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12" r:id="rId1"/>
  </p:sldMasterIdLst>
  <p:notesMasterIdLst>
    <p:notesMasterId r:id="rId21"/>
  </p:notesMasterIdLst>
  <p:sldIdLst>
    <p:sldId id="256" r:id="rId2"/>
    <p:sldId id="259" r:id="rId3"/>
    <p:sldId id="257" r:id="rId4"/>
    <p:sldId id="261" r:id="rId5"/>
    <p:sldId id="258" r:id="rId6"/>
    <p:sldId id="260"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D07989E-D1F4-472B-9A8D-F0817BD5209E}" type="datetimeFigureOut">
              <a:rPr lang="ar-SA" smtClean="0"/>
              <a:pPr/>
              <a:t>04/08/41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F90CEF8-19B9-4A5B-A4A1-CA47E5DB7F92}"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CF90CEF8-19B9-4A5B-A4A1-CA47E5DB7F92}" type="slidenum">
              <a:rPr lang="ar-SA" smtClean="0"/>
              <a:pPr/>
              <a:t>8</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9" name="مستطيل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ar-SA" smtClean="0"/>
              <a:t>انقر لتحرير نمط العنوان الرئيسي</a:t>
            </a:r>
            <a:endParaRPr kumimoji="0" lang="en-US"/>
          </a:p>
        </p:txBody>
      </p:sp>
      <p:sp>
        <p:nvSpPr>
          <p:cNvPr id="3" name="عنوان فرعي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ar-SA" smtClean="0"/>
              <a:t>انقر لتحرير نمط العنوان الثانوي الرئيسي</a:t>
            </a:r>
            <a:endParaRPr kumimoji="0" lang="en-US"/>
          </a:p>
        </p:txBody>
      </p:sp>
      <p:sp>
        <p:nvSpPr>
          <p:cNvPr id="4" name="عنصر نائب للتاريخ 3"/>
          <p:cNvSpPr>
            <a:spLocks noGrp="1"/>
          </p:cNvSpPr>
          <p:nvPr>
            <p:ph type="dt" sz="half" idx="10"/>
          </p:nvPr>
        </p:nvSpPr>
        <p:spPr/>
        <p:txBody>
          <a:bodyPr/>
          <a:lstStyle/>
          <a:p>
            <a:fld id="{866E2A47-61C2-44C4-9B3E-5D73BAD418FE}" type="datetimeFigureOut">
              <a:rPr lang="ar-SA" smtClean="0"/>
              <a:pPr/>
              <a:t>04/08/41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61D5698-75DD-48E4-A8EB-A7A3B326BE4C}" type="slidenum">
              <a:rPr lang="ar-SA" smtClean="0"/>
              <a:pPr/>
              <a:t>‹#›</a:t>
            </a:fld>
            <a:endParaRPr lang="ar-SA"/>
          </a:p>
        </p:txBody>
      </p:sp>
      <p:sp>
        <p:nvSpPr>
          <p:cNvPr id="10" name="مستطيل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66E2A47-61C2-44C4-9B3E-5D73BAD418FE}" type="datetimeFigureOut">
              <a:rPr lang="ar-SA" smtClean="0"/>
              <a:pPr/>
              <a:t>04/08/41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61D5698-75DD-48E4-A8EB-A7A3B326BE4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9" name="مستطيل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مستطيل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عمودي 1"/>
          <p:cNvSpPr>
            <a:spLocks noGrp="1"/>
          </p:cNvSpPr>
          <p:nvPr>
            <p:ph type="title" orient="vert"/>
          </p:nvPr>
        </p:nvSpPr>
        <p:spPr>
          <a:xfrm>
            <a:off x="6781800" y="274640"/>
            <a:ext cx="19050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04800"/>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66E2A47-61C2-44C4-9B3E-5D73BAD418FE}" type="datetimeFigureOut">
              <a:rPr lang="ar-SA" smtClean="0"/>
              <a:pPr/>
              <a:t>04/08/41</a:t>
            </a:fld>
            <a:endParaRPr lang="ar-SA"/>
          </a:p>
        </p:txBody>
      </p:sp>
      <p:sp>
        <p:nvSpPr>
          <p:cNvPr id="5" name="عنصر نائب للتذييل 4"/>
          <p:cNvSpPr>
            <a:spLocks noGrp="1"/>
          </p:cNvSpPr>
          <p:nvPr>
            <p:ph type="ftr" sz="quarter" idx="11"/>
          </p:nvPr>
        </p:nvSpPr>
        <p:spPr>
          <a:xfrm>
            <a:off x="2640597" y="6377459"/>
            <a:ext cx="3836404" cy="365125"/>
          </a:xfrm>
        </p:spPr>
        <p:txBody>
          <a:bodyPr/>
          <a:lstStyle/>
          <a:p>
            <a:endParaRPr lang="ar-SA"/>
          </a:p>
        </p:txBody>
      </p:sp>
      <p:sp>
        <p:nvSpPr>
          <p:cNvPr id="6" name="عنصر نائب لرقم الشريحة 5"/>
          <p:cNvSpPr>
            <a:spLocks noGrp="1"/>
          </p:cNvSpPr>
          <p:nvPr>
            <p:ph type="sldNum" sz="quarter" idx="12"/>
          </p:nvPr>
        </p:nvSpPr>
        <p:spPr/>
        <p:txBody>
          <a:bodyPr/>
          <a:lstStyle/>
          <a:p>
            <a:fld id="{B61D5698-75DD-48E4-A8EB-A7A3B326BE4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5448"/>
            <a:ext cx="8229600" cy="1252728"/>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66E2A47-61C2-44C4-9B3E-5D73BAD418FE}" type="datetimeFigureOut">
              <a:rPr lang="ar-SA" smtClean="0"/>
              <a:pPr/>
              <a:t>04/08/41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61D5698-75DD-48E4-A8EB-A7A3B326BE4C}"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9" name="مستطيل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مستطيل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66E2A47-61C2-44C4-9B3E-5D73BAD418FE}" type="datetimeFigureOut">
              <a:rPr lang="ar-SA" smtClean="0"/>
              <a:pPr/>
              <a:t>04/08/41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61D5698-75DD-48E4-A8EB-A7A3B326BE4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66E2A47-61C2-44C4-9B3E-5D73BAD418FE}" type="datetimeFigureOut">
              <a:rPr lang="ar-SA" smtClean="0"/>
              <a:pPr/>
              <a:t>04/08/41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61D5698-75DD-48E4-A8EB-A7A3B326BE4C}"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نص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6" name="عنصر نائب للمحتوى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66E2A47-61C2-44C4-9B3E-5D73BAD418FE}" type="datetimeFigureOut">
              <a:rPr lang="ar-SA" smtClean="0"/>
              <a:pPr/>
              <a:t>04/08/41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61D5698-75DD-48E4-A8EB-A7A3B326BE4C}"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66E2A47-61C2-44C4-9B3E-5D73BAD418FE}" type="datetimeFigureOut">
              <a:rPr lang="ar-SA" smtClean="0"/>
              <a:pPr/>
              <a:t>04/08/41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61D5698-75DD-48E4-A8EB-A7A3B326BE4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66E2A47-61C2-44C4-9B3E-5D73BAD418FE}" type="datetimeFigureOut">
              <a:rPr lang="ar-SA" smtClean="0"/>
              <a:pPr/>
              <a:t>04/08/41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61D5698-75DD-48E4-A8EB-A7A3B326BE4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نص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6E2A47-61C2-44C4-9B3E-5D73BAD418FE}" type="datetimeFigureOut">
              <a:rPr lang="ar-SA" smtClean="0"/>
              <a:pPr/>
              <a:t>04/08/41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61D5698-75DD-48E4-A8EB-A7A3B326BE4C}" type="slidenum">
              <a:rPr lang="ar-SA" smtClean="0"/>
              <a:pPr/>
              <a:t>‹#›</a:t>
            </a:fld>
            <a:endParaRPr lang="ar-SA"/>
          </a:p>
        </p:txBody>
      </p:sp>
      <p:sp>
        <p:nvSpPr>
          <p:cNvPr id="12" name="مستطيل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164592" y="1170432"/>
            <a:ext cx="2523744" cy="201168"/>
          </a:xfrm>
        </p:spPr>
        <p:txBody>
          <a:bodyPr/>
          <a:lstStyle/>
          <a:p>
            <a:fld id="{866E2A47-61C2-44C4-9B3E-5D73BAD418FE}" type="datetimeFigureOut">
              <a:rPr lang="ar-SA" smtClean="0"/>
              <a:pPr/>
              <a:t>04/08/41</a:t>
            </a:fld>
            <a:endParaRPr lang="ar-SA"/>
          </a:p>
        </p:txBody>
      </p:sp>
      <p:sp>
        <p:nvSpPr>
          <p:cNvPr id="11" name="مستطيل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عنصر نائب للتذييل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SA"/>
          </a:p>
        </p:txBody>
      </p:sp>
      <p:sp>
        <p:nvSpPr>
          <p:cNvPr id="7" name="عنصر نائب لرقم الشريحة 6"/>
          <p:cNvSpPr>
            <a:spLocks noGrp="1"/>
          </p:cNvSpPr>
          <p:nvPr>
            <p:ph type="sldNum" sz="quarter" idx="12"/>
          </p:nvPr>
        </p:nvSpPr>
        <p:spPr>
          <a:xfrm>
            <a:off x="8339328" y="1170432"/>
            <a:ext cx="733864" cy="201168"/>
          </a:xfrm>
        </p:spPr>
        <p:txBody>
          <a:bodyPr/>
          <a:lstStyle/>
          <a:p>
            <a:fld id="{B61D5698-75DD-48E4-A8EB-A7A3B326BE4C}"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مستطيل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مستطيل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صر نائب للعنوان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4" name="عنصر نائب للتاريخ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66E2A47-61C2-44C4-9B3E-5D73BAD418FE}" type="datetimeFigureOut">
              <a:rPr lang="ar-SA" smtClean="0"/>
              <a:pPr/>
              <a:t>04/08/41</a:t>
            </a:fld>
            <a:endParaRPr lang="ar-SA"/>
          </a:p>
        </p:txBody>
      </p:sp>
      <p:sp>
        <p:nvSpPr>
          <p:cNvPr id="5" name="عنصر نائب للتذييل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SA"/>
          </a:p>
        </p:txBody>
      </p:sp>
      <p:sp>
        <p:nvSpPr>
          <p:cNvPr id="6" name="عنصر نائب لرقم الشريحة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1D5698-75DD-48E4-A8EB-A7A3B326BE4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youtu.be/t6pL-BzZBT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A7%D9%84%D9%85%D8%B3%D8%A7%D9%84%D9%83_%D8%A7%D9%84%D8%AA%D9%86%D9%81%D8%B3%D9%8A%D8%A9" TargetMode="External"/><Relationship Id="rId2" Type="http://schemas.openxmlformats.org/officeDocument/2006/relationships/hyperlink" Target="https://ar.wikipedia.org/wiki/%D9%85%D8%AE%D8%A7%D8%B7"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D9%82%D8%B1%D8%B9_(%D8%B7%D8%A8)" TargetMode="External"/><Relationship Id="rId2" Type="http://schemas.openxmlformats.org/officeDocument/2006/relationships/hyperlink" Target="https://ar.wikipedia.org/w/index.php?title=%D8%B5%D9%81%D9%82&amp;action=edit&amp;redlink=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1538" y="428604"/>
            <a:ext cx="7643866" cy="3286148"/>
          </a:xfrm>
        </p:spPr>
        <p:txBody>
          <a:bodyPr>
            <a:normAutofit fontScale="90000"/>
          </a:bodyPr>
          <a:lstStyle/>
          <a:p>
            <a:pPr algn="ctr"/>
            <a:r>
              <a:rPr lang="ar-SA" dirty="0" err="1" smtClean="0"/>
              <a:t>البكرية</a:t>
            </a:r>
            <a:r>
              <a:rPr lang="ar-SA" dirty="0" smtClean="0"/>
              <a:t> الوين</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t>
            </a:r>
            <a:br>
              <a:rPr lang="ar-SA" dirty="0" smtClean="0"/>
            </a:br>
            <a:r>
              <a:rPr lang="ar-SA" dirty="0" smtClean="0"/>
              <a:t>قسم العلاج الفيزيائي</a:t>
            </a:r>
            <a:endParaRPr lang="ar-SA" dirty="0"/>
          </a:p>
        </p:txBody>
      </p:sp>
      <p:sp>
        <p:nvSpPr>
          <p:cNvPr id="3" name="عنوان فرعي 2"/>
          <p:cNvSpPr>
            <a:spLocks noGrp="1"/>
          </p:cNvSpPr>
          <p:nvPr>
            <p:ph type="subTitle" idx="1"/>
          </p:nvPr>
        </p:nvSpPr>
        <p:spPr>
          <a:xfrm>
            <a:off x="785786" y="1071546"/>
            <a:ext cx="7643866" cy="4286280"/>
          </a:xfrm>
        </p:spPr>
        <p:txBody>
          <a:bodyPr>
            <a:normAutofit/>
          </a:bodyPr>
          <a:lstStyle/>
          <a:p>
            <a:endParaRPr lang="ar-SA" dirty="0" smtClean="0"/>
          </a:p>
          <a:p>
            <a:pPr algn="ctr"/>
            <a:r>
              <a:rPr lang="ar-SA" sz="1800" dirty="0" smtClean="0"/>
              <a:t>برنامج إرشاد بيتي</a:t>
            </a:r>
          </a:p>
          <a:p>
            <a:pPr algn="ctr"/>
            <a:r>
              <a:rPr lang="ar-SA" sz="1600" b="1" dirty="0" smtClean="0"/>
              <a:t>العلاج التنفسي </a:t>
            </a:r>
          </a:p>
          <a:p>
            <a:pPr algn="ctr"/>
            <a:r>
              <a:rPr lang="ar-SA" dirty="0" smtClean="0"/>
              <a:t>إعداد المعالجة : </a:t>
            </a:r>
            <a:r>
              <a:rPr lang="ar-SA" dirty="0" err="1" smtClean="0"/>
              <a:t>روان</a:t>
            </a:r>
            <a:r>
              <a:rPr lang="ar-SA" dirty="0" smtClean="0"/>
              <a:t> </a:t>
            </a:r>
            <a:r>
              <a:rPr lang="ar-SA" dirty="0" err="1" smtClean="0"/>
              <a:t>ابوطير</a:t>
            </a:r>
            <a:r>
              <a:rPr lang="ar-SA" sz="3600" dirty="0" smtClean="0"/>
              <a:t> </a:t>
            </a:r>
          </a:p>
          <a:p>
            <a:endParaRPr lang="ar-SA" dirty="0" smtClean="0"/>
          </a:p>
          <a:p>
            <a:endParaRPr lang="ar-SA" dirty="0" smtClean="0"/>
          </a:p>
          <a:p>
            <a:pPr algn="ctr"/>
            <a:endParaRPr lang="ar-SA" sz="1800" dirty="0" smtClean="0"/>
          </a:p>
          <a:p>
            <a:pPr algn="ctr"/>
            <a:endParaRPr lang="ar-SA" sz="4200" dirty="0" smtClean="0"/>
          </a:p>
          <a:p>
            <a:endParaRPr lang="ar-SA" dirty="0"/>
          </a:p>
        </p:txBody>
      </p:sp>
      <p:pic>
        <p:nvPicPr>
          <p:cNvPr id="4" name="صورة 3" descr="صورة البكرية أ.jpg"/>
          <p:cNvPicPr>
            <a:picLocks noChangeAspect="1"/>
          </p:cNvPicPr>
          <p:nvPr/>
        </p:nvPicPr>
        <p:blipFill>
          <a:blip r:embed="rId2"/>
          <a:stretch>
            <a:fillRect/>
          </a:stretch>
        </p:blipFill>
        <p:spPr>
          <a:xfrm>
            <a:off x="4214810" y="1285860"/>
            <a:ext cx="1071570" cy="1071570"/>
          </a:xfrm>
          <a:prstGeom prst="rect">
            <a:avLst/>
          </a:prstGeom>
        </p:spPr>
      </p:pic>
      <p:sp>
        <p:nvSpPr>
          <p:cNvPr id="5" name="مستطيل 4"/>
          <p:cNvSpPr/>
          <p:nvPr/>
        </p:nvSpPr>
        <p:spPr>
          <a:xfrm>
            <a:off x="7193878" y="3424422"/>
            <a:ext cx="360996" cy="815608"/>
          </a:xfrm>
          <a:prstGeom prst="rect">
            <a:avLst/>
          </a:prstGeom>
        </p:spPr>
        <p:txBody>
          <a:bodyPr wrap="none">
            <a:spAutoFit/>
          </a:bodyPr>
          <a:lstStyle/>
          <a:p>
            <a:r>
              <a:rPr lang="ar-SA" sz="4700" b="1" dirty="0" smtClean="0">
                <a:solidFill>
                  <a:srgbClr val="F0AD00">
                    <a:satMod val="150000"/>
                  </a:srgbClr>
                </a:solidFill>
                <a:ea typeface="+mj-ea"/>
              </a:rPr>
              <a:t>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بمجرد وضع طفلك ، يمكنك البدء في التصفيق لتخفيف الإفرازات في الرئتين. قم بإزالة أي حلقات أو ساعات أو أساور قبل البدء. فيما يلي خطوات التصفيق:</a:t>
            </a:r>
          </a:p>
          <a:p>
            <a:endParaRPr lang="ar-SA" dirty="0" smtClean="0"/>
          </a:p>
          <a:p>
            <a:r>
              <a:rPr lang="ar-SA" dirty="0" smtClean="0"/>
              <a:t>إذا كان طفلك لا يرتدي قميصًا ، ضعي قطعة قماش أو قطعة رقيقة على جسده.</a:t>
            </a:r>
          </a:p>
          <a:p>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sz="2400" dirty="0" smtClean="0"/>
              <a:t>أمسك يدك لاحتجاز الهواء بين اليد وجسم طفلك. ضع إبهامك بجوار إصبع السبابة ، حيث تظهر اليد المجهزة الوضع الصحيح للعلاج الطبيعي للصدر</a:t>
            </a:r>
            <a:endParaRPr lang="ar-SA" sz="2400" dirty="0" smtClean="0"/>
          </a:p>
          <a:p>
            <a:pPr>
              <a:buNone/>
            </a:pPr>
            <a:endParaRPr lang="ar-SA" sz="2400" dirty="0" smtClean="0"/>
          </a:p>
          <a:p>
            <a:r>
              <a:rPr lang="ar-SA" sz="2400" dirty="0" smtClean="0"/>
              <a:t>صفق </a:t>
            </a:r>
            <a:r>
              <a:rPr lang="ar-SA" sz="2400" dirty="0" smtClean="0"/>
              <a:t>على قفص ضلع طفلك ، حرك معصمك وليس ذراعك وكتفك. صفق على الجانب الأيسر من القفص الصدري ثم الجانب الأيمن. احذر </a:t>
            </a:r>
          </a:p>
          <a:p>
            <a:endParaRPr lang="ar-SA" dirty="0"/>
          </a:p>
        </p:txBody>
      </p:sp>
      <p:pic>
        <p:nvPicPr>
          <p:cNvPr id="4" name="صورة 3" descr="photo1.jpg"/>
          <p:cNvPicPr>
            <a:picLocks noChangeAspect="1"/>
          </p:cNvPicPr>
          <p:nvPr/>
        </p:nvPicPr>
        <p:blipFill>
          <a:blip r:embed="rId2"/>
          <a:stretch>
            <a:fillRect/>
          </a:stretch>
        </p:blipFill>
        <p:spPr>
          <a:xfrm>
            <a:off x="857224" y="4429132"/>
            <a:ext cx="2861202" cy="214314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sz="2400" dirty="0" smtClean="0"/>
              <a:t>استمر في التصفيق بحزم وثبات ، ولكن ليس بشدة ، لمدة 3 إلى 5 دقائق في كل </a:t>
            </a:r>
            <a:r>
              <a:rPr lang="ar-SA" sz="2400" dirty="0" smtClean="0"/>
              <a:t>منطقة</a:t>
            </a:r>
          </a:p>
          <a:p>
            <a:pPr>
              <a:buNone/>
            </a:pPr>
            <a:endParaRPr lang="ar-SA" sz="2400" dirty="0" smtClean="0"/>
          </a:p>
          <a:p>
            <a:pPr>
              <a:buNone/>
            </a:pPr>
            <a:r>
              <a:rPr lang="ar-SA" sz="2400" dirty="0" smtClean="0"/>
              <a:t>ملاحظة : في </a:t>
            </a:r>
            <a:r>
              <a:rPr lang="ar-SA" sz="2400" dirty="0" err="1" smtClean="0"/>
              <a:t>اثناء</a:t>
            </a:r>
            <a:r>
              <a:rPr lang="ar-SA" sz="2400" dirty="0" smtClean="0"/>
              <a:t> عمل الحركات على جسم الطفل يجب الانتباه </a:t>
            </a:r>
            <a:r>
              <a:rPr lang="ar-SA" sz="2400" dirty="0" err="1" smtClean="0"/>
              <a:t>الى</a:t>
            </a:r>
            <a:r>
              <a:rPr lang="ar-SA" sz="2400" dirty="0" smtClean="0"/>
              <a:t> </a:t>
            </a:r>
            <a:r>
              <a:rPr lang="ar-SA" sz="2400" dirty="0" err="1" smtClean="0"/>
              <a:t>تعابير</a:t>
            </a:r>
            <a:r>
              <a:rPr lang="ar-SA" sz="2400" dirty="0" smtClean="0"/>
              <a:t> وجهه ومراقبة </a:t>
            </a:r>
            <a:r>
              <a:rPr lang="ar-SA" sz="2400" dirty="0" err="1" smtClean="0"/>
              <a:t>ردات</a:t>
            </a:r>
            <a:r>
              <a:rPr lang="ar-SA" sz="2400" dirty="0" smtClean="0"/>
              <a:t> فعله </a:t>
            </a:r>
            <a:r>
              <a:rPr lang="ar-SA" dirty="0" smtClean="0"/>
              <a:t>. </a:t>
            </a:r>
          </a:p>
          <a:p>
            <a:endParaRPr lang="ar-SA" dirty="0"/>
          </a:p>
        </p:txBody>
      </p:sp>
      <p:pic>
        <p:nvPicPr>
          <p:cNvPr id="4" name="صورة 3" descr="photo4.jpg"/>
          <p:cNvPicPr>
            <a:picLocks noChangeAspect="1"/>
          </p:cNvPicPr>
          <p:nvPr/>
        </p:nvPicPr>
        <p:blipFill>
          <a:blip r:embed="rId2"/>
          <a:stretch>
            <a:fillRect/>
          </a:stretch>
        </p:blipFill>
        <p:spPr>
          <a:xfrm>
            <a:off x="785786" y="4357694"/>
            <a:ext cx="3156136" cy="210026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الاهتزاز </a:t>
            </a:r>
            <a:endParaRPr lang="ar-SA" dirty="0"/>
          </a:p>
        </p:txBody>
      </p:sp>
      <p:sp>
        <p:nvSpPr>
          <p:cNvPr id="3" name="عنصر نائب للمحتوى 2"/>
          <p:cNvSpPr>
            <a:spLocks noGrp="1"/>
          </p:cNvSpPr>
          <p:nvPr>
            <p:ph idx="1"/>
          </p:nvPr>
        </p:nvSpPr>
        <p:spPr/>
        <p:txBody>
          <a:bodyPr>
            <a:normAutofit/>
          </a:bodyPr>
          <a:lstStyle/>
          <a:p>
            <a:r>
              <a:rPr lang="ar-SA" sz="2800" dirty="0" smtClean="0"/>
              <a:t> </a:t>
            </a:r>
            <a:r>
              <a:rPr lang="ar-SA" sz="2400" dirty="0" err="1" smtClean="0"/>
              <a:t>يهتز</a:t>
            </a:r>
            <a:r>
              <a:rPr lang="ar-SA" sz="2400" dirty="0" smtClean="0"/>
              <a:t> بلطف </a:t>
            </a:r>
            <a:r>
              <a:rPr lang="ar-SA" sz="2400" dirty="0" smtClean="0"/>
              <a:t>المخاط في المسالك الهوائية الأكبر. يضع مقدم الرعاية يده بقوة على جدار الصدر فوق جزء الرئة الذي يتم تصريفه ويشد عضلات الذراع والكتف لخلق حركة اهتزاز دقيقة. ثم ، يقوم مقدم الرعاية بضغط خفيف على المنطقة التي يتم اهتزازها. (يمكن لمقدم الرعاية أيضًا وضع يد على الأخرى ، ثم الضغط على اليد العليا والسفلى في بعضها البعض للاهتزاز.)</a:t>
            </a:r>
            <a:endParaRPr lang="ar-SA" sz="2800" dirty="0" smtClean="0"/>
          </a:p>
          <a:p>
            <a:endParaRPr lang="ar-SA" dirty="0" smtClean="0"/>
          </a:p>
        </p:txBody>
      </p:sp>
      <p:pic>
        <p:nvPicPr>
          <p:cNvPr id="4" name="صورة 3" descr="vibration 3.jpg"/>
          <p:cNvPicPr>
            <a:picLocks noChangeAspect="1"/>
          </p:cNvPicPr>
          <p:nvPr/>
        </p:nvPicPr>
        <p:blipFill>
          <a:blip r:embed="rId2"/>
          <a:stretch>
            <a:fillRect/>
          </a:stretch>
        </p:blipFill>
        <p:spPr>
          <a:xfrm>
            <a:off x="1357290" y="4286256"/>
            <a:ext cx="2714644" cy="204311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يتم الاهتزاز باليد المسطحة ، وليس اليد </a:t>
            </a:r>
            <a:r>
              <a:rPr lang="ar-SA" dirty="0" err="1" smtClean="0"/>
              <a:t>الكأسية</a:t>
            </a:r>
            <a:r>
              <a:rPr lang="ar-SA" dirty="0" smtClean="0"/>
              <a:t> (انظر الشكل أدناه). يجب أن يكون الزفير بطيئًا وكاملًا قدر الإمكان</a:t>
            </a:r>
          </a:p>
          <a:p>
            <a:endParaRPr lang="ar-SA" dirty="0"/>
          </a:p>
        </p:txBody>
      </p:sp>
      <p:pic>
        <p:nvPicPr>
          <p:cNvPr id="4" name="صورة 3" descr="flat-hand-illustration.jpg"/>
          <p:cNvPicPr>
            <a:picLocks noChangeAspect="1"/>
          </p:cNvPicPr>
          <p:nvPr/>
        </p:nvPicPr>
        <p:blipFill>
          <a:blip r:embed="rId2"/>
          <a:stretch>
            <a:fillRect/>
          </a:stretch>
        </p:blipFill>
        <p:spPr>
          <a:xfrm>
            <a:off x="428596" y="4214818"/>
            <a:ext cx="6486086" cy="181610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err="1" smtClean="0"/>
              <a:t>الأثار</a:t>
            </a:r>
            <a:r>
              <a:rPr lang="ar-SA" dirty="0" smtClean="0"/>
              <a:t> الجانبية من العلاج التنفسي</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sz="2300" dirty="0" err="1" smtClean="0"/>
              <a:t>اني</a:t>
            </a:r>
            <a:r>
              <a:rPr lang="ar-SA" sz="2300" dirty="0" smtClean="0"/>
              <a:t> بعض الأطفال من آثار جانبية </a:t>
            </a:r>
            <a:r>
              <a:rPr lang="en-US" sz="2300" dirty="0" smtClean="0"/>
              <a:t>. </a:t>
            </a:r>
            <a:r>
              <a:rPr lang="ar-SA" sz="2300" dirty="0" smtClean="0"/>
              <a:t>معظمها خفيف ويزول بعد وقت قصير من </a:t>
            </a:r>
            <a:r>
              <a:rPr lang="ar-SA" sz="2300" dirty="0" smtClean="0"/>
              <a:t>إيقاف</a:t>
            </a:r>
            <a:r>
              <a:rPr lang="en-US" sz="2300" dirty="0" smtClean="0"/>
              <a:t>. </a:t>
            </a:r>
            <a:r>
              <a:rPr lang="ar-SA" sz="2300" dirty="0" smtClean="0"/>
              <a:t>تأكد من وضع رضيع صغير حتى تتمكن من فحص التنفس ولون الوجه. فيما يلي الآثار الجانبية المحتملة لـ </a:t>
            </a:r>
            <a:r>
              <a:rPr lang="en-US" sz="2300" dirty="0" smtClean="0"/>
              <a:t>CPT:</a:t>
            </a:r>
          </a:p>
          <a:p>
            <a:endParaRPr lang="en-US" sz="2300" dirty="0" smtClean="0"/>
          </a:p>
          <a:p>
            <a:r>
              <a:rPr lang="ar-SA" sz="2300" dirty="0" smtClean="0"/>
              <a:t>السعال غير المبرر. </a:t>
            </a:r>
            <a:r>
              <a:rPr lang="ar-SA" sz="2300" dirty="0" smtClean="0"/>
              <a:t>توقف</a:t>
            </a:r>
            <a:r>
              <a:rPr lang="en-US" sz="2300" dirty="0" smtClean="0"/>
              <a:t>. </a:t>
            </a:r>
            <a:r>
              <a:rPr lang="ar-SA" sz="2300" dirty="0" smtClean="0"/>
              <a:t>لا تستأنف إلا عندما يستطيع طفلك التنفس بسهولة.</a:t>
            </a:r>
          </a:p>
          <a:p>
            <a:endParaRPr lang="ar-SA" sz="2300" dirty="0" smtClean="0"/>
          </a:p>
          <a:p>
            <a:r>
              <a:rPr lang="ar-SA" sz="2300" dirty="0" smtClean="0"/>
              <a:t>الغثيان. استرح طفلك لبعض الوقت. إذا تقيأ طفلك ، فقم بإنهاء </a:t>
            </a:r>
            <a:r>
              <a:rPr lang="ar-SA" sz="2300" dirty="0" smtClean="0"/>
              <a:t>جلسة</a:t>
            </a:r>
            <a:r>
              <a:rPr lang="en-US" sz="2300" dirty="0" smtClean="0"/>
              <a:t>. </a:t>
            </a:r>
            <a:r>
              <a:rPr lang="ar-SA" sz="2300" dirty="0" smtClean="0"/>
              <a:t>تأكد من إجراء </a:t>
            </a:r>
            <a:r>
              <a:rPr lang="ar-SA" sz="2300" dirty="0" smtClean="0"/>
              <a:t>عندما </a:t>
            </a:r>
            <a:r>
              <a:rPr lang="ar-SA" sz="2300" dirty="0" smtClean="0"/>
              <a:t>تكون معدة طفلك فارغة. شجع طفلك على بصق المخاط وليس ابتلاعه.</a:t>
            </a:r>
          </a:p>
          <a:p>
            <a:endParaRPr lang="ar-SA" sz="2300" dirty="0" smtClean="0"/>
          </a:p>
          <a:p>
            <a:r>
              <a:rPr lang="ar-SA" sz="2300" dirty="0" smtClean="0"/>
              <a:t>الألم. </a:t>
            </a:r>
            <a:r>
              <a:rPr lang="ar-SA" sz="2300" dirty="0" smtClean="0"/>
              <a:t>توقف </a:t>
            </a:r>
            <a:r>
              <a:rPr lang="en-US" sz="2300" dirty="0" smtClean="0"/>
              <a:t>. </a:t>
            </a:r>
            <a:r>
              <a:rPr lang="ar-SA" sz="2300" dirty="0" smtClean="0"/>
              <a:t>تأكد من أن يدك مجروحة وليست مسطحة.</a:t>
            </a:r>
          </a:p>
          <a:p>
            <a:endParaRPr lang="ar-SA" sz="2300" dirty="0" smtClean="0"/>
          </a:p>
          <a:p>
            <a:r>
              <a:rPr lang="ar-SA" sz="2300" dirty="0" smtClean="0"/>
              <a:t>صعوبة في التنفس. </a:t>
            </a:r>
            <a:r>
              <a:rPr lang="ar-SA" sz="2300" dirty="0" smtClean="0"/>
              <a:t>توقف</a:t>
            </a:r>
            <a:r>
              <a:rPr lang="en-US" sz="2300" dirty="0" smtClean="0"/>
              <a:t>. </a:t>
            </a:r>
            <a:r>
              <a:rPr lang="ar-SA" sz="2300" dirty="0" smtClean="0"/>
              <a:t>اجعل طفلك يجلس. عندما يعود التنفس إلى طبيعته ، </a:t>
            </a:r>
            <a:r>
              <a:rPr lang="ar-SA" sz="2300" dirty="0" smtClean="0"/>
              <a:t>يستأنف</a:t>
            </a:r>
            <a:endParaRPr lang="en-US" sz="2300" dirty="0" smtClean="0"/>
          </a:p>
          <a:p>
            <a:endParaRPr lang="en-US" sz="2300" dirty="0" smtClean="0"/>
          </a:p>
          <a:p>
            <a:r>
              <a:rPr lang="ar-SA" sz="2300" dirty="0" smtClean="0"/>
              <a:t>بكاء. قم بإلهاء طفلك بإعطائه شيئًا للقيام </a:t>
            </a:r>
            <a:r>
              <a:rPr lang="ar-SA" sz="2300" dirty="0" err="1" smtClean="0"/>
              <a:t>به</a:t>
            </a:r>
            <a:r>
              <a:rPr lang="ar-SA" sz="2300" dirty="0" smtClean="0"/>
              <a:t>. الأطفال الصغار يجدون صعوبة في الكذب.</a:t>
            </a:r>
          </a:p>
          <a:p>
            <a:endParaRPr lang="ar-SA" sz="2300" dirty="0" smtClean="0"/>
          </a:p>
          <a:p>
            <a:r>
              <a:rPr lang="ar-SA" sz="2300" dirty="0" smtClean="0"/>
              <a:t>دوار. أوقف </a:t>
            </a:r>
            <a:r>
              <a:rPr lang="ar-SA" sz="2300" dirty="0" smtClean="0"/>
              <a:t>لفترة </a:t>
            </a:r>
            <a:r>
              <a:rPr lang="ar-SA" sz="2300" dirty="0" smtClean="0"/>
              <a:t>من الوقت ودع طفلك يسترخي. استأنف عندما يحدث الدوخة.</a:t>
            </a:r>
          </a:p>
          <a:p>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hlinkClick r:id="rId2"/>
            </a:endParaRPr>
          </a:p>
          <a:p>
            <a:r>
              <a:rPr lang="ar-SA" dirty="0" smtClean="0">
                <a:hlinkClick r:id="rId2"/>
              </a:rPr>
              <a:t>ملاحظة : الفيديو  مختصر وبسيط يوضح طريقة عمل كل حركة في وضعية الجلوس </a:t>
            </a:r>
            <a:r>
              <a:rPr lang="ar-SA" dirty="0" err="1" smtClean="0">
                <a:hlinkClick r:id="rId2"/>
              </a:rPr>
              <a:t>ب</a:t>
            </a:r>
            <a:r>
              <a:rPr lang="ar-SA" dirty="0" smtClean="0">
                <a:hlinkClick r:id="rId2"/>
              </a:rPr>
              <a:t> 90 درجة .  </a:t>
            </a:r>
            <a:endParaRPr lang="ar-SA" dirty="0" smtClean="0">
              <a:hlinkClick r:id="rId2"/>
            </a:endParaRPr>
          </a:p>
          <a:p>
            <a:r>
              <a:rPr lang="en-US" dirty="0" smtClean="0">
                <a:hlinkClick r:id="rId2"/>
              </a:rPr>
              <a:t>https</a:t>
            </a:r>
            <a:r>
              <a:rPr lang="en-US" dirty="0" smtClean="0">
                <a:hlinkClick r:id="rId2"/>
              </a:rPr>
              <a:t>://</a:t>
            </a:r>
            <a:r>
              <a:rPr lang="en-US" dirty="0" smtClean="0">
                <a:hlinkClick r:id="rId2"/>
              </a:rPr>
              <a:t>youtu.be/t6pL-BzZBTY</a:t>
            </a:r>
            <a:r>
              <a:rPr lang="ar-SA" dirty="0" smtClean="0"/>
              <a:t> </a:t>
            </a:r>
          </a:p>
          <a:p>
            <a:r>
              <a:rPr lang="ar-SA" dirty="0" smtClean="0"/>
              <a:t> </a:t>
            </a:r>
            <a:endParaRPr lang="ar-SA" dirty="0" smtClean="0"/>
          </a:p>
          <a:p>
            <a:r>
              <a:rPr lang="ar-SA" dirty="0" smtClean="0"/>
              <a:t>في حين عمل الاهتزاز يجب </a:t>
            </a:r>
            <a:r>
              <a:rPr lang="ar-SA" dirty="0" smtClean="0"/>
              <a:t>أ</a:t>
            </a:r>
            <a:r>
              <a:rPr lang="ar-SA" dirty="0" smtClean="0"/>
              <a:t>ن يكون بعد الزفير </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تمارين تنفسية: </a:t>
            </a:r>
            <a:endParaRPr lang="ar-SA" dirty="0"/>
          </a:p>
        </p:txBody>
      </p:sp>
      <p:sp>
        <p:nvSpPr>
          <p:cNvPr id="3" name="عنصر نائب للمحتوى 2"/>
          <p:cNvSpPr>
            <a:spLocks noGrp="1"/>
          </p:cNvSpPr>
          <p:nvPr>
            <p:ph idx="1"/>
          </p:nvPr>
        </p:nvSpPr>
        <p:spPr/>
        <p:txBody>
          <a:bodyPr/>
          <a:lstStyle/>
          <a:p>
            <a:pPr lvl="1">
              <a:buNone/>
            </a:pPr>
            <a:r>
              <a:rPr lang="ar-SA" b="1" dirty="0" err="1" smtClean="0">
                <a:solidFill>
                  <a:srgbClr val="FF0000"/>
                </a:solidFill>
              </a:rPr>
              <a:t>يلاااا</a:t>
            </a:r>
            <a:r>
              <a:rPr lang="ar-SA" b="1" dirty="0" smtClean="0">
                <a:solidFill>
                  <a:srgbClr val="FF0000"/>
                </a:solidFill>
              </a:rPr>
              <a:t> </a:t>
            </a:r>
            <a:r>
              <a:rPr lang="ar-SA" b="1" dirty="0" err="1" smtClean="0">
                <a:solidFill>
                  <a:srgbClr val="FF0000"/>
                </a:solidFill>
              </a:rPr>
              <a:t>سوااا</a:t>
            </a:r>
            <a:endParaRPr lang="ar-SA" b="1" dirty="0" smtClean="0">
              <a:solidFill>
                <a:srgbClr val="FF0000"/>
              </a:solidFill>
            </a:endParaRPr>
          </a:p>
          <a:p>
            <a:pPr lvl="1"/>
            <a:r>
              <a:rPr lang="ar-SA" dirty="0" smtClean="0"/>
              <a:t>فقاعات الصابون : </a:t>
            </a:r>
          </a:p>
          <a:p>
            <a:pPr lvl="1"/>
            <a:endParaRPr lang="ar-SA" dirty="0" smtClean="0"/>
          </a:p>
          <a:p>
            <a:r>
              <a:rPr lang="ar-SA" sz="2000" dirty="0" smtClean="0"/>
              <a:t>نفخ فقاعات ممكن نستغل الفقاعات كتمرين لتحريك </a:t>
            </a:r>
            <a:r>
              <a:rPr lang="ar-SA" sz="2000" dirty="0" err="1" smtClean="0"/>
              <a:t>الاطراف</a:t>
            </a:r>
            <a:r>
              <a:rPr lang="ar-SA" sz="2000" dirty="0" smtClean="0"/>
              <a:t> العلوية </a:t>
            </a:r>
            <a:r>
              <a:rPr lang="ar-SA" sz="2000" dirty="0" err="1" smtClean="0"/>
              <a:t>وا</a:t>
            </a:r>
            <a:endParaRPr lang="ar-SA" sz="2000" dirty="0" smtClean="0"/>
          </a:p>
          <a:p>
            <a:pPr>
              <a:buNone/>
            </a:pPr>
            <a:r>
              <a:rPr lang="ar-SA" sz="2000" dirty="0" smtClean="0"/>
              <a:t>لسفلية بالطلب من الطالب </a:t>
            </a:r>
            <a:r>
              <a:rPr lang="ar-SA" sz="2000" dirty="0" err="1" smtClean="0"/>
              <a:t>ان</a:t>
            </a:r>
            <a:r>
              <a:rPr lang="ar-SA" sz="2000" dirty="0" smtClean="0"/>
              <a:t> يفقع الفقاعة بيده </a:t>
            </a:r>
            <a:r>
              <a:rPr lang="ar-SA" sz="2000" dirty="0" err="1" smtClean="0"/>
              <a:t>او</a:t>
            </a:r>
            <a:r>
              <a:rPr lang="ar-SA" sz="2000" dirty="0" smtClean="0"/>
              <a:t> رجله.</a:t>
            </a:r>
          </a:p>
          <a:p>
            <a:pPr>
              <a:buNone/>
            </a:pPr>
            <a:r>
              <a:rPr lang="ar-SA" sz="2000" dirty="0" smtClean="0"/>
              <a:t>ا</a:t>
            </a:r>
          </a:p>
          <a:p>
            <a:pPr>
              <a:buNone/>
            </a:pPr>
            <a:endParaRPr lang="ar-SA" sz="2000" dirty="0" smtClean="0"/>
          </a:p>
          <a:p>
            <a:pPr>
              <a:buNone/>
            </a:pPr>
            <a:endParaRPr lang="ar-SA" sz="2000" dirty="0" smtClean="0"/>
          </a:p>
          <a:p>
            <a:pPr>
              <a:buNone/>
            </a:pPr>
            <a:endParaRPr lang="ar-SA" sz="2000" dirty="0" smtClean="0"/>
          </a:p>
          <a:p>
            <a:pPr>
              <a:buNone/>
            </a:pPr>
            <a:r>
              <a:rPr lang="ar-SA" sz="2000" dirty="0" smtClean="0"/>
              <a:t> نفخ البالون :</a:t>
            </a:r>
          </a:p>
          <a:p>
            <a:pPr>
              <a:buNone/>
            </a:pPr>
            <a:r>
              <a:rPr lang="ar-SA" sz="2000" dirty="0" smtClean="0"/>
              <a:t>من التمارين التي تساعد على توسيع الرئة .</a:t>
            </a:r>
            <a:endParaRPr lang="ar-SA" sz="2000" dirty="0" smtClean="0"/>
          </a:p>
        </p:txBody>
      </p:sp>
      <p:pic>
        <p:nvPicPr>
          <p:cNvPr id="4" name="صورة 3" descr="فقاعات صابون.jpg"/>
          <p:cNvPicPr>
            <a:picLocks noChangeAspect="1"/>
          </p:cNvPicPr>
          <p:nvPr/>
        </p:nvPicPr>
        <p:blipFill>
          <a:blip r:embed="rId2"/>
          <a:stretch>
            <a:fillRect/>
          </a:stretch>
        </p:blipFill>
        <p:spPr>
          <a:xfrm>
            <a:off x="571472" y="3071810"/>
            <a:ext cx="2854755" cy="1357322"/>
          </a:xfrm>
          <a:prstGeom prst="rect">
            <a:avLst/>
          </a:prstGeom>
        </p:spPr>
      </p:pic>
      <p:pic>
        <p:nvPicPr>
          <p:cNvPr id="5" name="صورة 4" descr="تمارين-نفخ-البالونات.jpg"/>
          <p:cNvPicPr>
            <a:picLocks noChangeAspect="1"/>
          </p:cNvPicPr>
          <p:nvPr/>
        </p:nvPicPr>
        <p:blipFill>
          <a:blip r:embed="rId3"/>
          <a:stretch>
            <a:fillRect/>
          </a:stretch>
        </p:blipFill>
        <p:spPr>
          <a:xfrm>
            <a:off x="500035" y="5143512"/>
            <a:ext cx="3425212" cy="1433515"/>
          </a:xfrm>
          <a:prstGeom prst="rect">
            <a:avLst/>
          </a:prstGeom>
        </p:spPr>
      </p:pic>
      <p:sp>
        <p:nvSpPr>
          <p:cNvPr id="6" name="وجه ضاحك 5"/>
          <p:cNvSpPr/>
          <p:nvPr/>
        </p:nvSpPr>
        <p:spPr>
          <a:xfrm>
            <a:off x="5572132" y="1714488"/>
            <a:ext cx="642942" cy="64294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تمارين النفخ من خلال القشة(المصاصات ) والنفخ على الورقة .</a:t>
            </a:r>
          </a:p>
          <a:p>
            <a:endParaRPr lang="ar-SA" dirty="0"/>
          </a:p>
        </p:txBody>
      </p:sp>
      <p:pic>
        <p:nvPicPr>
          <p:cNvPr id="4" name="صورة 3" descr="صورة5.jpg"/>
          <p:cNvPicPr>
            <a:picLocks noChangeAspect="1"/>
          </p:cNvPicPr>
          <p:nvPr/>
        </p:nvPicPr>
        <p:blipFill>
          <a:blip r:embed="rId2"/>
          <a:stretch>
            <a:fillRect/>
          </a:stretch>
        </p:blipFill>
        <p:spPr>
          <a:xfrm>
            <a:off x="285720" y="2571744"/>
            <a:ext cx="2186896" cy="2214578"/>
          </a:xfrm>
          <a:prstGeom prst="rect">
            <a:avLst/>
          </a:prstGeom>
        </p:spPr>
      </p:pic>
      <p:pic>
        <p:nvPicPr>
          <p:cNvPr id="5" name="صورة 4" descr="thumb.jpg"/>
          <p:cNvPicPr>
            <a:picLocks noChangeAspect="1"/>
          </p:cNvPicPr>
          <p:nvPr/>
        </p:nvPicPr>
        <p:blipFill>
          <a:blip r:embed="rId3" cstate="print"/>
          <a:stretch>
            <a:fillRect/>
          </a:stretch>
        </p:blipFill>
        <p:spPr>
          <a:xfrm>
            <a:off x="5143504" y="3143248"/>
            <a:ext cx="3690963" cy="2214578"/>
          </a:xfrm>
          <a:prstGeom prst="rect">
            <a:avLst/>
          </a:prstGeom>
        </p:spPr>
      </p:pic>
      <p:pic>
        <p:nvPicPr>
          <p:cNvPr id="6" name="صورة 5" descr="7th grade oloom jor unit-3-2 bernolly.png"/>
          <p:cNvPicPr>
            <a:picLocks noChangeAspect="1"/>
          </p:cNvPicPr>
          <p:nvPr/>
        </p:nvPicPr>
        <p:blipFill>
          <a:blip r:embed="rId4"/>
          <a:stretch>
            <a:fillRect/>
          </a:stretch>
        </p:blipFill>
        <p:spPr>
          <a:xfrm>
            <a:off x="2500298" y="4214818"/>
            <a:ext cx="2571768" cy="2143116"/>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Chest therapy </a:t>
            </a:r>
            <a:r>
              <a:rPr lang="ar-SA" dirty="0" smtClean="0"/>
              <a:t>العلاج </a:t>
            </a:r>
            <a:r>
              <a:rPr lang="ar-SA" dirty="0" smtClean="0"/>
              <a:t>الطبيعي لصدر</a:t>
            </a:r>
            <a:r>
              <a:rPr lang="ar-SA" dirty="0" smtClean="0"/>
              <a:t/>
            </a:r>
            <a:br>
              <a:rPr lang="ar-SA" dirty="0" smtClean="0"/>
            </a:br>
            <a:endParaRPr lang="ar-SA" dirty="0"/>
          </a:p>
        </p:txBody>
      </p:sp>
      <p:sp>
        <p:nvSpPr>
          <p:cNvPr id="3" name="عنصر نائب للمحتوى 2"/>
          <p:cNvSpPr>
            <a:spLocks noGrp="1"/>
          </p:cNvSpPr>
          <p:nvPr>
            <p:ph idx="1"/>
          </p:nvPr>
        </p:nvSpPr>
        <p:spPr/>
        <p:txBody>
          <a:bodyPr/>
          <a:lstStyle/>
          <a:p>
            <a:r>
              <a:rPr lang="ar-SA" dirty="0" smtClean="0"/>
              <a:t> علاج يجريه المعالجون الفيزيائيون ومعالجو التنفس في عدد قليل جدا من البلدان لتحسين التنفس عن طريق الإزالة غير المباشرة </a:t>
            </a:r>
            <a:r>
              <a:rPr lang="ar-SA" dirty="0" smtClean="0">
                <a:hlinkClick r:id="rId2" tooltip="مخاط"/>
              </a:rPr>
              <a:t>للمخاط</a:t>
            </a:r>
            <a:r>
              <a:rPr lang="ar-SA" dirty="0" smtClean="0"/>
              <a:t> من </a:t>
            </a:r>
            <a:r>
              <a:rPr lang="ar-SA" dirty="0" smtClean="0">
                <a:hlinkClick r:id="rId3" tooltip="المسالك التنفسية"/>
              </a:rPr>
              <a:t>المسالك التنفسية</a:t>
            </a:r>
            <a:r>
              <a:rPr lang="ar-SA" dirty="0" smtClean="0"/>
              <a:t>.</a:t>
            </a:r>
            <a:endParaRPr lang="ar-SA" dirty="0"/>
          </a:p>
        </p:txBody>
      </p:sp>
      <p:pic>
        <p:nvPicPr>
          <p:cNvPr id="4" name="صورة 3" descr="chest therapy.jpg"/>
          <p:cNvPicPr>
            <a:picLocks noChangeAspect="1"/>
          </p:cNvPicPr>
          <p:nvPr/>
        </p:nvPicPr>
        <p:blipFill>
          <a:blip r:embed="rId4"/>
          <a:stretch>
            <a:fillRect/>
          </a:stretch>
        </p:blipFill>
        <p:spPr>
          <a:xfrm>
            <a:off x="3143240" y="4000504"/>
            <a:ext cx="3105150" cy="14763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a:t>
            </a:r>
            <a:r>
              <a:rPr lang="ar-SA" dirty="0" smtClean="0"/>
              <a:t>العلاج التنفسي  </a:t>
            </a:r>
            <a:endParaRPr lang="ar-SA" dirty="0"/>
          </a:p>
        </p:txBody>
      </p:sp>
      <p:sp>
        <p:nvSpPr>
          <p:cNvPr id="3" name="عنصر نائب للمحتوى 2"/>
          <p:cNvSpPr>
            <a:spLocks noGrp="1"/>
          </p:cNvSpPr>
          <p:nvPr>
            <p:ph idx="1"/>
          </p:nvPr>
        </p:nvSpPr>
        <p:spPr/>
        <p:txBody>
          <a:bodyPr>
            <a:normAutofit/>
          </a:bodyPr>
          <a:lstStyle/>
          <a:p>
            <a:r>
              <a:rPr lang="ar-SA" dirty="0" smtClean="0"/>
              <a:t>من أجل مواجهة أعراض أمراض رئة مزمنة من أجل تعزيز الأداء الوظيفي اليومي، </a:t>
            </a:r>
          </a:p>
          <a:p>
            <a:r>
              <a:rPr lang="ar-SA" dirty="0" smtClean="0"/>
              <a:t>تحسين تحمل القلب والرئتين وتحسين جودة الحياة.، لإخلاء الإفرازات، طرق لتحسين تهوية الرئتين، تمارين لزيادة مرونة القفص الصدري ولتقوية العضلات، نشاط رياضي لتعزيز اللياقة البدنية العامة وتقديم إرشاد بشأن كيفية التوفير في الطاقة خلال الأداء الوظيفي في الحياة اليومية.</a:t>
            </a:r>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pPr>
              <a:buNone/>
            </a:pPr>
            <a:endParaRPr lang="ar-SA" dirty="0" smtClean="0"/>
          </a:p>
          <a:p>
            <a:endParaRPr lang="ar-SA" dirty="0" smtClean="0"/>
          </a:p>
          <a:p>
            <a:endParaRPr lang="ar-SA" dirty="0" smtClean="0"/>
          </a:p>
          <a:p>
            <a:endParaRPr lang="ar-SA" dirty="0" smtClean="0"/>
          </a:p>
          <a:p>
            <a:endParaRPr lang="ar-SA" dirty="0" smtClean="0"/>
          </a:p>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err="1" smtClean="0"/>
              <a:t>يتصمن</a:t>
            </a:r>
            <a:r>
              <a:rPr lang="ar-SA" dirty="0" smtClean="0"/>
              <a:t> العلاج الطبيعي للصدر 3 خطوات رئيسية : </a:t>
            </a:r>
            <a:endParaRPr lang="ar-SA" dirty="0" smtClean="0"/>
          </a:p>
          <a:p>
            <a:endParaRPr lang="ar-SA" dirty="0" smtClean="0"/>
          </a:p>
          <a:p>
            <a:r>
              <a:rPr lang="ar-SA" dirty="0" err="1" smtClean="0"/>
              <a:t>اولا</a:t>
            </a:r>
            <a:r>
              <a:rPr lang="ar-SA" dirty="0" smtClean="0"/>
              <a:t> : ملائمة وضعية مناسبة لطفل .</a:t>
            </a:r>
          </a:p>
          <a:p>
            <a:r>
              <a:rPr lang="ar-SA" dirty="0" smtClean="0"/>
              <a:t>ثانيا:</a:t>
            </a:r>
            <a:r>
              <a:rPr lang="ar-SA" dirty="0" smtClean="0">
                <a:hlinkClick r:id="rId2" tooltip="صفق (الصفحة غير موجودة)"/>
              </a:rPr>
              <a:t> الصفق</a:t>
            </a:r>
            <a:r>
              <a:rPr lang="ar-SA" dirty="0" smtClean="0"/>
              <a:t>  أو </a:t>
            </a:r>
            <a:r>
              <a:rPr lang="ar-SA" dirty="0" smtClean="0">
                <a:hlinkClick r:id="rId3" tooltip="قرع (طب)"/>
              </a:rPr>
              <a:t>القرع</a:t>
            </a:r>
            <a:r>
              <a:rPr lang="ar-SA" dirty="0" smtClean="0"/>
              <a:t>، حيث يضرب المعالج بيده على الصدر والظهر ومنطقة تحت اليدين</a:t>
            </a:r>
          </a:p>
          <a:p>
            <a:r>
              <a:rPr lang="ar-SA" dirty="0" smtClean="0"/>
              <a:t>ثالثا: التحفيز للقحه </a:t>
            </a:r>
          </a:p>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متى يتم عمل العلاج التنفسي مع طفلك ؟ </a:t>
            </a:r>
            <a:endParaRPr lang="ar-SA" dirty="0"/>
          </a:p>
        </p:txBody>
      </p:sp>
      <p:sp>
        <p:nvSpPr>
          <p:cNvPr id="3" name="عنصر نائب للمحتوى 2"/>
          <p:cNvSpPr>
            <a:spLocks noGrp="1"/>
          </p:cNvSpPr>
          <p:nvPr>
            <p:ph idx="1"/>
          </p:nvPr>
        </p:nvSpPr>
        <p:spPr>
          <a:xfrm>
            <a:off x="357158" y="1775191"/>
            <a:ext cx="8572560" cy="3868387"/>
          </a:xfrm>
        </p:spPr>
        <p:txBody>
          <a:bodyPr>
            <a:normAutofit fontScale="92500" lnSpcReduction="20000"/>
          </a:bodyPr>
          <a:lstStyle/>
          <a:p>
            <a:r>
              <a:rPr lang="ar-SA" dirty="0" smtClean="0"/>
              <a:t>نقوم بعمل العلاج من 1ل 4 مرات خلال النهار لمدة لا تزيد عن 20-40 دقيقة في كل مرة . </a:t>
            </a:r>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pPr>
              <a:buNone/>
            </a:pPr>
            <a:r>
              <a:rPr lang="ar-SA" dirty="0" smtClean="0"/>
              <a:t> </a:t>
            </a:r>
            <a:endParaRPr lang="ar-SA" dirty="0"/>
          </a:p>
        </p:txBody>
      </p:sp>
      <p:pic>
        <p:nvPicPr>
          <p:cNvPr id="5" name="صورة 4" descr="rawan hasan.jpg"/>
          <p:cNvPicPr>
            <a:picLocks noChangeAspect="1"/>
          </p:cNvPicPr>
          <p:nvPr/>
        </p:nvPicPr>
        <p:blipFill>
          <a:blip r:embed="rId2"/>
          <a:stretch>
            <a:fillRect/>
          </a:stretch>
        </p:blipFill>
        <p:spPr>
          <a:xfrm>
            <a:off x="642910" y="2643182"/>
            <a:ext cx="3214710" cy="421481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عندما تكون معدة الطفل فارغة تماما, </a:t>
            </a:r>
            <a:r>
              <a:rPr lang="ar-SA" dirty="0" err="1" smtClean="0"/>
              <a:t>اما</a:t>
            </a:r>
            <a:r>
              <a:rPr lang="ar-SA" dirty="0" smtClean="0"/>
              <a:t> قبل الوجبات </a:t>
            </a:r>
            <a:r>
              <a:rPr lang="ar-SA" dirty="0" err="1" smtClean="0"/>
              <a:t>او</a:t>
            </a:r>
            <a:r>
              <a:rPr lang="ar-SA" dirty="0" smtClean="0"/>
              <a:t> بعد ساعة واحدة على </a:t>
            </a:r>
            <a:r>
              <a:rPr lang="ar-SA" dirty="0" err="1" smtClean="0"/>
              <a:t>الاقل</a:t>
            </a:r>
            <a:r>
              <a:rPr lang="ar-SA" dirty="0" smtClean="0"/>
              <a:t> من الوجبات .</a:t>
            </a:r>
          </a:p>
          <a:p>
            <a:endParaRPr lang="ar-SA" dirty="0" smtClean="0"/>
          </a:p>
          <a:p>
            <a:r>
              <a:rPr lang="ar-SA" dirty="0" smtClean="0"/>
              <a:t>في ساعات الصباح وقبل وقت </a:t>
            </a:r>
            <a:r>
              <a:rPr lang="ar-SA" dirty="0" smtClean="0"/>
              <a:t>النوم</a:t>
            </a:r>
          </a:p>
          <a:p>
            <a:endParaRPr lang="ar-SA" dirty="0" smtClean="0"/>
          </a:p>
          <a:p>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وضعيات الطفل تساعد على تصريف </a:t>
            </a:r>
            <a:r>
              <a:rPr lang="ar-SA" dirty="0" err="1" smtClean="0"/>
              <a:t>الافرازات</a:t>
            </a:r>
            <a:r>
              <a:rPr lang="ar-SA" dirty="0" smtClean="0"/>
              <a:t> </a:t>
            </a:r>
            <a:r>
              <a:rPr lang="ar-SA" dirty="0" smtClean="0"/>
              <a:t>:</a:t>
            </a:r>
            <a:endParaRPr lang="ar-SA" dirty="0"/>
          </a:p>
        </p:txBody>
      </p:sp>
      <p:sp>
        <p:nvSpPr>
          <p:cNvPr id="3" name="عنصر نائب للمحتوى 2"/>
          <p:cNvSpPr>
            <a:spLocks noGrp="1"/>
          </p:cNvSpPr>
          <p:nvPr>
            <p:ph idx="1"/>
          </p:nvPr>
        </p:nvSpPr>
        <p:spPr/>
        <p:txBody>
          <a:bodyPr>
            <a:normAutofit/>
          </a:bodyPr>
          <a:lstStyle/>
          <a:p>
            <a:r>
              <a:rPr lang="ar-SA" sz="2000" dirty="0" smtClean="0"/>
              <a:t>تساعدك المواضع الخاصة على استخدام الجاذبية لتصريف المخاط من رئتي طفلك. وهذا ما يسمى أحيانًا بالصرف الوضعي. تأكد من وجود علبة مناديل في متناول اليد عندما يسعل طفلك المخاط.</a:t>
            </a:r>
            <a:endParaRPr lang="ar-SA" sz="2000" dirty="0"/>
          </a:p>
        </p:txBody>
      </p:sp>
      <p:pic>
        <p:nvPicPr>
          <p:cNvPr id="4" name="صورة 3" descr="postural drainge 2.jpg"/>
          <p:cNvPicPr>
            <a:picLocks noChangeAspect="1"/>
          </p:cNvPicPr>
          <p:nvPr/>
        </p:nvPicPr>
        <p:blipFill>
          <a:blip r:embed="rId2"/>
          <a:srcRect l="49367" t="11393"/>
          <a:stretch>
            <a:fillRect/>
          </a:stretch>
        </p:blipFill>
        <p:spPr>
          <a:xfrm>
            <a:off x="714348" y="3000372"/>
            <a:ext cx="3429024" cy="385762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وضعيات </a:t>
            </a:r>
            <a:r>
              <a:rPr lang="ar-SA" dirty="0" smtClean="0"/>
              <a:t>لطفلك </a:t>
            </a:r>
            <a:r>
              <a:rPr lang="ar-SA" dirty="0" smtClean="0"/>
              <a:t>:</a:t>
            </a:r>
            <a:endParaRPr lang="ar-SA" dirty="0"/>
          </a:p>
        </p:txBody>
      </p:sp>
      <p:sp>
        <p:nvSpPr>
          <p:cNvPr id="5" name="عنصر نائب للمحتوى 4"/>
          <p:cNvSpPr>
            <a:spLocks noGrp="1"/>
          </p:cNvSpPr>
          <p:nvPr>
            <p:ph idx="1"/>
          </p:nvPr>
        </p:nvSpPr>
        <p:spPr/>
        <p:txBody>
          <a:bodyPr/>
          <a:lstStyle/>
          <a:p>
            <a:pPr>
              <a:buNone/>
            </a:pPr>
            <a:r>
              <a:rPr lang="ar-SA" sz="2000" dirty="0" smtClean="0"/>
              <a:t>يتم وضع الطفل بشكل جانبي مع وضع مخدة </a:t>
            </a:r>
            <a:r>
              <a:rPr lang="ar-SA" sz="2000" dirty="0" err="1" smtClean="0"/>
              <a:t>اسفل</a:t>
            </a:r>
            <a:r>
              <a:rPr lang="ar-SA" sz="2000" dirty="0" smtClean="0"/>
              <a:t> الطرف المعاكس مع التقليب على الطرفين كل 20 دقيقة . خلال الوضعية يتم عمل حركات مثل الصفق والقرع  على المنطقة المرتفعة من </a:t>
            </a:r>
            <a:r>
              <a:rPr lang="ar-SA" sz="2000" dirty="0" err="1" smtClean="0"/>
              <a:t>الامام</a:t>
            </a:r>
            <a:r>
              <a:rPr lang="ar-SA" sz="2000" dirty="0" smtClean="0"/>
              <a:t> وتحت </a:t>
            </a:r>
            <a:r>
              <a:rPr lang="ar-SA" sz="2000" dirty="0" err="1" smtClean="0"/>
              <a:t>الابط</a:t>
            </a:r>
            <a:r>
              <a:rPr lang="ar-SA" dirty="0" smtClean="0"/>
              <a:t>. </a:t>
            </a:r>
            <a:endParaRPr lang="ar-SA" dirty="0"/>
          </a:p>
        </p:txBody>
      </p:sp>
      <p:pic>
        <p:nvPicPr>
          <p:cNvPr id="6" name="عنصر نائب للمحتوى 3" descr="rawan montaser.jpg"/>
          <p:cNvPicPr>
            <a:picLocks noChangeAspect="1"/>
          </p:cNvPicPr>
          <p:nvPr/>
        </p:nvPicPr>
        <p:blipFill>
          <a:blip r:embed="rId3"/>
          <a:srcRect r="-375" b="48980"/>
          <a:stretch>
            <a:fillRect/>
          </a:stretch>
        </p:blipFill>
        <p:spPr>
          <a:xfrm>
            <a:off x="857224" y="3571876"/>
            <a:ext cx="7428678" cy="273112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الصفق والقرع من الحركات التي تساعد في العلاج :</a:t>
            </a:r>
            <a:endParaRPr lang="ar-SA" dirty="0"/>
          </a:p>
        </p:txBody>
      </p:sp>
      <p:sp>
        <p:nvSpPr>
          <p:cNvPr id="3" name="عنصر نائب للمحتوى 2"/>
          <p:cNvSpPr>
            <a:spLocks noGrp="1"/>
          </p:cNvSpPr>
          <p:nvPr>
            <p:ph idx="1"/>
          </p:nvPr>
        </p:nvSpPr>
        <p:spPr/>
        <p:txBody>
          <a:bodyPr>
            <a:normAutofit/>
          </a:bodyPr>
          <a:lstStyle/>
          <a:p>
            <a:r>
              <a:rPr lang="ar-SA" sz="2000" dirty="0" smtClean="0"/>
              <a:t>الصفق </a:t>
            </a:r>
            <a:r>
              <a:rPr lang="ar-SA" sz="2000" dirty="0" smtClean="0"/>
              <a:t>على </a:t>
            </a:r>
            <a:r>
              <a:rPr lang="ar-SA" sz="2000" dirty="0" smtClean="0"/>
              <a:t>طفلك</a:t>
            </a:r>
          </a:p>
          <a:p>
            <a:endParaRPr lang="ar-SA" sz="2000" dirty="0" smtClean="0"/>
          </a:p>
          <a:p>
            <a:r>
              <a:rPr lang="en-US" sz="2000" dirty="0" smtClean="0"/>
              <a:t>.</a:t>
            </a:r>
            <a:r>
              <a:rPr lang="ar-SA" sz="2000" dirty="0" smtClean="0"/>
              <a:t> الإيقاع أو التصفيق من قبل مقدم الرعاية على جدار الصدر فوق جزء الرئة المراد تصريفه يساعد على نقل المخاط إلى الشعب الهوائية الأكبر. اليد مقعرة كما لو كانت تمسك بالماء ولكن مع راحة اليد لأسفل (كما هو موضح في الشكل أدناه). تنحني اليد المقعرة إلى جدار الصدر وتحبس وسادة من الهواء لتخفيف التصفيق</a:t>
            </a:r>
          </a:p>
          <a:p>
            <a:endParaRPr lang="ar-SA" dirty="0" smtClean="0"/>
          </a:p>
        </p:txBody>
      </p:sp>
      <p:pic>
        <p:nvPicPr>
          <p:cNvPr id="4" name="صورة 3" descr="rawanrawan.png"/>
          <p:cNvPicPr>
            <a:picLocks noChangeAspect="1"/>
          </p:cNvPicPr>
          <p:nvPr/>
        </p:nvPicPr>
        <p:blipFill>
          <a:blip r:embed="rId2"/>
          <a:stretch>
            <a:fillRect/>
          </a:stretch>
        </p:blipFill>
        <p:spPr>
          <a:xfrm>
            <a:off x="1071538" y="4286256"/>
            <a:ext cx="3113213" cy="207170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حدة نمطية">
  <a:themeElements>
    <a:clrScheme name="وحدة نمطية">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وحدة نمطية">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حدة نمطية">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490</TotalTime>
  <Words>746</Words>
  <Application>Microsoft Office PowerPoint</Application>
  <PresentationFormat>عرض على الشاشة (3:4)‏</PresentationFormat>
  <Paragraphs>98</Paragraphs>
  <Slides>19</Slides>
  <Notes>1</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وحدة نمطية</vt:lpstr>
      <vt:lpstr>البكرية الوين             قسم العلاج الفيزيائي</vt:lpstr>
      <vt:lpstr>Chest therapy العلاج الطبيعي لصدر </vt:lpstr>
      <vt:lpstr>أهداف العلاج التنفسي  </vt:lpstr>
      <vt:lpstr>الشريحة 4</vt:lpstr>
      <vt:lpstr>متى يتم عمل العلاج التنفسي مع طفلك ؟ </vt:lpstr>
      <vt:lpstr>الشريحة 6</vt:lpstr>
      <vt:lpstr>وضعيات الطفل تساعد على تصريف الافرازات :</vt:lpstr>
      <vt:lpstr>وضعيات لطفلك :</vt:lpstr>
      <vt:lpstr>الصفق والقرع من الحركات التي تساعد في العلاج :</vt:lpstr>
      <vt:lpstr>الشريحة 10</vt:lpstr>
      <vt:lpstr>الشريحة 11</vt:lpstr>
      <vt:lpstr>الشريحة 12</vt:lpstr>
      <vt:lpstr>الاهتزاز </vt:lpstr>
      <vt:lpstr>الشريحة 14</vt:lpstr>
      <vt:lpstr>الأثار الجانبية من العلاج التنفسي</vt:lpstr>
      <vt:lpstr>الشريحة 16</vt:lpstr>
      <vt:lpstr>تمارين تنفسية: </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البكرية الوين</dc:title>
  <dc:creator>l</dc:creator>
  <cp:lastModifiedBy>l</cp:lastModifiedBy>
  <cp:revision>66</cp:revision>
  <dcterms:created xsi:type="dcterms:W3CDTF">2020-03-27T16:50:40Z</dcterms:created>
  <dcterms:modified xsi:type="dcterms:W3CDTF">2020-03-28T15:02:49Z</dcterms:modified>
</cp:coreProperties>
</file>