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8" r:id="rId2"/>
    <p:sldId id="258" r:id="rId3"/>
    <p:sldId id="260" r:id="rId4"/>
    <p:sldId id="262" r:id="rId5"/>
    <p:sldId id="261" r:id="rId6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7531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929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D1354A4C-CAAC-4021-AB69-B69BB3067ADD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17 אפריל 19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75312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-158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663FFE7F-C917-439A-8026-3D301EB5CC28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dirty="0"/>
              <a:t>לחץ כדי לערוך סגנונות טקסט של תבנית בסיס</a:t>
            </a:r>
          </a:p>
          <a:p>
            <a:pPr lvl="1" rtl="1"/>
            <a:r>
              <a:rPr lang="he-IL" dirty="0"/>
              <a:t>רמה שניה</a:t>
            </a:r>
          </a:p>
          <a:p>
            <a:pPr lvl="2" rtl="1"/>
            <a:r>
              <a:rPr lang="he-IL" dirty="0"/>
              <a:t>רמה שלישית</a:t>
            </a:r>
          </a:p>
          <a:p>
            <a:pPr lvl="3" rtl="1"/>
            <a:r>
              <a:rPr lang="he-IL" dirty="0"/>
              <a:t>רמה רביעית</a:t>
            </a:r>
          </a:p>
          <a:p>
            <a:pPr lvl="4" rtl="1"/>
            <a:r>
              <a:rPr lang="he-IL" dirty="0"/>
              <a:t>רמה חמישית</a:t>
            </a:r>
          </a:p>
        </p:txBody>
      </p:sp>
      <p:sp>
        <p:nvSpPr>
          <p:cNvPr id="8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7531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929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D1354A4C-CAAC-4021-AB69-B69BB3067ADD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17 אפריל 19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ציין מיקום של כותרת תחתונה 3"/>
          <p:cNvSpPr>
            <a:spLocks noGrp="1"/>
          </p:cNvSpPr>
          <p:nvPr>
            <p:ph type="ftr" sz="quarter" idx="4"/>
          </p:nvPr>
        </p:nvSpPr>
        <p:spPr>
          <a:xfrm>
            <a:off x="3875312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של מספר שקופית 4"/>
          <p:cNvSpPr>
            <a:spLocks noGrp="1"/>
          </p:cNvSpPr>
          <p:nvPr>
            <p:ph type="sldNum" sz="quarter" idx="5"/>
          </p:nvPr>
        </p:nvSpPr>
        <p:spPr>
          <a:xfrm>
            <a:off x="-158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663FFE7F-C917-439A-8026-3D301EB5CC28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663FFE7F-C917-439A-8026-3D301EB5CC28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5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663FFE7F-C917-439A-8026-3D301EB5CC28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663FFE7F-C917-439A-8026-3D301EB5CC28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8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663FFE7F-C917-439A-8026-3D301EB5CC28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663FFE7F-C917-439A-8026-3D301EB5CC28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5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2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422043" y="4245434"/>
            <a:ext cx="8686800" cy="1464906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22043" y="5731795"/>
            <a:ext cx="8686800" cy="440405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vert270" rtlCol="1"/>
          <a:lstStyle/>
          <a:p>
            <a:pPr lvl="0" rtl="1"/>
            <a:r>
              <a:rPr lang="he-IL" smtClean="0"/>
              <a:t>לחץ כדי לערוך סגנונות טקסט של תבנית בסיס</a:t>
            </a:r>
          </a:p>
          <a:p>
            <a:pPr lvl="1" rtl="1"/>
            <a:r>
              <a:rPr lang="he-IL" smtClean="0"/>
              <a:t>רמה שנייה</a:t>
            </a:r>
          </a:p>
          <a:p>
            <a:pPr lvl="2" rtl="1"/>
            <a:r>
              <a:rPr lang="he-IL" smtClean="0"/>
              <a:t>רמה שלישית</a:t>
            </a:r>
          </a:p>
          <a:p>
            <a:pPr lvl="3" rtl="1"/>
            <a:r>
              <a:rPr lang="he-IL" smtClean="0"/>
              <a:t>רמה רביעית</a:t>
            </a:r>
          </a:p>
          <a:p>
            <a:pPr lvl="4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B6E45CBA-E07C-4D88-8AB4-FD62FDCCD31F}" type="datetime8">
              <a:rPr lang="he-IL" smtClean="0"/>
              <a:t>17 אפריל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31375A4-56A4-47D6-9801-1991572033F7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066826" y="457200"/>
            <a:ext cx="1828800" cy="5719762"/>
          </a:xfrm>
        </p:spPr>
        <p:txBody>
          <a:bodyPr vert="vert270" rtlCol="1"/>
          <a:lstStyle/>
          <a:p>
            <a:pPr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3167450" y="457200"/>
            <a:ext cx="7955280" cy="5719762"/>
          </a:xfrm>
        </p:spPr>
        <p:txBody>
          <a:bodyPr vert="vert270" rtlCol="1"/>
          <a:lstStyle/>
          <a:p>
            <a:pPr lvl="0" rtl="1"/>
            <a:r>
              <a:rPr lang="he-IL" smtClean="0"/>
              <a:t>לחץ כדי לערוך סגנונות טקסט של תבנית בסיס</a:t>
            </a:r>
          </a:p>
          <a:p>
            <a:pPr lvl="1" rtl="1"/>
            <a:r>
              <a:rPr lang="he-IL" smtClean="0"/>
              <a:t>רמה שנייה</a:t>
            </a:r>
          </a:p>
          <a:p>
            <a:pPr lvl="2" rtl="1"/>
            <a:r>
              <a:rPr lang="he-IL" smtClean="0"/>
              <a:t>רמה שלישית</a:t>
            </a:r>
          </a:p>
          <a:p>
            <a:pPr lvl="3" rtl="1"/>
            <a:r>
              <a:rPr lang="he-IL" smtClean="0"/>
              <a:t>רמה רביעית</a:t>
            </a:r>
          </a:p>
          <a:p>
            <a:pPr lvl="4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F7038000-9BA6-4B51-8751-F8B8ED11594F}" type="datetime8">
              <a:rPr lang="he-IL" smtClean="0"/>
              <a:t>17 אפריל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31375A4-56A4-47D6-9801-1991572033F7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1"/>
          <a:lstStyle/>
          <a:p>
            <a:pPr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he-IL" smtClean="0"/>
              <a:t>לחץ כדי לערוך סגנונות טקסט של תבנית בסיס</a:t>
            </a:r>
          </a:p>
          <a:p>
            <a:pPr lvl="1" rtl="1"/>
            <a:r>
              <a:rPr lang="he-IL" smtClean="0"/>
              <a:t>רמה שנייה</a:t>
            </a:r>
          </a:p>
          <a:p>
            <a:pPr lvl="2" rtl="1"/>
            <a:r>
              <a:rPr lang="he-IL" smtClean="0"/>
              <a:t>רמה שלישית</a:t>
            </a:r>
          </a:p>
          <a:p>
            <a:pPr lvl="3" rtl="1"/>
            <a:r>
              <a:rPr lang="he-IL" smtClean="0"/>
              <a:t>רמה רביעית</a:t>
            </a:r>
          </a:p>
          <a:p>
            <a:pPr lvl="4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2038C7C5-C32E-42AA-98EB-E17DE7093303}" type="datetime8">
              <a:rPr lang="he-IL" smtClean="0"/>
              <a:t>17 אפריל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31375A4-56A4-47D6-9801-1991572033F7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2621" y="4242816"/>
            <a:ext cx="8686800" cy="1463040"/>
          </a:xfrm>
        </p:spPr>
        <p:txBody>
          <a:bodyPr rtlCol="1" anchor="b">
            <a:normAutofit/>
          </a:bodyPr>
          <a:lstStyle>
            <a:lvl1pPr algn="r" rtl="1">
              <a:defRPr sz="4800"/>
            </a:lvl1pPr>
          </a:lstStyle>
          <a:p>
            <a:pPr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409572" y="5733288"/>
            <a:ext cx="8686800" cy="438912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/>
            </a:lvl1pPr>
            <a:lvl2pPr marL="457200" indent="0" algn="r" rtl="1">
              <a:buNone/>
              <a:defRPr sz="2000"/>
            </a:lvl2pPr>
            <a:lvl3pPr marL="914400" indent="0" algn="r" rtl="1">
              <a:buNone/>
              <a:defRPr sz="18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  <a:p>
            <a:pPr lvl="1" rtl="1"/>
            <a:r>
              <a:rPr lang="he-IL" smtClean="0"/>
              <a:t>רמה שנייה</a:t>
            </a:r>
          </a:p>
          <a:p>
            <a:pPr lvl="2" rtl="1"/>
            <a:r>
              <a:rPr lang="he-IL" smtClean="0"/>
              <a:t>רמה שלישית</a:t>
            </a:r>
          </a:p>
          <a:p>
            <a:pPr lvl="3" rtl="1"/>
            <a:r>
              <a:rPr lang="he-IL" smtClean="0"/>
              <a:t>רמה רביעית</a:t>
            </a:r>
          </a:p>
          <a:p>
            <a:pPr lvl="4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  <a:p>
            <a:pPr lvl="1" rtl="1"/>
            <a:r>
              <a:rPr lang="he-IL" smtClean="0"/>
              <a:t>רמה שנייה</a:t>
            </a:r>
          </a:p>
          <a:p>
            <a:pPr lvl="2" rtl="1"/>
            <a:r>
              <a:rPr lang="he-IL" smtClean="0"/>
              <a:t>רמה שלישית</a:t>
            </a:r>
          </a:p>
          <a:p>
            <a:pPr lvl="3" rtl="1"/>
            <a:r>
              <a:rPr lang="he-IL" smtClean="0"/>
              <a:t>רמה רביעית</a:t>
            </a:r>
          </a:p>
          <a:p>
            <a:pPr lvl="4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687BFCC6-FB54-49EB-8148-FFC779563642}" type="datetime8">
              <a:rPr lang="he-IL" smtClean="0"/>
              <a:t>17 אפריל 19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31375A4-56A4-47D6-9801-1991572033F7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  <a:p>
            <a:pPr lvl="1" rtl="1"/>
            <a:r>
              <a:rPr lang="he-IL" smtClean="0"/>
              <a:t>רמה שנייה</a:t>
            </a:r>
          </a:p>
          <a:p>
            <a:pPr lvl="2" rtl="1"/>
            <a:r>
              <a:rPr lang="he-IL" smtClean="0"/>
              <a:t>רמה שלישית</a:t>
            </a:r>
          </a:p>
          <a:p>
            <a:pPr lvl="3" rtl="1"/>
            <a:r>
              <a:rPr lang="he-IL" smtClean="0"/>
              <a:t>רמה רביעית</a:t>
            </a:r>
          </a:p>
          <a:p>
            <a:pPr lvl="4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  <a:p>
            <a:pPr lvl="1" rtl="1"/>
            <a:r>
              <a:rPr lang="he-IL" smtClean="0"/>
              <a:t>רמה שנייה</a:t>
            </a:r>
          </a:p>
          <a:p>
            <a:pPr lvl="2" rtl="1"/>
            <a:r>
              <a:rPr lang="he-IL" smtClean="0"/>
              <a:t>רמה שלישית</a:t>
            </a:r>
          </a:p>
          <a:p>
            <a:pPr lvl="3" rtl="1"/>
            <a:r>
              <a:rPr lang="he-IL" smtClean="0"/>
              <a:t>רמה רביעית</a:t>
            </a:r>
          </a:p>
          <a:p>
            <a:pPr lvl="4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F26B3065-9C6C-4226-BEF9-1D0F5977AF30}" type="datetime8">
              <a:rPr lang="he-IL" smtClean="0"/>
              <a:t>17 אפריל 19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31375A4-56A4-47D6-9801-1991572033F7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DCF00FA-EFF1-4379-A6C1-950A706AA9AC}" type="datetime8">
              <a:rPr lang="he-IL" smtClean="0"/>
              <a:t>17 אפריל 19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31375A4-56A4-47D6-9801-1991572033F7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FD23328-BBF8-41F2-8CFD-6696EDE98C5E}" type="datetime8">
              <a:rPr lang="he-IL" smtClean="0"/>
              <a:t>17 אפריל 19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31375A4-56A4-47D6-9801-1991572033F7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9108" y="3090672"/>
            <a:ext cx="4663440" cy="1828800"/>
          </a:xfrm>
        </p:spPr>
        <p:txBody>
          <a:bodyPr rtlCol="1" anchor="b">
            <a:normAutofit/>
          </a:bodyPr>
          <a:lstStyle>
            <a:lvl1pPr algn="r" rtl="1">
              <a:defRPr sz="3600"/>
            </a:lvl1pPr>
          </a:lstStyle>
          <a:p>
            <a:pPr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89803" y="457200"/>
            <a:ext cx="5410201" cy="57150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  <a:p>
            <a:pPr lvl="1" rtl="1"/>
            <a:r>
              <a:rPr lang="he-IL" smtClean="0"/>
              <a:t>רמה שנייה</a:t>
            </a:r>
          </a:p>
          <a:p>
            <a:pPr lvl="2" rtl="1"/>
            <a:r>
              <a:rPr lang="he-IL" smtClean="0"/>
              <a:t>רמה שלישית</a:t>
            </a:r>
          </a:p>
          <a:p>
            <a:pPr lvl="3" rtl="1"/>
            <a:r>
              <a:rPr lang="he-IL" smtClean="0"/>
              <a:t>רמה רביעית</a:t>
            </a:r>
          </a:p>
          <a:p>
            <a:pPr lvl="4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89108" y="4983480"/>
            <a:ext cx="4663440" cy="118872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AE106F4A-F973-4599-AE47-1D689C361C01}" type="datetime8">
              <a:rPr lang="he-IL" smtClean="0"/>
              <a:t>17 אפריל 19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31375A4-56A4-47D6-9801-1991572033F7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idx="1"/>
          </p:nvPr>
        </p:nvSpPr>
        <p:spPr>
          <a:xfrm>
            <a:off x="6087748" y="0"/>
            <a:ext cx="6096000" cy="6858000"/>
          </a:xfrm>
        </p:spPr>
        <p:txBody>
          <a:bodyPr tIns="457200"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smtClean="0"/>
              <a:t>לחץ על הסמל כדי להוסיף תמונה</a:t>
            </a:r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689108" y="3090672"/>
            <a:ext cx="4663440" cy="1828800"/>
          </a:xfrm>
        </p:spPr>
        <p:txBody>
          <a:bodyPr rtlCol="1" anchor="b">
            <a:normAutofit/>
          </a:bodyPr>
          <a:lstStyle>
            <a:lvl1pPr algn="r" rtl="1">
              <a:defRPr sz="3600"/>
            </a:lvl1pPr>
          </a:lstStyle>
          <a:p>
            <a:pPr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6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89108" y="4983480"/>
            <a:ext cx="4663440" cy="118872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dirty="0"/>
              <a:t>לחץ כדי לערוך סגנונות טקסט של תבנית בסיס</a:t>
            </a:r>
          </a:p>
          <a:p>
            <a:pPr lvl="1" rtl="1"/>
            <a:r>
              <a:rPr lang="he-IL" dirty="0"/>
              <a:t>רמה שניה</a:t>
            </a:r>
          </a:p>
          <a:p>
            <a:pPr lvl="2" rtl="1"/>
            <a:r>
              <a:rPr lang="he-IL" dirty="0"/>
              <a:t>רמה שלישית</a:t>
            </a:r>
          </a:p>
          <a:p>
            <a:pPr lvl="3" rtl="1"/>
            <a:r>
              <a:rPr lang="he-IL" dirty="0"/>
              <a:t>רמה רביעית</a:t>
            </a:r>
          </a:p>
          <a:p>
            <a:pPr lvl="4" rtl="1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10029548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CE829B9-41E9-4180-992E-A90024DD8FF5}" type="datetime8">
              <a:rPr lang="he-IL" smtClean="0"/>
              <a:t>17 אפריל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06519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31375A4-56A4-47D6-9801-1991572033F7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7280" indent="-182880" algn="r" defTabSz="914400" rtl="1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5544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rtlCol="1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dirty="0">
                <a:effectLst/>
              </a:rPr>
              <a:t>שאלון סינון </a:t>
            </a:r>
            <a:r>
              <a:rPr lang="he-IL">
                <a:effectLst/>
              </a:rPr>
              <a:t>והפניית </a:t>
            </a:r>
            <a:r>
              <a:rPr lang="he-IL" smtClean="0">
                <a:effectLst/>
              </a:rPr>
              <a:t>מטופלות לטיפול </a:t>
            </a:r>
            <a:r>
              <a:rPr lang="he-IL" dirty="0" err="1">
                <a:effectLst/>
              </a:rPr>
              <a:t>פיזיותרפיית</a:t>
            </a:r>
            <a:r>
              <a:rPr lang="he-IL" dirty="0">
                <a:effectLst/>
              </a:rPr>
              <a:t> רצפת אגן</a:t>
            </a:r>
            <a:endParaRPr lang="en-US" dirty="0">
              <a:effectLst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algn="r" rtl="1"/>
            <a:r>
              <a:rPr lang="he-IL" smtClean="0"/>
              <a:t>מיה אברמסון, נגה פרידמן, ורוני </a:t>
            </a:r>
            <a:r>
              <a:rPr lang="he-IL" dirty="0" smtClean="0"/>
              <a:t>לוקר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r" rtl="1"/>
            <a:r>
              <a:rPr lang="he-IL" dirty="0" smtClean="0"/>
              <a:t>מטרות</a:t>
            </a:r>
            <a:endParaRPr lang="he-IL" dirty="0"/>
          </a:p>
        </p:txBody>
      </p:sp>
      <p:pic>
        <p:nvPicPr>
          <p:cNvPr id="1028" name="Picture 4" descr="×ª××¦××ª ×ª××× × ×¢×××¨ âªvagina flower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3" y="97535"/>
            <a:ext cx="3085065" cy="3097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38075" y="2006221"/>
            <a:ext cx="10058400" cy="4267200"/>
          </a:xfrm>
        </p:spPr>
        <p:txBody>
          <a:bodyPr rtlCol="1"/>
          <a:lstStyle/>
          <a:p>
            <a:pPr lvl="0"/>
            <a:r>
              <a:rPr lang="he-IL" dirty="0" smtClean="0"/>
              <a:t>לאתר </a:t>
            </a:r>
            <a:r>
              <a:rPr lang="he-IL" dirty="0"/>
              <a:t>מטופלות עם בעיה ברצפת האגן שמטופלת  </a:t>
            </a:r>
            <a:r>
              <a:rPr lang="he-IL" dirty="0" smtClean="0"/>
              <a:t>                  במסגרת </a:t>
            </a:r>
            <a:r>
              <a:rPr lang="he-IL" dirty="0"/>
              <a:t>שיקום, שיקום יום או מכון.</a:t>
            </a:r>
            <a:endParaRPr lang="en-US" dirty="0"/>
          </a:p>
          <a:p>
            <a:pPr lvl="0"/>
            <a:r>
              <a:rPr lang="he-IL" dirty="0"/>
              <a:t>מתוכן לאתר מטופלות שמתאימות לטיפול בפיזיו רצפת אגן.</a:t>
            </a:r>
            <a:endParaRPr lang="en-US" dirty="0"/>
          </a:p>
          <a:p>
            <a:pPr lvl="0"/>
            <a:r>
              <a:rPr lang="he-IL" dirty="0"/>
              <a:t>מתן כלי </a:t>
            </a:r>
            <a:r>
              <a:rPr lang="he-IL" dirty="0" err="1"/>
              <a:t>לפזיותרפיסטים</a:t>
            </a:r>
            <a:r>
              <a:rPr lang="he-IL" dirty="0"/>
              <a:t> המטפלים במסגרות הנ"ל כדי לזהות מטופלות מתאימות לפיזיותרפיה רצפת אגן.</a:t>
            </a:r>
            <a:endParaRPr lang="en-US" dirty="0"/>
          </a:p>
          <a:p>
            <a:pPr lvl="0"/>
            <a:r>
              <a:rPr lang="he-IL" dirty="0"/>
              <a:t>העלאת המודעות בקרב </a:t>
            </a:r>
            <a:r>
              <a:rPr lang="he-IL" dirty="0" err="1"/>
              <a:t>הפזיותרפיסטים</a:t>
            </a:r>
            <a:r>
              <a:rPr lang="he-IL" dirty="0"/>
              <a:t> לטיפולי פיזיו רצפת אגן.</a:t>
            </a:r>
            <a:endParaRPr lang="en-US" dirty="0"/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451100" y="355601"/>
            <a:ext cx="9190646" cy="5499099"/>
          </a:xfrm>
        </p:spPr>
        <p:txBody>
          <a:bodyPr rtlCol="1"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he-IL" dirty="0"/>
              <a:t>השאלון ימולא בצורת ראיון פרונטלי, כאשר המטפל/ת יראיין ויכתוב את התשובות </a:t>
            </a:r>
            <a:r>
              <a:rPr lang="he-IL" dirty="0" smtClean="0"/>
              <a:t>המטופלת</a:t>
            </a:r>
          </a:p>
          <a:p>
            <a:pPr>
              <a:lnSpc>
                <a:spcPct val="160000"/>
              </a:lnSpc>
            </a:pPr>
            <a:r>
              <a:rPr lang="en-US" b="1" dirty="0"/>
              <a:t> </a:t>
            </a:r>
            <a:r>
              <a:rPr lang="he-IL" dirty="0"/>
              <a:t>ניתן למלא את השאלון עם המטופלת בשלבי השיקום השונים, בהעדפה לתחילת תהליך השיקום על מנת להפנות את המטופלת לטיפול בהקדם, במידה ומתאימה.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he-IL" dirty="0"/>
              <a:t>רצוי למלא את השאלון בפינה שקטה, שתהווה למטופלת סביבה נעימה ובטוחה לענות על השאלות בצורה </a:t>
            </a:r>
            <a:r>
              <a:rPr lang="he-IL" dirty="0" err="1"/>
              <a:t>מדוייקת</a:t>
            </a:r>
            <a:r>
              <a:rPr lang="he-IL" dirty="0" smtClean="0"/>
              <a:t>.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he-IL" dirty="0"/>
              <a:t>השאלון מיועד </a:t>
            </a:r>
            <a:r>
              <a:rPr lang="he-IL" dirty="0" smtClean="0"/>
              <a:t>למטופלות </a:t>
            </a:r>
            <a:r>
              <a:rPr lang="he-IL" dirty="0"/>
              <a:t>ללא </a:t>
            </a:r>
            <a:r>
              <a:rPr lang="he-IL" dirty="0" err="1"/>
              <a:t>קטטר</a:t>
            </a:r>
            <a:r>
              <a:rPr lang="he-IL" dirty="0"/>
              <a:t> </a:t>
            </a:r>
            <a:r>
              <a:rPr lang="he-IL" dirty="0" smtClean="0"/>
              <a:t>ובעלי </a:t>
            </a:r>
            <a:r>
              <a:rPr lang="he-IL" dirty="0"/>
              <a:t>שליטה חלקית לפחות על הסוגרים. 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he-IL" dirty="0"/>
              <a:t>רצוי להסביר למטופלת את מהות השאלון על ידי מתן הקדמה, לדוגמא</a:t>
            </a:r>
            <a:r>
              <a:rPr lang="he-IL" dirty="0" smtClean="0"/>
              <a:t>:             </a:t>
            </a:r>
            <a:r>
              <a:rPr lang="he-IL" dirty="0"/>
              <a:t>"אני הולכת לשאול מספר שאלות שנוגעות לתפקוד מערכת הסוגרים </a:t>
            </a:r>
            <a:r>
              <a:rPr lang="he-IL" dirty="0" smtClean="0"/>
              <a:t>                כדי </a:t>
            </a:r>
            <a:r>
              <a:rPr lang="he-IL" dirty="0"/>
              <a:t>לקבל תמונה מלאה על מצבך</a:t>
            </a:r>
            <a:r>
              <a:rPr lang="he-IL" dirty="0" smtClean="0"/>
              <a:t>".</a:t>
            </a:r>
            <a:endParaRPr lang="en-US" dirty="0"/>
          </a:p>
        </p:txBody>
      </p:sp>
      <p:pic>
        <p:nvPicPr>
          <p:cNvPr id="2050" name="Picture 2" descr="×ª××¦××ª ×ª××× × ×¢×××¨ âªvagina flower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5" y="4114800"/>
            <a:ext cx="3172282" cy="219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2"/>
          <p:cNvSpPr txBox="1">
            <a:spLocks noGrp="1" noChangeArrowheads="1"/>
          </p:cNvSpPr>
          <p:nvPr>
            <p:ph type="body" idx="1"/>
          </p:nvPr>
        </p:nvSpPr>
        <p:spPr bwMode="auto">
          <a:xfrm flipH="1">
            <a:off x="3276598" y="0"/>
            <a:ext cx="5956301" cy="68580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he-IL" sz="1100" u="sng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שאלון </a:t>
            </a:r>
            <a:r>
              <a:rPr lang="he-IL" sz="11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סינון והפניית </a:t>
            </a:r>
            <a:r>
              <a:rPr lang="he-IL" sz="1100" u="sng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מטופלות </a:t>
            </a:r>
            <a:r>
              <a:rPr lang="he-IL" sz="11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לטיפול </a:t>
            </a:r>
            <a:r>
              <a:rPr lang="he-IL" sz="1100" u="sng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פיזיותרפיית</a:t>
            </a:r>
            <a:r>
              <a:rPr lang="he-IL" sz="11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רצפת אגן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en-US" sz="1100" b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השאלון הבא נועד לזהות ולסנן את המטופלות אשר סובלות מבעיות ברצפת האגן ומתאימות לטיפול בפיזיותרפיה. 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ניתן למלא את השאלון עם המטופלת בשלבי השיקום השונים, בהעדפה לתחילת תהליך השיקום על מנת להפנות את המטופלת לטיפול בהקדם, במידה ומתאימה.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רצוי למלא את השאלון בפינה שקטה, שתהווה למטופלת סביבה נעימה ובטוחה לענות על השאלות בצורה </a:t>
            </a:r>
            <a:r>
              <a:rPr lang="he-IL" sz="11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מדוייקת</a:t>
            </a:r>
            <a:r>
              <a:rPr lang="he-IL" sz="11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השאלון מיועד למטופלות ללא </a:t>
            </a:r>
            <a:r>
              <a:rPr lang="he-IL" sz="11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קטטר</a:t>
            </a: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ובעלות שליטה חלקית לפחות על הסוגרים. 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רצוי להסביר למטופלת את מהות השאלון על ידי מתן הקדמה, לדוגמא: "אני הולכת לשאול מספר שאלות שנוגעות לתפקוד מערכת הסוגרים כדי לקבל תמונה מלאה על מצבך".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28600" lvl="0" indent="-228600" algn="r" rtl="1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he-IL" sz="11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האם </a:t>
            </a: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את שולטת על הסוגרים? 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  <a:spcAft>
                <a:spcPts val="0"/>
              </a:spcAft>
            </a:pP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שתן?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  <a:spcAft>
                <a:spcPts val="0"/>
              </a:spcAft>
            </a:pP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צואה?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r" rtl="1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"/>
              <a:tabLst>
                <a:tab pos="228600" algn="l"/>
              </a:tabLst>
            </a:pPr>
            <a:r>
              <a:rPr lang="he-IL" sz="11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האם </a:t>
            </a: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קורה שאת מאבדת שתן בזמן מאמץ? (שיעול, עיטוש, צחוק, מעבר ישיבה עמידה, הרמת קול) </a:t>
            </a:r>
            <a:endParaRPr lang="he-IL" sz="11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228600" algn="r" rtl="1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"/>
              <a:tabLst>
                <a:tab pos="228600" algn="l"/>
              </a:tabLst>
            </a:pPr>
            <a:r>
              <a:rPr lang="he-IL" sz="11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האם </a:t>
            </a: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את חווה דחיפות במתן שתן?(צריכה מאד כרגע, ומתקשה להתאפק).         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 fontAlgn="base"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- אם התשובה חיובית-  האם את מספיקה להגיע לשירותים בזמן? </a:t>
            </a:r>
            <a:b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- אם לא מספיקה - האם בשל קושי </a:t>
            </a:r>
            <a:r>
              <a:rPr lang="he-IL" sz="11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בתנועה?</a:t>
            </a:r>
            <a:endParaRPr lang="he-IL" sz="11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r" rtl="1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he-IL" sz="11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האם </a:t>
            </a: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את חווה תכיפות במתן שתן (מרגישה שצריכה להתרוקן לעתים </a:t>
            </a:r>
            <a:r>
              <a:rPr lang="he-IL" sz="11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קרובות)</a:t>
            </a:r>
            <a:endParaRPr lang="he-IL" sz="11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r" rtl="1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he-IL" sz="11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האם </a:t>
            </a: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יש בעיות נוספות שהיית רוצה לקבל עליהן מידע, שקשורות לאזור הסוגרים </a:t>
            </a:r>
            <a:r>
              <a:rPr lang="he-IL" sz="11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ורצפת האגן</a:t>
            </a: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במידה והמטופלת עונה תשובה חיובית על אחת או יותר משאלות 2-5, יש להעביר את השאלון לפיזיותרפיסטית רצפת אגן ולהתייעץ על התאמה לטיפול. 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he-IL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533401"/>
            <a:ext cx="10515600" cy="5643562"/>
          </a:xfrm>
        </p:spPr>
        <p:txBody>
          <a:bodyPr>
            <a:normAutofit fontScale="70000" lnSpcReduction="20000"/>
          </a:bodyPr>
          <a:lstStyle/>
          <a:p>
            <a:pPr lvl="0" fontAlgn="base">
              <a:lnSpc>
                <a:spcPct val="160000"/>
              </a:lnSpc>
            </a:pPr>
            <a:r>
              <a:rPr lang="he-IL" dirty="0" smtClean="0"/>
              <a:t>האם </a:t>
            </a:r>
            <a:r>
              <a:rPr lang="he-IL" dirty="0"/>
              <a:t>את שולטת על הסוגרים? </a:t>
            </a:r>
            <a:endParaRPr lang="en-US" dirty="0"/>
          </a:p>
          <a:p>
            <a:pPr marL="0" indent="0">
              <a:lnSpc>
                <a:spcPct val="160000"/>
              </a:lnSpc>
              <a:buNone/>
            </a:pPr>
            <a:r>
              <a:rPr lang="he-IL" dirty="0" smtClean="0"/>
              <a:t>    - </a:t>
            </a:r>
            <a:r>
              <a:rPr lang="he-IL" dirty="0"/>
              <a:t>שתן</a:t>
            </a:r>
            <a:r>
              <a:rPr lang="he-IL" dirty="0" smtClean="0"/>
              <a:t>?</a:t>
            </a:r>
            <a:endParaRPr lang="he-IL" dirty="0"/>
          </a:p>
          <a:p>
            <a:pPr marL="0" indent="0">
              <a:lnSpc>
                <a:spcPct val="160000"/>
              </a:lnSpc>
              <a:buNone/>
            </a:pPr>
            <a:r>
              <a:rPr lang="he-IL" dirty="0"/>
              <a:t> </a:t>
            </a:r>
            <a:r>
              <a:rPr lang="he-IL" dirty="0" smtClean="0"/>
              <a:t>  - </a:t>
            </a:r>
            <a:r>
              <a:rPr lang="he-IL" dirty="0"/>
              <a:t>צואה?</a:t>
            </a:r>
            <a:endParaRPr lang="en-US" dirty="0"/>
          </a:p>
          <a:p>
            <a:pPr lvl="0" fontAlgn="base">
              <a:lnSpc>
                <a:spcPct val="160000"/>
              </a:lnSpc>
            </a:pPr>
            <a:r>
              <a:rPr lang="he-IL" dirty="0"/>
              <a:t>האם קורה שאת מאבדת שתן בזמן מאמץ? (שיעול, עיטוש, צחוק, מעבר ישיבה עמידה, הרמת קול) </a:t>
            </a:r>
            <a:endParaRPr lang="en-US" dirty="0"/>
          </a:p>
          <a:p>
            <a:pPr lvl="0" fontAlgn="base">
              <a:lnSpc>
                <a:spcPct val="160000"/>
              </a:lnSpc>
            </a:pPr>
            <a:r>
              <a:rPr lang="he-IL" dirty="0"/>
              <a:t>האם את חווה דחיפות במתן שתן?(צריכה מאד כרגע, ומתקשה להתאפק).         </a:t>
            </a:r>
            <a:endParaRPr lang="en-US" dirty="0"/>
          </a:p>
          <a:p>
            <a:pPr marL="0" indent="0" fontAlgn="base">
              <a:lnSpc>
                <a:spcPct val="160000"/>
              </a:lnSpc>
              <a:buNone/>
            </a:pPr>
            <a:r>
              <a:rPr lang="he-IL" dirty="0" smtClean="0"/>
              <a:t>    </a:t>
            </a:r>
            <a:r>
              <a:rPr lang="he-IL" dirty="0"/>
              <a:t>- אם התשובה חיובית-  האם את מספיקה להגיע לשירותים בזמן? </a:t>
            </a:r>
            <a:br>
              <a:rPr lang="he-IL" dirty="0"/>
            </a:br>
            <a:r>
              <a:rPr lang="he-IL" dirty="0"/>
              <a:t>    </a:t>
            </a:r>
            <a:r>
              <a:rPr lang="he-IL" dirty="0" smtClean="0"/>
              <a:t>- </a:t>
            </a:r>
            <a:r>
              <a:rPr lang="he-IL" dirty="0"/>
              <a:t>אם לא מספיקה - האם בשל קושי בתנועה?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he-IL" dirty="0" smtClean="0"/>
              <a:t>האם </a:t>
            </a:r>
            <a:r>
              <a:rPr lang="he-IL" dirty="0"/>
              <a:t>את חווה תכיפות במתן שתן (מרגישה שצריכה להתרוקן לעתים קרובות)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he-IL" dirty="0" smtClean="0"/>
              <a:t>האם </a:t>
            </a:r>
            <a:r>
              <a:rPr lang="he-IL" dirty="0"/>
              <a:t>יש בעיות נוספות שהיית רוצה לקבל עליהן מידע, שקשורות לאזור הסוגרים ורצפת האגן</a:t>
            </a:r>
            <a:r>
              <a:rPr lang="he-IL" dirty="0" smtClean="0"/>
              <a:t>?</a:t>
            </a:r>
            <a:endParaRPr lang="en-US" dirty="0"/>
          </a:p>
        </p:txBody>
      </p:sp>
      <p:pic>
        <p:nvPicPr>
          <p:cNvPr id="3074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33349"/>
            <a:ext cx="4302125" cy="2151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פריחת הדובדבן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50_TF03031002_TF03031002" id="{3F10A00D-1545-4BDA-AA27-C886865C4D76}" vid="{38A0944B-BDA2-448C-A588-E3F7774CD161}"/>
    </a:ext>
  </a:extLst>
</a:theme>
</file>

<file path=ppt/theme/theme2.xml><?xml version="1.0" encoding="utf-8"?>
<a:theme xmlns:a="http://schemas.openxmlformats.org/drawingml/2006/main" name="ערכת נושא של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טבע בעיצוב פריחת הדובדבן (מסך רחב)</Template>
  <TotalTime>24520</TotalTime>
  <Words>140</Words>
  <Application>Microsoft Office PowerPoint</Application>
  <PresentationFormat>מסך רחב</PresentationFormat>
  <Paragraphs>44</Paragraphs>
  <Slides>5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Tahoma</vt:lpstr>
      <vt:lpstr>Times New Roman</vt:lpstr>
      <vt:lpstr>פריחת הדובדבן 16x9</vt:lpstr>
      <vt:lpstr>שאלון סינון והפניית מטופלות לטיפול פיזיותרפיית רצפת אגן</vt:lpstr>
      <vt:lpstr>מטרות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שאלון סינון והפניית מטופלים לטיפול פיזיותרפיית רצפת אגן</dc:title>
  <dc:creator>Idan</dc:creator>
  <cp:lastModifiedBy>ABA SDF</cp:lastModifiedBy>
  <cp:revision>10</cp:revision>
  <dcterms:created xsi:type="dcterms:W3CDTF">2019-03-31T18:53:03Z</dcterms:created>
  <dcterms:modified xsi:type="dcterms:W3CDTF">2019-04-17T20:14:54Z</dcterms:modified>
</cp:coreProperties>
</file>