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70" r:id="rId5"/>
    <p:sldId id="271" r:id="rId6"/>
    <p:sldId id="272" r:id="rId7"/>
    <p:sldId id="273" r:id="rId8"/>
    <p:sldId id="27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A34"/>
    <a:srgbClr val="E9D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285-225C-46B4-AE4E-0D1A384B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F27A-6F9E-474B-B774-8E8DBB78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148-072F-48DD-B0D1-AEC99C7D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D335-7F6F-4D3C-8269-FFA4BB4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43C8-E2F9-4D1D-8773-17A939C0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E697-D124-41C5-B63D-4A66D23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3D3C-011B-41CB-8EDF-D3137642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0709-F5AB-4C94-9037-E34AC3D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F558-DB98-48FC-913C-5F943979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D19F-E121-4B9D-B2FC-FFBBB509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896-3F51-4E6A-BB0E-9A8D62C29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5565D-5297-44FC-B90F-4C672EBA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D95-FBBE-4F9B-9235-02766F37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2E08-A60C-44C1-A097-6C77D80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0873-94DC-4F2E-BDD3-2062646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E9E-92F4-44A8-90EC-9D576A28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CB78-D3AC-402A-90B6-D02CEF6C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1B81-12B9-4A41-9840-A8070F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2D86-4266-4F59-BF3C-1FC1AD89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88DC-5B4E-439A-A66E-5DED7E4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C2B8-CFFD-4292-8E70-98001BD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30F6-E6FE-49DC-A788-96ACA6F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F12A-7F70-4AF0-990B-98EEE310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AA1-33BC-41DB-AB2A-8F7248C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8B7-62DA-4336-A2E6-B82D703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CED-3B66-4A52-ABEE-001489F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9C8-B013-4ECB-9758-821F0C88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29FC-EE00-4338-A79C-2020B30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8E80-E8D2-412F-81F5-D414FA22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A51E-1DF6-4BE7-95A6-A4A83EB9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87E6-AE6E-4F6A-B43F-23C445B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604-948F-4C27-9E9B-EB97B00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4ADF-DBD2-4827-85D5-6E4E433F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120A-4920-4707-A9BA-85E4CCC1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080B-BD59-48E4-BA5E-AAA51822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3F1C-C412-471A-B3F0-35EA54E4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784EE-09C1-4C65-9A62-6F116EE2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4489E-36BF-439F-B711-B2B8B589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6242-E568-45CC-A48D-9B3556D1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4F5-4639-4E51-8D31-B02347C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6C69-D891-42B3-80B3-2D5D892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DD5BA-43E3-4D6A-92CB-82A2F3F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DC912-8B85-449C-B1E9-1991966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8BB9-C58E-4392-94F6-F53047D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3C933-8CB5-4B93-8970-30A93012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CEDA-569A-42AF-BAAA-88F1412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756-B36D-466D-A1A0-38CF05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3030-8451-44B9-BE87-E9B0B8A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AF06-3D2D-4619-81DE-AB365E3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E7BD-94C6-4121-88AD-F5B53603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A51A-6CD2-4845-8DEB-63A4B6C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362E-5400-4E3F-920D-514C7D7F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D87F-251F-4C7B-84CD-3AA22BF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816EA-181D-48F4-9319-2FC9E551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67366-B0D9-4E6C-887C-FF6A2AB8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520A-C27D-4FCA-9200-6172CF5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8641-D10E-4652-B8A6-78B71122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7E72-D50E-4BAC-BFFC-098209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7BC6F-8068-4E14-9B15-D436622F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867C-2A2F-4EF1-9F29-31CF5C05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B334-1215-47C9-86ED-97C1FC54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4CD3-0D6B-4513-BA09-175F793E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E4-0A66-4C0D-9C14-7D85AF03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7A1C2BA-E1F7-4D5B-8FA0-6E87D5E1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1F8328-82CD-4204-8E89-40BC74E48475}"/>
              </a:ext>
            </a:extLst>
          </p:cNvPr>
          <p:cNvSpPr txBox="1">
            <a:spLocks/>
          </p:cNvSpPr>
          <p:nvPr/>
        </p:nvSpPr>
        <p:spPr>
          <a:xfrm>
            <a:off x="1175874" y="6143919"/>
            <a:ext cx="7227531" cy="71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0" b="1" dirty="0">
                <a:solidFill>
                  <a:srgbClr val="00B0F0"/>
                </a:solidFill>
              </a:rPr>
              <a:t>ישראל ישראלי: פיזיותרפיסט</a:t>
            </a:r>
            <a:endParaRPr lang="he-IL" sz="16000" b="1" dirty="0"/>
          </a:p>
          <a:p>
            <a:pPr algn="r"/>
            <a:r>
              <a:rPr lang="he-IL" sz="4400" b="1" dirty="0"/>
              <a:t>                        </a:t>
            </a:r>
          </a:p>
          <a:p>
            <a:pPr algn="r"/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C12E-E1CF-4710-8EA6-4DD4FDD5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825625"/>
            <a:ext cx="9415786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500" dirty="0"/>
              <a:t>מערכת עצמונית, לא רצונית ומכאן שמה</a:t>
            </a:r>
          </a:p>
          <a:p>
            <a:pPr marL="0" indent="0" algn="r">
              <a:buNone/>
            </a:pPr>
            <a:r>
              <a:rPr lang="he-IL" sz="3500" dirty="0"/>
              <a:t>אחראית על תפקודים אוטומטיים כגון נשימה, דופק, הזעה, הרחבת אישונים ועוד...</a:t>
            </a:r>
          </a:p>
          <a:p>
            <a:pPr marL="0" indent="0" algn="r">
              <a:buNone/>
            </a:pPr>
            <a:endParaRPr lang="he-IL" sz="3500" dirty="0"/>
          </a:p>
          <a:p>
            <a:pPr marL="0" indent="0" algn="r">
              <a:buNone/>
            </a:pPr>
            <a:r>
              <a:rPr lang="he-IL" sz="3500" dirty="0"/>
              <a:t>המערכת נחלקת לשתי מערכות הפועלות יחד:</a:t>
            </a:r>
          </a:p>
          <a:p>
            <a:pPr marL="0" indent="0" algn="r">
              <a:buNone/>
            </a:pPr>
            <a:r>
              <a:rPr lang="he-IL" sz="3500" dirty="0"/>
              <a:t>	- </a:t>
            </a:r>
            <a:r>
              <a:rPr lang="he-IL" sz="3500" dirty="0" err="1"/>
              <a:t>סימפטתית</a:t>
            </a:r>
            <a:r>
              <a:rPr lang="he-IL" sz="3500" dirty="0"/>
              <a:t>.</a:t>
            </a:r>
          </a:p>
          <a:p>
            <a:pPr marL="0" indent="0" algn="r">
              <a:buNone/>
            </a:pPr>
            <a:r>
              <a:rPr lang="he-IL" sz="3500" dirty="0"/>
              <a:t>	- פרה </a:t>
            </a:r>
            <a:r>
              <a:rPr lang="he-IL" sz="3500" dirty="0" err="1"/>
              <a:t>סימפטתית</a:t>
            </a:r>
            <a:r>
              <a:rPr lang="he-IL" sz="3500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sz="4800" b="1" dirty="0">
                <a:solidFill>
                  <a:schemeClr val="accent4"/>
                </a:solidFill>
              </a:rPr>
              <a:t>מהי מערכת העצבים האוטונומית? 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0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sz="4800" b="1" dirty="0">
                <a:solidFill>
                  <a:schemeClr val="accent4"/>
                </a:solidFill>
              </a:rPr>
              <a:t>מהי מערכת העצבים האוטונומית? 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A46DF2A-E122-4D15-B94B-6569F73ED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15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4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825625"/>
            <a:ext cx="9415786" cy="4351338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פעולתה מתגברת בשעת לחץ</a:t>
            </a:r>
          </a:p>
          <a:p>
            <a:pPr algn="r" rtl="1"/>
            <a:r>
              <a:rPr lang="he-IL" sz="3600" dirty="0"/>
              <a:t>מעלה דופק</a:t>
            </a:r>
          </a:p>
          <a:p>
            <a:pPr algn="r" rtl="1"/>
            <a:r>
              <a:rPr lang="he-IL" sz="3600" dirty="0"/>
              <a:t>מעלה לחץ דם</a:t>
            </a:r>
          </a:p>
          <a:p>
            <a:pPr algn="r" rtl="1"/>
            <a:r>
              <a:rPr lang="he-IL" sz="3600" dirty="0"/>
              <a:t>מעלה מספר נשימות</a:t>
            </a:r>
          </a:p>
          <a:p>
            <a:pPr algn="r" rtl="1"/>
            <a:r>
              <a:rPr lang="he-IL" sz="3600" dirty="0"/>
              <a:t>מגבירה הזעה</a:t>
            </a:r>
          </a:p>
          <a:p>
            <a:pPr marL="0" indent="0" algn="r">
              <a:buNone/>
            </a:pPr>
            <a:endParaRPr lang="he-IL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המערכת </a:t>
            </a:r>
            <a:r>
              <a:rPr lang="he-IL" sz="4800" b="1" dirty="0" err="1">
                <a:solidFill>
                  <a:schemeClr val="accent4"/>
                </a:solidFill>
              </a:rPr>
              <a:t>הסימפטתית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0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825625"/>
            <a:ext cx="9415786" cy="4351338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פועלת יותר בשעת רוגע ושינה.</a:t>
            </a:r>
          </a:p>
          <a:p>
            <a:pPr algn="r" rtl="1"/>
            <a:r>
              <a:rPr lang="he-IL" sz="3600" dirty="0"/>
              <a:t>מגבירה תהליכי עיכול וריפוי.</a:t>
            </a:r>
          </a:p>
          <a:p>
            <a:pPr algn="r" rtl="1"/>
            <a:r>
              <a:rPr lang="he-IL" sz="3600" dirty="0"/>
              <a:t>מורידה דופק.</a:t>
            </a:r>
          </a:p>
          <a:p>
            <a:pPr algn="r" rtl="1"/>
            <a:r>
              <a:rPr lang="he-IL" sz="3600" dirty="0"/>
              <a:t>מורידה לחץ דם.</a:t>
            </a:r>
          </a:p>
          <a:p>
            <a:pPr marL="0" indent="0" algn="r">
              <a:buNone/>
            </a:pPr>
            <a:endParaRPr lang="he-IL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המערכת הפרה </a:t>
            </a:r>
            <a:r>
              <a:rPr lang="he-IL" sz="4800" b="1" dirty="0" err="1">
                <a:solidFill>
                  <a:schemeClr val="accent4"/>
                </a:solidFill>
              </a:rPr>
              <a:t>סימפטתית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3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825625"/>
            <a:ext cx="9415786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600" dirty="0"/>
              <a:t>כאב כרוני עלול להגביר את פעילות המערכת </a:t>
            </a:r>
            <a:r>
              <a:rPr lang="he-IL" sz="3600" dirty="0" err="1"/>
              <a:t>הסימפטתית</a:t>
            </a:r>
            <a:r>
              <a:rPr lang="he-IL" sz="3600" dirty="0"/>
              <a:t> ולכן לגרום לעליה כרונית בלחץ הדם, הפרעות בשינה, הפרעות בעיכול.</a:t>
            </a:r>
          </a:p>
          <a:p>
            <a:pPr marL="0" indent="0" algn="r">
              <a:buNone/>
            </a:pPr>
            <a:endParaRPr lang="he-IL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כאב והמערכת האוטונומית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0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825625"/>
            <a:ext cx="9415786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600" dirty="0"/>
              <a:t>מגביר את תפקוד המערכת הפרה </a:t>
            </a:r>
            <a:r>
              <a:rPr lang="he-IL" sz="3600" dirty="0" err="1"/>
              <a:t>סימפטתית</a:t>
            </a:r>
            <a:r>
              <a:rPr lang="he-IL" sz="3600" dirty="0"/>
              <a:t>!</a:t>
            </a:r>
          </a:p>
          <a:p>
            <a:pPr marL="0" indent="0" algn="r">
              <a:buNone/>
            </a:pPr>
            <a:endParaRPr lang="he-IL" sz="3600" dirty="0"/>
          </a:p>
          <a:p>
            <a:pPr marL="0" indent="0" algn="r">
              <a:buNone/>
            </a:pPr>
            <a:endParaRPr lang="he-IL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4800" dirty="0">
                <a:solidFill>
                  <a:schemeClr val="accent4"/>
                </a:solidFill>
              </a:rPr>
              <a:t>תרגול נשימות קצובות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2B5F12A-DE70-4E7C-B8A2-E3D54280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92" y="2448876"/>
            <a:ext cx="6745046" cy="44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D9B6-A36D-453D-94B5-A2B5F41F96FC}"/>
              </a:ext>
            </a:extLst>
          </p:cNvPr>
          <p:cNvSpPr txBox="1">
            <a:spLocks/>
          </p:cNvSpPr>
          <p:nvPr/>
        </p:nvSpPr>
        <p:spPr>
          <a:xfrm>
            <a:off x="461640" y="618262"/>
            <a:ext cx="9415786" cy="1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4800" dirty="0">
                <a:solidFill>
                  <a:schemeClr val="accent4"/>
                </a:solidFill>
              </a:rPr>
              <a:t>תרגול נשימות קצובות</a:t>
            </a:r>
            <a:endParaRPr lang="he-IL" sz="44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F6D3C-FABF-41DC-9871-F57D0F938488}"/>
              </a:ext>
            </a:extLst>
          </p:cNvPr>
          <p:cNvCxnSpPr/>
          <p:nvPr/>
        </p:nvCxnSpPr>
        <p:spPr>
          <a:xfrm>
            <a:off x="1455939" y="1285675"/>
            <a:ext cx="8318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1296B22D-C221-4E0A-ADB0-87FAAFDC75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7925" y="1494092"/>
            <a:ext cx="5014404" cy="50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6500" b="1" u="sng" dirty="0">
                <a:solidFill>
                  <a:srgbClr val="EABA34"/>
                </a:solidFill>
              </a:rPr>
              <a:t>פיזיותרפיה תעזור </a:t>
            </a:r>
            <a:br>
              <a:rPr lang="en-US" sz="6500" b="1" u="sng" dirty="0">
                <a:solidFill>
                  <a:srgbClr val="EABA34"/>
                </a:solidFill>
              </a:rPr>
            </a:br>
            <a:r>
              <a:rPr lang="he-IL" sz="6500" b="1" u="sng" dirty="0">
                <a:solidFill>
                  <a:srgbClr val="00B0F0"/>
                </a:solidFill>
              </a:rPr>
              <a:t>בשבירת מעגל הכאב.</a:t>
            </a:r>
            <a:endParaRPr lang="en-US" sz="65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122</Words>
  <Application>Microsoft Office PowerPoint</Application>
  <PresentationFormat>Widescreen</PresentationFormat>
  <Paragraphs>29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inbar gilon</dc:creator>
  <cp:lastModifiedBy>inbar gilon</cp:lastModifiedBy>
  <cp:revision>13</cp:revision>
  <dcterms:created xsi:type="dcterms:W3CDTF">2019-09-11T08:31:06Z</dcterms:created>
  <dcterms:modified xsi:type="dcterms:W3CDTF">2019-09-26T12:14:01Z</dcterms:modified>
</cp:coreProperties>
</file>