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handoutMasterIdLst>
    <p:handoutMasterId r:id="rId5"/>
  </p:handoutMasterIdLst>
  <p:sldIdLst>
    <p:sldId id="256" r:id="rId2"/>
    <p:sldId id="257" r:id="rId3"/>
    <p:sldId id="258" r:id="rId4"/>
  </p:sldIdLst>
  <p:sldSz cx="6858000" cy="12192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t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025E"/>
    <a:srgbClr val="42015F"/>
    <a:srgbClr val="BD0748"/>
    <a:srgbClr val="D50948"/>
    <a:srgbClr val="DDB9E1"/>
    <a:srgbClr val="F1E1F3"/>
    <a:srgbClr val="EDD9EF"/>
    <a:srgbClr val="FFFF99"/>
    <a:srgbClr val="CF9BD5"/>
    <a:srgbClr val="F8F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showGuides="1">
      <p:cViewPr>
        <p:scale>
          <a:sx n="100" d="100"/>
          <a:sy n="100" d="100"/>
        </p:scale>
        <p:origin x="1260" y="-2160"/>
      </p:cViewPr>
      <p:guideLst>
        <p:guide orient="horz" pos="3863"/>
        <p:guide pos="2183"/>
      </p:guideLst>
    </p:cSldViewPr>
  </p:slideViewPr>
  <p:notesTextViewPr>
    <p:cViewPr>
      <p:scale>
        <a:sx n="1" d="1"/>
        <a:sy n="1" d="1"/>
      </p:scale>
      <p:origin x="0" y="0"/>
    </p:cViewPr>
  </p:notesTextViewPr>
  <p:notesViewPr>
    <p:cSldViewPr snapToGrid="0" showGuides="1">
      <p:cViewPr varScale="1">
        <p:scale>
          <a:sx n="57" d="100"/>
          <a:sy n="57" d="100"/>
        </p:scale>
        <p:origin x="28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C4C63397-2757-4D53-8082-DE64C6E7DC57}" type="datetimeFigureOut">
              <a:rPr lang="he-IL" smtClean="0"/>
              <a:t>כ"ב/אדר/תשע"ז</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133CA455-4FAB-4905-8D06-2FFB65B47F11}" type="slidenum">
              <a:rPr lang="he-IL" smtClean="0"/>
              <a:t>‹#›</a:t>
            </a:fld>
            <a:endParaRPr lang="he-IL"/>
          </a:p>
        </p:txBody>
      </p:sp>
    </p:spTree>
    <p:extLst>
      <p:ext uri="{BB962C8B-B14F-4D97-AF65-F5344CB8AC3E}">
        <p14:creationId xmlns:p14="http://schemas.microsoft.com/office/powerpoint/2010/main" val="4175597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326997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362158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261096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104905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405799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291268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72381" y="4453467"/>
            <a:ext cx="2901255" cy="655037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3471863" y="4453467"/>
            <a:ext cx="2915543" cy="655037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43489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42901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391543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265390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654CA8E-5786-40FA-8A3E-A7C86E7BC844}" type="datetimeFigureOut">
              <a:rPr lang="he-IL" smtClean="0"/>
              <a:t>כ"ב/אדר/תשע"ז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5345562-07A3-426A-8766-25419FEED733}" type="slidenum">
              <a:rPr lang="he-IL" smtClean="0"/>
              <a:t>‹#›</a:t>
            </a:fld>
            <a:endParaRPr lang="he-IL"/>
          </a:p>
        </p:txBody>
      </p:sp>
    </p:spTree>
    <p:extLst>
      <p:ext uri="{BB962C8B-B14F-4D97-AF65-F5344CB8AC3E}">
        <p14:creationId xmlns:p14="http://schemas.microsoft.com/office/powerpoint/2010/main" val="28991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654CA8E-5786-40FA-8A3E-A7C86E7BC844}" type="datetimeFigureOut">
              <a:rPr lang="he-IL" smtClean="0"/>
              <a:t>כ"ב/אדר/תשע"ז</a:t>
            </a:fld>
            <a:endParaRPr lang="he-IL"/>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5345562-07A3-426A-8766-25419FEED733}" type="slidenum">
              <a:rPr lang="he-IL" smtClean="0"/>
              <a:t>‹#›</a:t>
            </a:fld>
            <a:endParaRPr lang="he-IL"/>
          </a:p>
        </p:txBody>
      </p:sp>
    </p:spTree>
    <p:extLst>
      <p:ext uri="{BB962C8B-B14F-4D97-AF65-F5344CB8AC3E}">
        <p14:creationId xmlns:p14="http://schemas.microsoft.com/office/powerpoint/2010/main" val="29082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Image result for from lying to sitting"/>
          <p:cNvPicPr/>
          <p:nvPr/>
        </p:nvPicPr>
        <p:blipFill>
          <a:blip r:embed="rId2">
            <a:extLst>
              <a:ext uri="{28A0092B-C50C-407E-A947-70E740481C1C}">
                <a14:useLocalDpi xmlns:a14="http://schemas.microsoft.com/office/drawing/2010/main" val="0"/>
              </a:ext>
            </a:extLst>
          </a:blip>
          <a:srcRect/>
          <a:stretch>
            <a:fillRect/>
          </a:stretch>
        </p:blipFill>
        <p:spPr bwMode="auto">
          <a:xfrm>
            <a:off x="180974" y="3532722"/>
            <a:ext cx="5248275" cy="2163700"/>
          </a:xfrm>
          <a:prstGeom prst="rect">
            <a:avLst/>
          </a:prstGeom>
          <a:noFill/>
          <a:ln>
            <a:noFill/>
          </a:ln>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249" y="9808029"/>
            <a:ext cx="1666875" cy="200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7134438"/>
            <a:ext cx="2331459" cy="23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1223912" y="0"/>
            <a:ext cx="4410182" cy="658835"/>
          </a:xfrm>
          <a:prstGeom prst="rect">
            <a:avLst/>
          </a:prstGeom>
          <a:noFill/>
        </p:spPr>
        <p:txBody>
          <a:bodyPr wrap="none" lIns="91440" tIns="45720" rIns="91440" bIns="45720">
            <a:spAutoFit/>
          </a:bodyPr>
          <a:lstStyle/>
          <a:p>
            <a:pPr algn="ctr">
              <a:lnSpc>
                <a:spcPct val="150000"/>
              </a:lnSpc>
            </a:pPr>
            <a:r>
              <a:rPr lang="he-IL" sz="2800" b="1" kern="0" dirty="0" smtClean="0">
                <a:ln w="9525">
                  <a:solidFill>
                    <a:schemeClr val="bg1"/>
                  </a:solidFill>
                  <a:prstDash val="solid"/>
                </a:ln>
                <a:solidFill>
                  <a:srgbClr val="42015F"/>
                </a:solidFill>
                <a:effectLst>
                  <a:outerShdw blurRad="38100" dist="38100" dir="2700000" algn="tl">
                    <a:srgbClr val="000000">
                      <a:alpha val="43137"/>
                    </a:srgbClr>
                  </a:outerShdw>
                </a:effectLst>
                <a:uFill>
                  <a:solidFill>
                    <a:srgbClr val="6600FF"/>
                  </a:solidFill>
                </a:uFill>
              </a:rPr>
              <a:t>דף הנחיות לאחר ניתוח קיסרי</a:t>
            </a:r>
            <a:endParaRPr lang="he-IL" sz="2800" b="1" kern="0" cap="none" spc="0" dirty="0">
              <a:ln w="9525">
                <a:solidFill>
                  <a:schemeClr val="bg1"/>
                </a:solidFill>
                <a:prstDash val="solid"/>
              </a:ln>
              <a:solidFill>
                <a:srgbClr val="42015F"/>
              </a:solidFill>
              <a:effectLst>
                <a:outerShdw blurRad="38100" dist="38100" dir="2700000" algn="tl">
                  <a:srgbClr val="000000">
                    <a:alpha val="43137"/>
                  </a:srgbClr>
                </a:outerShdw>
              </a:effectLst>
              <a:uFill>
                <a:solidFill>
                  <a:srgbClr val="6600FF"/>
                </a:solidFill>
              </a:uFill>
            </a:endParaRPr>
          </a:p>
        </p:txBody>
      </p:sp>
      <p:sp>
        <p:nvSpPr>
          <p:cNvPr id="5" name="TextBox 4"/>
          <p:cNvSpPr txBox="1"/>
          <p:nvPr/>
        </p:nvSpPr>
        <p:spPr>
          <a:xfrm>
            <a:off x="96439" y="763067"/>
            <a:ext cx="6665127" cy="785343"/>
          </a:xfrm>
          <a:prstGeom prst="rect">
            <a:avLst/>
          </a:prstGeom>
          <a:ln w="9525">
            <a:noFill/>
            <a:prstDash val="solid"/>
          </a:ln>
          <a:effectLst>
            <a:softEdge rad="63500"/>
          </a:effectLst>
        </p:spPr>
        <p:style>
          <a:lnRef idx="0">
            <a:scrgbClr r="0" g="0" b="0"/>
          </a:lnRef>
          <a:fillRef idx="1001">
            <a:schemeClr val="lt1"/>
          </a:fillRef>
          <a:effectRef idx="0">
            <a:scrgbClr r="0" g="0" b="0"/>
          </a:effectRef>
          <a:fontRef idx="major"/>
        </p:style>
        <p:txBody>
          <a:bodyPr wrap="square" rtlCol="1">
            <a:spAutoFit/>
          </a:bodyPr>
          <a:lstStyle/>
          <a:p>
            <a:pPr>
              <a:lnSpc>
                <a:spcPct val="150000"/>
              </a:lnSpc>
            </a:pPr>
            <a:r>
              <a:rPr lang="he-IL" sz="1600" dirty="0">
                <a:solidFill>
                  <a:srgbClr val="4A025E"/>
                </a:solidFill>
                <a:latin typeface="+mn-lt"/>
                <a:ea typeface="+mn-ea"/>
                <a:cs typeface="+mn-cs"/>
              </a:rPr>
              <a:t>דף זה נכתב עבורך, יולדת בניתוח קיסרי, במטרה לתת לך ידע ועצות שימושיות בתהליך ההחלמה מהניתוח.</a:t>
            </a:r>
            <a:endParaRPr lang="he-IL" sz="1600" dirty="0">
              <a:solidFill>
                <a:srgbClr val="4A025E"/>
              </a:solidFill>
              <a:latin typeface="+mn-lt"/>
              <a:ea typeface="+mn-ea"/>
              <a:cs typeface="+mn-cs"/>
            </a:endParaRPr>
          </a:p>
        </p:txBody>
      </p:sp>
      <p:sp>
        <p:nvSpPr>
          <p:cNvPr id="6" name="TextBox 5"/>
          <p:cNvSpPr txBox="1"/>
          <p:nvPr/>
        </p:nvSpPr>
        <p:spPr>
          <a:xfrm>
            <a:off x="96439" y="1589945"/>
            <a:ext cx="6400800" cy="616515"/>
          </a:xfrm>
          <a:prstGeom prst="rect">
            <a:avLst/>
          </a:prstGeom>
          <a:noFill/>
        </p:spPr>
        <p:txBody>
          <a:bodyPr wrap="square" rtlCol="1">
            <a:spAutoFit/>
          </a:bodyPr>
          <a:lstStyle/>
          <a:p>
            <a:pPr algn="r">
              <a:lnSpc>
                <a:spcPct val="150000"/>
              </a:lnSpc>
            </a:pPr>
            <a:r>
              <a:rPr lang="he-IL" sz="1200" b="1" i="1" dirty="0">
                <a:solidFill>
                  <a:srgbClr val="002060"/>
                </a:solidFill>
              </a:rPr>
              <a:t>יציבה</a:t>
            </a:r>
            <a:endParaRPr lang="en-US" sz="1200" dirty="0">
              <a:solidFill>
                <a:srgbClr val="002060"/>
              </a:solidFill>
            </a:endParaRPr>
          </a:p>
          <a:p>
            <a:pPr algn="r">
              <a:lnSpc>
                <a:spcPct val="150000"/>
              </a:lnSpc>
            </a:pPr>
            <a:r>
              <a:rPr lang="he-IL" sz="1200" dirty="0" smtClean="0">
                <a:solidFill>
                  <a:srgbClr val="002060"/>
                </a:solidFill>
              </a:rPr>
              <a:t>נסי </a:t>
            </a:r>
            <a:r>
              <a:rPr lang="he-IL" sz="1200" dirty="0">
                <a:solidFill>
                  <a:srgbClr val="002060"/>
                </a:solidFill>
              </a:rPr>
              <a:t>להזדקף בהתאם ליכולתך </a:t>
            </a:r>
            <a:r>
              <a:rPr lang="he-IL" sz="1200" dirty="0" smtClean="0">
                <a:solidFill>
                  <a:srgbClr val="002060"/>
                </a:solidFill>
              </a:rPr>
              <a:t>בעמידה, ישיבה והליכה.</a:t>
            </a:r>
            <a:endParaRPr lang="en-US" sz="1200" dirty="0">
              <a:solidFill>
                <a:srgbClr val="002060"/>
              </a:solidFill>
            </a:endParaRPr>
          </a:p>
        </p:txBody>
      </p:sp>
      <p:sp>
        <p:nvSpPr>
          <p:cNvPr id="7" name="TextBox 6"/>
          <p:cNvSpPr txBox="1"/>
          <p:nvPr/>
        </p:nvSpPr>
        <p:spPr>
          <a:xfrm>
            <a:off x="668219" y="2377780"/>
            <a:ext cx="5822722" cy="1477328"/>
          </a:xfrm>
          <a:prstGeom prst="rect">
            <a:avLst/>
          </a:prstGeom>
          <a:noFill/>
        </p:spPr>
        <p:txBody>
          <a:bodyPr wrap="square" rtlCol="1">
            <a:spAutoFit/>
          </a:bodyPr>
          <a:lstStyle/>
          <a:p>
            <a:pPr algn="r">
              <a:lnSpc>
                <a:spcPct val="150000"/>
              </a:lnSpc>
            </a:pPr>
            <a:r>
              <a:rPr lang="he-IL" sz="1200" b="1" i="1" dirty="0">
                <a:solidFill>
                  <a:srgbClr val="002060"/>
                </a:solidFill>
              </a:rPr>
              <a:t>עקרונות מעבר מתנוחה לתנוחה-</a:t>
            </a:r>
            <a:endParaRPr lang="en-US" sz="1200" dirty="0">
              <a:solidFill>
                <a:srgbClr val="002060"/>
              </a:solidFill>
            </a:endParaRPr>
          </a:p>
          <a:p>
            <a:pPr algn="r">
              <a:lnSpc>
                <a:spcPct val="150000"/>
              </a:lnSpc>
            </a:pPr>
            <a:r>
              <a:rPr lang="he-IL" sz="1200" i="1" dirty="0" smtClean="0">
                <a:solidFill>
                  <a:srgbClr val="002060"/>
                </a:solidFill>
              </a:rPr>
              <a:t>קימה </a:t>
            </a:r>
            <a:r>
              <a:rPr lang="he-IL" sz="1200" i="1" dirty="0">
                <a:solidFill>
                  <a:srgbClr val="002060"/>
                </a:solidFill>
              </a:rPr>
              <a:t>משכיבה</a:t>
            </a:r>
            <a:r>
              <a:rPr lang="he-IL" sz="1200" dirty="0">
                <a:solidFill>
                  <a:srgbClr val="002060"/>
                </a:solidFill>
              </a:rPr>
              <a:t>- נסי לעבור קודם לשכיבה על הצד, ומשם לישיבה. זה עשוי להיות יותר קל.</a:t>
            </a:r>
            <a:endParaRPr lang="en-US" sz="1200" dirty="0">
              <a:solidFill>
                <a:srgbClr val="002060"/>
              </a:solidFill>
            </a:endParaRPr>
          </a:p>
          <a:p>
            <a:pPr algn="r">
              <a:lnSpc>
                <a:spcPct val="150000"/>
              </a:lnSpc>
            </a:pPr>
            <a:r>
              <a:rPr lang="he-IL" sz="1200" dirty="0">
                <a:solidFill>
                  <a:srgbClr val="002060"/>
                </a:solidFill>
              </a:rPr>
              <a:t>לפני שאת קמה, קחי נשימה עמוקה לבטן ובזמן הקימה נשפי את </a:t>
            </a:r>
            <a:r>
              <a:rPr lang="he-IL" sz="1200" dirty="0" err="1">
                <a:solidFill>
                  <a:srgbClr val="002060"/>
                </a:solidFill>
              </a:rPr>
              <a:t>האויר</a:t>
            </a:r>
            <a:r>
              <a:rPr lang="he-IL" sz="1200" dirty="0">
                <a:solidFill>
                  <a:srgbClr val="002060"/>
                </a:solidFill>
              </a:rPr>
              <a:t> החוצה באיטיות</a:t>
            </a:r>
            <a:endParaRPr lang="en-US" sz="1200" dirty="0">
              <a:solidFill>
                <a:srgbClr val="002060"/>
              </a:solidFill>
            </a:endParaRPr>
          </a:p>
          <a:p>
            <a:pPr algn="r">
              <a:lnSpc>
                <a:spcPct val="150000"/>
              </a:lnSpc>
            </a:pPr>
            <a:r>
              <a:rPr lang="he-IL" sz="1200" dirty="0">
                <a:solidFill>
                  <a:srgbClr val="002060"/>
                </a:solidFill>
              </a:rPr>
              <a:t>במקום למשוך את עצמך כלפי מעלה, נסי להיעזר ברהיט כלשהו (שידה, ארון) או בקיר כדי לדחוף את עצמך בהתרוממות.</a:t>
            </a:r>
          </a:p>
        </p:txBody>
      </p:sp>
      <p:sp>
        <p:nvSpPr>
          <p:cNvPr id="10" name="TextBox 9"/>
          <p:cNvSpPr txBox="1"/>
          <p:nvPr/>
        </p:nvSpPr>
        <p:spPr>
          <a:xfrm>
            <a:off x="564904" y="6085956"/>
            <a:ext cx="5926037" cy="923330"/>
          </a:xfrm>
          <a:prstGeom prst="rect">
            <a:avLst/>
          </a:prstGeom>
          <a:noFill/>
        </p:spPr>
        <p:txBody>
          <a:bodyPr wrap="square" rtlCol="1">
            <a:spAutoFit/>
          </a:bodyPr>
          <a:lstStyle/>
          <a:p>
            <a:pPr algn="r">
              <a:lnSpc>
                <a:spcPct val="150000"/>
              </a:lnSpc>
            </a:pPr>
            <a:r>
              <a:rPr lang="he-IL" sz="1200" i="1" dirty="0">
                <a:solidFill>
                  <a:srgbClr val="002060"/>
                </a:solidFill>
              </a:rPr>
              <a:t>קימה מישיבה</a:t>
            </a:r>
            <a:r>
              <a:rPr lang="he-IL" sz="1200" dirty="0">
                <a:solidFill>
                  <a:srgbClr val="002060"/>
                </a:solidFill>
              </a:rPr>
              <a:t>- </a:t>
            </a:r>
            <a:r>
              <a:rPr lang="he-IL" sz="1200" dirty="0" smtClean="0">
                <a:solidFill>
                  <a:srgbClr val="002060"/>
                </a:solidFill>
              </a:rPr>
              <a:t>כדאי להגביהה את המושב עליו את יושבת בכדי להקל את הקימה ממנו. למשל להניח כרית על מושב הכורסא. </a:t>
            </a:r>
            <a:endParaRPr lang="en-US" sz="1200" dirty="0">
              <a:solidFill>
                <a:srgbClr val="002060"/>
              </a:solidFill>
            </a:endParaRPr>
          </a:p>
          <a:p>
            <a:pPr algn="r">
              <a:lnSpc>
                <a:spcPct val="150000"/>
              </a:lnSpc>
            </a:pPr>
            <a:endParaRPr lang="he-IL" sz="1200" dirty="0">
              <a:solidFill>
                <a:srgbClr val="002060"/>
              </a:solidFill>
            </a:endParaRPr>
          </a:p>
        </p:txBody>
      </p:sp>
      <p:sp>
        <p:nvSpPr>
          <p:cNvPr id="13" name="Subtitle 2"/>
          <p:cNvSpPr>
            <a:spLocks noGrp="1"/>
          </p:cNvSpPr>
          <p:nvPr/>
        </p:nvSpPr>
        <p:spPr>
          <a:xfrm>
            <a:off x="2331459" y="7134438"/>
            <a:ext cx="4090557" cy="228405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rtl="1">
              <a:lnSpc>
                <a:spcPct val="160000"/>
              </a:lnSpc>
            </a:pPr>
            <a:r>
              <a:rPr lang="he-IL" sz="1200" b="1" i="1" dirty="0" smtClean="0">
                <a:solidFill>
                  <a:srgbClr val="002060"/>
                </a:solidFill>
              </a:rPr>
              <a:t>מה קורה בזמן מאמץ?</a:t>
            </a:r>
          </a:p>
          <a:p>
            <a:pPr algn="r" rtl="1">
              <a:lnSpc>
                <a:spcPct val="160000"/>
              </a:lnSpc>
            </a:pPr>
            <a:r>
              <a:rPr lang="he-IL" sz="1200" dirty="0">
                <a:solidFill>
                  <a:srgbClr val="7030A0"/>
                </a:solidFill>
              </a:rPr>
              <a:t>נשים רבות חוששות מיציאת הצואה הראשונה לאחר הניתוח.</a:t>
            </a:r>
          </a:p>
          <a:p>
            <a:pPr algn="r" rtl="1">
              <a:lnSpc>
                <a:spcPct val="160000"/>
              </a:lnSpc>
            </a:pPr>
            <a:r>
              <a:rPr lang="he-IL" sz="1200" dirty="0" smtClean="0">
                <a:solidFill>
                  <a:srgbClr val="002060"/>
                </a:solidFill>
              </a:rPr>
              <a:t>תנוחת </a:t>
            </a:r>
            <a:r>
              <a:rPr lang="he-IL" sz="1200" dirty="0" smtClean="0">
                <a:solidFill>
                  <a:srgbClr val="002060"/>
                </a:solidFill>
              </a:rPr>
              <a:t>ישיבה עם כיפוף הגו לפנים כשהרגליים על שרפרף יוצרת מנח </a:t>
            </a:r>
            <a:r>
              <a:rPr lang="he-IL" sz="1200" dirty="0" smtClean="0">
                <a:solidFill>
                  <a:srgbClr val="002060"/>
                </a:solidFill>
              </a:rPr>
              <a:t>אידאלי </a:t>
            </a:r>
            <a:r>
              <a:rPr lang="he-IL" sz="1200" dirty="0" smtClean="0">
                <a:solidFill>
                  <a:srgbClr val="002060"/>
                </a:solidFill>
              </a:rPr>
              <a:t>של דרכי העיכול התחתונות להתרוקנות ומורידה צורך בלחיצה </a:t>
            </a:r>
            <a:r>
              <a:rPr lang="he-IL" sz="1200" dirty="0" smtClean="0">
                <a:solidFill>
                  <a:srgbClr val="002060"/>
                </a:solidFill>
              </a:rPr>
              <a:t>ושימוש </a:t>
            </a:r>
            <a:r>
              <a:rPr lang="he-IL" sz="1200" dirty="0" smtClean="0">
                <a:solidFill>
                  <a:srgbClr val="002060"/>
                </a:solidFill>
              </a:rPr>
              <a:t>בשרירי הבטן.</a:t>
            </a:r>
          </a:p>
          <a:p>
            <a:pPr algn="r" rtl="1">
              <a:lnSpc>
                <a:spcPct val="160000"/>
              </a:lnSpc>
            </a:pPr>
            <a:r>
              <a:rPr lang="he-IL" sz="1200" dirty="0" smtClean="0">
                <a:solidFill>
                  <a:srgbClr val="002060"/>
                </a:solidFill>
              </a:rPr>
              <a:t> גשי לשירותים רק כשאת מרגישה כי הצואה מוכנה לצאת והוציאי אויר בעדינות עם ריקון הצואה. </a:t>
            </a:r>
            <a:endParaRPr lang="en-US" sz="1200" dirty="0">
              <a:solidFill>
                <a:srgbClr val="002060"/>
              </a:solidFill>
            </a:endParaRPr>
          </a:p>
        </p:txBody>
      </p:sp>
      <p:sp>
        <p:nvSpPr>
          <p:cNvPr id="14" name="TextBox 3"/>
          <p:cNvSpPr txBox="1"/>
          <p:nvPr/>
        </p:nvSpPr>
        <p:spPr>
          <a:xfrm>
            <a:off x="322915" y="10354729"/>
            <a:ext cx="4223082" cy="11661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he-IL" sz="1200" dirty="0" smtClean="0">
                <a:solidFill>
                  <a:srgbClr val="002060"/>
                </a:solidFill>
              </a:rPr>
              <a:t>שיעול ועיטוש גם הן פעולות המערבות את שרירי הבטן ומעלות את הלחץ התוך בטני ויכולות לגרום לכאב בימים הראשונים לאחר הניתוח. שימוש בכרית אותה תחזיקי על אזור החתך הניתוחי כדי לקבע אותו תקל מאוד את הכאב</a:t>
            </a:r>
            <a:r>
              <a:rPr lang="he-IL" sz="1200" dirty="0" smtClean="0">
                <a:solidFill>
                  <a:srgbClr val="002060"/>
                </a:solidFill>
              </a:rPr>
              <a:t>.</a:t>
            </a:r>
            <a:endParaRPr lang="he-IL" sz="1200" dirty="0" smtClean="0">
              <a:solidFill>
                <a:srgbClr val="002060"/>
              </a:solidFill>
            </a:endParaRPr>
          </a:p>
        </p:txBody>
      </p:sp>
    </p:spTree>
    <p:extLst>
      <p:ext uri="{BB962C8B-B14F-4D97-AF65-F5344CB8AC3E}">
        <p14:creationId xmlns:p14="http://schemas.microsoft.com/office/powerpoint/2010/main" val="304643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קבוצה 14"/>
          <p:cNvGrpSpPr/>
          <p:nvPr/>
        </p:nvGrpSpPr>
        <p:grpSpPr>
          <a:xfrm>
            <a:off x="257249" y="374787"/>
            <a:ext cx="2304975" cy="3220731"/>
            <a:chOff x="-40945" y="791696"/>
            <a:chExt cx="1569494" cy="1950627"/>
          </a:xfrm>
        </p:grpSpPr>
        <p:pic>
          <p:nvPicPr>
            <p:cNvPr id="6" name="Picture 10" descr="C:\Users\MAYA\Documents\רצפת אגן\אינפוגרפיקה לאחר קיסרי\יושב על כסא.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94" y="791696"/>
              <a:ext cx="1316673" cy="1637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945" y="2490678"/>
              <a:ext cx="1569494" cy="251645"/>
            </a:xfrm>
            <a:prstGeom prst="rect">
              <a:avLst/>
            </a:prstGeom>
            <a:noFill/>
          </p:spPr>
          <p:txBody>
            <a:bodyPr wrap="square" rtlCol="1">
              <a:spAutoFit/>
            </a:bodyPr>
            <a:lstStyle/>
            <a:p>
              <a:pPr marL="0" lvl="1" algn="ctr"/>
              <a:r>
                <a:rPr lang="he-IL" sz="1050" i="1" dirty="0" smtClean="0">
                  <a:solidFill>
                    <a:srgbClr val="002060"/>
                  </a:solidFill>
                </a:rPr>
                <a:t>חזרי על כך 5 פעמים </a:t>
              </a:r>
            </a:p>
            <a:p>
              <a:pPr marL="0" lvl="1" algn="ctr"/>
              <a:r>
                <a:rPr lang="he-IL" sz="1050" i="1" dirty="0" smtClean="0">
                  <a:solidFill>
                    <a:srgbClr val="002060"/>
                  </a:solidFill>
                </a:rPr>
                <a:t>תוך כדי ספירה – כל שעה ביום</a:t>
              </a:r>
            </a:p>
          </p:txBody>
        </p:sp>
      </p:grpSp>
      <p:grpSp>
        <p:nvGrpSpPr>
          <p:cNvPr id="14" name="קבוצה 13"/>
          <p:cNvGrpSpPr/>
          <p:nvPr/>
        </p:nvGrpSpPr>
        <p:grpSpPr>
          <a:xfrm>
            <a:off x="1223606" y="5448602"/>
            <a:ext cx="4986694" cy="2525613"/>
            <a:chOff x="-2" y="3490970"/>
            <a:chExt cx="1663566" cy="1306378"/>
          </a:xfrm>
        </p:grpSpPr>
        <p:pic>
          <p:nvPicPr>
            <p:cNvPr id="4" name="Picture 5" descr="C:\Users\MAYA\Documents\רצפת אגן\אינפוגרפיקה לאחר קיסרי\נשיפה.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4032789"/>
              <a:ext cx="1542198" cy="480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MAYA\Documents\רצפת אגן\אינפוגרפיקה לאחר קיסרי\hic-diaphragmatic-breath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88" y="3490970"/>
              <a:ext cx="1641876" cy="4804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36" y="4545799"/>
              <a:ext cx="1438619" cy="251549"/>
            </a:xfrm>
            <a:prstGeom prst="rect">
              <a:avLst/>
            </a:prstGeom>
            <a:noFill/>
          </p:spPr>
          <p:txBody>
            <a:bodyPr wrap="square" rtlCol="1">
              <a:spAutoFit/>
            </a:bodyPr>
            <a:lstStyle/>
            <a:p>
              <a:pPr marL="0" lvl="1" algn="ctr"/>
              <a:r>
                <a:rPr lang="he-IL" sz="1050" i="1" dirty="0" smtClean="0">
                  <a:solidFill>
                    <a:srgbClr val="002060"/>
                  </a:solidFill>
                </a:rPr>
                <a:t>חזרי על כך 5 פעמים </a:t>
              </a:r>
            </a:p>
            <a:p>
              <a:pPr marL="0" lvl="1" algn="ctr"/>
              <a:r>
                <a:rPr lang="he-IL" sz="1050" i="1" dirty="0" smtClean="0">
                  <a:solidFill>
                    <a:srgbClr val="002060"/>
                  </a:solidFill>
                </a:rPr>
                <a:t>תוך כדי הוצאה והכנסת אויר. </a:t>
              </a:r>
            </a:p>
          </p:txBody>
        </p:sp>
      </p:grpSp>
      <p:grpSp>
        <p:nvGrpSpPr>
          <p:cNvPr id="13" name="קבוצה 12"/>
          <p:cNvGrpSpPr/>
          <p:nvPr/>
        </p:nvGrpSpPr>
        <p:grpSpPr>
          <a:xfrm>
            <a:off x="1082313" y="10326051"/>
            <a:ext cx="4524301" cy="1503990"/>
            <a:chOff x="21689" y="4909293"/>
            <a:chExt cx="1766168" cy="946347"/>
          </a:xfrm>
        </p:grpSpPr>
        <p:pic>
          <p:nvPicPr>
            <p:cNvPr id="11" name="Picture 11" descr="C:\Users\MAYA\Documents\רצפת אגן\אינפוגרפיקה לאחר קיסרי\תרגיל משולב בטן ור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45" y="4909293"/>
              <a:ext cx="1746912" cy="6392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89" y="5594199"/>
              <a:ext cx="1438619" cy="261441"/>
            </a:xfrm>
            <a:prstGeom prst="rect">
              <a:avLst/>
            </a:prstGeom>
            <a:noFill/>
          </p:spPr>
          <p:txBody>
            <a:bodyPr wrap="square" rtlCol="1">
              <a:spAutoFit/>
            </a:bodyPr>
            <a:lstStyle/>
            <a:p>
              <a:pPr marL="0" lvl="1" algn="ctr"/>
              <a:r>
                <a:rPr lang="he-IL" sz="1050" i="1" dirty="0" smtClean="0">
                  <a:solidFill>
                    <a:srgbClr val="002060"/>
                  </a:solidFill>
                </a:rPr>
                <a:t>חזרי על כך 5 פעמים </a:t>
              </a:r>
            </a:p>
            <a:p>
              <a:pPr marL="0" lvl="1" algn="ctr"/>
              <a:r>
                <a:rPr lang="he-IL" sz="1050" i="1" dirty="0" smtClean="0">
                  <a:solidFill>
                    <a:srgbClr val="002060"/>
                  </a:solidFill>
                </a:rPr>
                <a:t>תוך כדי הוצאה והכנסת אויר. </a:t>
              </a:r>
            </a:p>
          </p:txBody>
        </p:sp>
      </p:grpSp>
      <p:sp>
        <p:nvSpPr>
          <p:cNvPr id="7" name="TextBox 6"/>
          <p:cNvSpPr txBox="1"/>
          <p:nvPr/>
        </p:nvSpPr>
        <p:spPr>
          <a:xfrm>
            <a:off x="2135172" y="203182"/>
            <a:ext cx="4294203" cy="3416320"/>
          </a:xfrm>
          <a:prstGeom prst="rect">
            <a:avLst/>
          </a:prstGeom>
          <a:noFill/>
        </p:spPr>
        <p:txBody>
          <a:bodyPr wrap="square" rtlCol="1">
            <a:spAutoFit/>
          </a:bodyPr>
          <a:lstStyle/>
          <a:p>
            <a:pPr algn="r">
              <a:lnSpc>
                <a:spcPct val="150000"/>
              </a:lnSpc>
            </a:pPr>
            <a:r>
              <a:rPr lang="he-IL" sz="1200" b="1" i="1" dirty="0" smtClean="0">
                <a:solidFill>
                  <a:srgbClr val="002060"/>
                </a:solidFill>
              </a:rPr>
              <a:t>תרגול שרירי בטן ורצפת אגן</a:t>
            </a:r>
          </a:p>
          <a:p>
            <a:pPr algn="r">
              <a:lnSpc>
                <a:spcPct val="150000"/>
              </a:lnSpc>
            </a:pPr>
            <a:r>
              <a:rPr lang="he-IL" sz="1200" b="1" dirty="0" smtClean="0">
                <a:solidFill>
                  <a:srgbClr val="002060"/>
                </a:solidFill>
              </a:rPr>
              <a:t>תרגיל 1: </a:t>
            </a:r>
            <a:r>
              <a:rPr lang="he-IL" sz="1200" i="1" dirty="0" smtClean="0">
                <a:solidFill>
                  <a:srgbClr val="002060"/>
                </a:solidFill>
              </a:rPr>
              <a:t>זיהוי ותרגול שרירי רצפת האגן</a:t>
            </a:r>
          </a:p>
          <a:p>
            <a:pPr algn="r">
              <a:lnSpc>
                <a:spcPct val="150000"/>
              </a:lnSpc>
            </a:pPr>
            <a:r>
              <a:rPr lang="he-IL" sz="1200" dirty="0" smtClean="0">
                <a:solidFill>
                  <a:srgbClr val="002060"/>
                </a:solidFill>
              </a:rPr>
              <a:t>שבי על קצהו של </a:t>
            </a:r>
            <a:r>
              <a:rPr lang="he-IL" sz="1200" dirty="0" err="1" smtClean="0">
                <a:solidFill>
                  <a:srgbClr val="002060"/>
                </a:solidFill>
              </a:rPr>
              <a:t>הכסא</a:t>
            </a:r>
            <a:r>
              <a:rPr lang="he-IL" sz="1200" dirty="0" smtClean="0">
                <a:solidFill>
                  <a:srgbClr val="002060"/>
                </a:solidFill>
              </a:rPr>
              <a:t> והרגישי את אזור פי הטבעת והנרתיק על המושב – </a:t>
            </a:r>
            <a:r>
              <a:rPr lang="en-US" sz="1200" dirty="0" smtClean="0">
                <a:solidFill>
                  <a:srgbClr val="002060"/>
                </a:solidFill>
              </a:rPr>
              <a:t/>
            </a:r>
            <a:br>
              <a:rPr lang="en-US" sz="1200" dirty="0" smtClean="0">
                <a:solidFill>
                  <a:srgbClr val="002060"/>
                </a:solidFill>
              </a:rPr>
            </a:br>
            <a:r>
              <a:rPr lang="he-IL" sz="1200" dirty="0" smtClean="0">
                <a:solidFill>
                  <a:srgbClr val="002060"/>
                </a:solidFill>
              </a:rPr>
              <a:t>באזור זה נמצאים שרירי רצפת האגן שלך. </a:t>
            </a:r>
            <a:r>
              <a:rPr lang="en-US" sz="1200" dirty="0" smtClean="0">
                <a:solidFill>
                  <a:srgbClr val="002060"/>
                </a:solidFill>
              </a:rPr>
              <a:t/>
            </a:r>
            <a:br>
              <a:rPr lang="en-US" sz="1200" dirty="0" smtClean="0">
                <a:solidFill>
                  <a:srgbClr val="002060"/>
                </a:solidFill>
              </a:rPr>
            </a:br>
            <a:r>
              <a:rPr lang="he-IL" sz="1200" dirty="0" smtClean="0">
                <a:solidFill>
                  <a:srgbClr val="002060"/>
                </a:solidFill>
              </a:rPr>
              <a:t>כעת כווצי אותם כפי שעושים בפעולת התאפקות לשתן או צואה. הרגישי כי הם </a:t>
            </a:r>
            <a:r>
              <a:rPr lang="en-US" sz="1200" dirty="0" smtClean="0">
                <a:solidFill>
                  <a:srgbClr val="002060"/>
                </a:solidFill>
              </a:rPr>
              <a:t/>
            </a:r>
            <a:br>
              <a:rPr lang="en-US" sz="1200" dirty="0" smtClean="0">
                <a:solidFill>
                  <a:srgbClr val="002060"/>
                </a:solidFill>
              </a:rPr>
            </a:br>
            <a:r>
              <a:rPr lang="he-IL" sz="1200" dirty="0" smtClean="0">
                <a:solidFill>
                  <a:srgbClr val="002060"/>
                </a:solidFill>
              </a:rPr>
              <a:t>מתנתקים מעט </a:t>
            </a:r>
            <a:r>
              <a:rPr lang="he-IL" sz="1200" dirty="0" err="1" smtClean="0">
                <a:solidFill>
                  <a:srgbClr val="002060"/>
                </a:solidFill>
              </a:rPr>
              <a:t>מהכסא</a:t>
            </a:r>
            <a:r>
              <a:rPr lang="he-IL" sz="1200" dirty="0" smtClean="0">
                <a:solidFill>
                  <a:srgbClr val="002060"/>
                </a:solidFill>
              </a:rPr>
              <a:t> (ולא נדחפים כלפיו). </a:t>
            </a:r>
          </a:p>
          <a:p>
            <a:pPr algn="r">
              <a:lnSpc>
                <a:spcPct val="150000"/>
              </a:lnSpc>
            </a:pPr>
            <a:r>
              <a:rPr lang="he-IL" sz="1200" dirty="0" smtClean="0">
                <a:solidFill>
                  <a:srgbClr val="002060"/>
                </a:solidFill>
              </a:rPr>
              <a:t>נסי להחזיק  את הכיווץ תוך כדי ספירה בקול עד שלוש ושחררי. </a:t>
            </a:r>
          </a:p>
          <a:p>
            <a:pPr algn="r">
              <a:lnSpc>
                <a:spcPct val="150000"/>
              </a:lnSpc>
            </a:pPr>
            <a:r>
              <a:rPr lang="he-IL" sz="1200" dirty="0" smtClean="0">
                <a:solidFill>
                  <a:srgbClr val="002060"/>
                </a:solidFill>
              </a:rPr>
              <a:t>נוחי חמש שניות. בהדרגה העלי את משך זמן הכיווץ, ונסי להגיע לכיווץ בן 10 שניות. </a:t>
            </a:r>
          </a:p>
          <a:p>
            <a:pPr algn="r">
              <a:lnSpc>
                <a:spcPct val="150000"/>
              </a:lnSpc>
            </a:pPr>
            <a:r>
              <a:rPr lang="he-IL" sz="1200" dirty="0" smtClean="0">
                <a:solidFill>
                  <a:srgbClr val="002060"/>
                </a:solidFill>
              </a:rPr>
              <a:t>בהמשך תוכלי לתרגל במנחים שונים</a:t>
            </a:r>
            <a:r>
              <a:rPr lang="he-IL" sz="1200" dirty="0" smtClean="0">
                <a:solidFill>
                  <a:srgbClr val="002060"/>
                </a:solidFill>
              </a:rPr>
              <a:t>.</a:t>
            </a:r>
            <a:endParaRPr lang="he-IL" sz="1200" dirty="0" smtClean="0">
              <a:solidFill>
                <a:srgbClr val="002060"/>
              </a:solidFill>
            </a:endParaRPr>
          </a:p>
        </p:txBody>
      </p:sp>
      <p:sp>
        <p:nvSpPr>
          <p:cNvPr id="3" name="TextBox 2"/>
          <p:cNvSpPr txBox="1"/>
          <p:nvPr/>
        </p:nvSpPr>
        <p:spPr>
          <a:xfrm>
            <a:off x="1668219" y="8543925"/>
            <a:ext cx="4828002" cy="1477328"/>
          </a:xfrm>
          <a:prstGeom prst="rect">
            <a:avLst/>
          </a:prstGeom>
          <a:noFill/>
        </p:spPr>
        <p:txBody>
          <a:bodyPr wrap="square" rtlCol="1">
            <a:spAutoFit/>
          </a:bodyPr>
          <a:lstStyle/>
          <a:p>
            <a:pPr>
              <a:lnSpc>
                <a:spcPct val="150000"/>
              </a:lnSpc>
            </a:pPr>
            <a:r>
              <a:rPr lang="he-IL" sz="1200" b="1" dirty="0">
                <a:solidFill>
                  <a:srgbClr val="002060"/>
                </a:solidFill>
              </a:rPr>
              <a:t>תרגיל 3: </a:t>
            </a:r>
            <a:r>
              <a:rPr lang="he-IL" sz="1200" i="1" dirty="0">
                <a:solidFill>
                  <a:srgbClr val="002060"/>
                </a:solidFill>
              </a:rPr>
              <a:t>תרגול משולב של שרירי רצפת האגן ושרירי הבטן </a:t>
            </a:r>
            <a:r>
              <a:rPr lang="en-US" sz="1200" dirty="0">
                <a:solidFill>
                  <a:srgbClr val="002060"/>
                </a:solidFill>
              </a:rPr>
              <a:t/>
            </a:r>
            <a:br>
              <a:rPr lang="en-US" sz="1200" dirty="0">
                <a:solidFill>
                  <a:srgbClr val="002060"/>
                </a:solidFill>
              </a:rPr>
            </a:br>
            <a:r>
              <a:rPr lang="he-IL" sz="1200" dirty="0">
                <a:solidFill>
                  <a:srgbClr val="002060"/>
                </a:solidFill>
              </a:rPr>
              <a:t>באותה תנוחה, קחי נשימה עמוקה דרך הפה ומלאי את הבטן באוויר, </a:t>
            </a:r>
            <a:r>
              <a:rPr lang="en-US" sz="1200" dirty="0">
                <a:solidFill>
                  <a:srgbClr val="002060"/>
                </a:solidFill>
              </a:rPr>
              <a:t/>
            </a:r>
            <a:br>
              <a:rPr lang="en-US" sz="1200" dirty="0">
                <a:solidFill>
                  <a:srgbClr val="002060"/>
                </a:solidFill>
              </a:rPr>
            </a:br>
            <a:r>
              <a:rPr lang="he-IL" sz="1200" dirty="0">
                <a:solidFill>
                  <a:srgbClr val="002060"/>
                </a:solidFill>
              </a:rPr>
              <a:t>בהוצאת האוויר בצעי איסוף והרמה של רצפת האגן (כמו בתרגיל 1) הנמשך </a:t>
            </a:r>
            <a:r>
              <a:rPr lang="en-US" sz="1200" dirty="0">
                <a:solidFill>
                  <a:srgbClr val="002060"/>
                </a:solidFill>
              </a:rPr>
              <a:t/>
            </a:r>
            <a:br>
              <a:rPr lang="en-US" sz="1200" dirty="0">
                <a:solidFill>
                  <a:srgbClr val="002060"/>
                </a:solidFill>
              </a:rPr>
            </a:br>
            <a:r>
              <a:rPr lang="he-IL" sz="1200" dirty="0">
                <a:solidFill>
                  <a:srgbClr val="002060"/>
                </a:solidFill>
              </a:rPr>
              <a:t>כאורך הנשיפה. </a:t>
            </a:r>
          </a:p>
          <a:p>
            <a:pPr>
              <a:lnSpc>
                <a:spcPct val="150000"/>
              </a:lnSpc>
            </a:pPr>
            <a:r>
              <a:rPr lang="he-IL" sz="1200" dirty="0">
                <a:solidFill>
                  <a:srgbClr val="002060"/>
                </a:solidFill>
              </a:rPr>
              <a:t>בהכנסת </a:t>
            </a:r>
            <a:r>
              <a:rPr lang="he-IL" sz="1200" dirty="0" err="1">
                <a:solidFill>
                  <a:srgbClr val="002060"/>
                </a:solidFill>
              </a:rPr>
              <a:t>האויר</a:t>
            </a:r>
            <a:r>
              <a:rPr lang="he-IL" sz="1200" dirty="0">
                <a:solidFill>
                  <a:srgbClr val="002060"/>
                </a:solidFill>
              </a:rPr>
              <a:t> הבאה הרפי את שרירי רצפת האגן ושוב כווצי בהוצאה וכן הלאה</a:t>
            </a:r>
            <a:r>
              <a:rPr lang="he-IL" sz="1200" dirty="0" smtClean="0">
                <a:solidFill>
                  <a:srgbClr val="002060"/>
                </a:solidFill>
              </a:rPr>
              <a:t>.</a:t>
            </a:r>
            <a:endParaRPr lang="he-IL" sz="1200" dirty="0">
              <a:solidFill>
                <a:srgbClr val="002060"/>
              </a:solidFill>
            </a:endParaRPr>
          </a:p>
        </p:txBody>
      </p:sp>
      <p:sp>
        <p:nvSpPr>
          <p:cNvPr id="19" name="TextBox 18"/>
          <p:cNvSpPr txBox="1"/>
          <p:nvPr/>
        </p:nvSpPr>
        <p:spPr>
          <a:xfrm>
            <a:off x="971550" y="3924300"/>
            <a:ext cx="5457825" cy="1200329"/>
          </a:xfrm>
          <a:prstGeom prst="rect">
            <a:avLst/>
          </a:prstGeom>
          <a:noFill/>
        </p:spPr>
        <p:txBody>
          <a:bodyPr wrap="square" rtlCol="1">
            <a:spAutoFit/>
          </a:bodyPr>
          <a:lstStyle/>
          <a:p>
            <a:pPr>
              <a:lnSpc>
                <a:spcPct val="150000"/>
              </a:lnSpc>
            </a:pPr>
            <a:r>
              <a:rPr lang="he-IL" sz="1200" b="1" dirty="0">
                <a:solidFill>
                  <a:srgbClr val="002060"/>
                </a:solidFill>
              </a:rPr>
              <a:t>תרגיל 2: </a:t>
            </a:r>
            <a:r>
              <a:rPr lang="he-IL" sz="1200" i="1" dirty="0">
                <a:solidFill>
                  <a:srgbClr val="002060"/>
                </a:solidFill>
              </a:rPr>
              <a:t>תרגול שרירי </a:t>
            </a:r>
            <a:r>
              <a:rPr lang="he-IL" sz="1200" i="1" dirty="0" smtClean="0">
                <a:solidFill>
                  <a:srgbClr val="002060"/>
                </a:solidFill>
              </a:rPr>
              <a:t>הבטן</a:t>
            </a:r>
            <a:endParaRPr lang="he-IL" sz="1200" i="1" dirty="0">
              <a:solidFill>
                <a:srgbClr val="002060"/>
              </a:solidFill>
            </a:endParaRPr>
          </a:p>
          <a:p>
            <a:pPr>
              <a:lnSpc>
                <a:spcPct val="150000"/>
              </a:lnSpc>
            </a:pPr>
            <a:r>
              <a:rPr lang="he-IL" sz="1200" dirty="0">
                <a:solidFill>
                  <a:srgbClr val="002060"/>
                </a:solidFill>
              </a:rPr>
              <a:t>בשכיבה נינוחה על הגב, ברכיים כפופות, ידיים על הבטן, קחי נשימה עמוקה </a:t>
            </a:r>
            <a:r>
              <a:rPr lang="en-US" sz="1200" dirty="0">
                <a:solidFill>
                  <a:srgbClr val="002060"/>
                </a:solidFill>
              </a:rPr>
              <a:t/>
            </a:r>
            <a:br>
              <a:rPr lang="en-US" sz="1200" dirty="0">
                <a:solidFill>
                  <a:srgbClr val="002060"/>
                </a:solidFill>
              </a:rPr>
            </a:br>
            <a:r>
              <a:rPr lang="he-IL" sz="1200" dirty="0">
                <a:solidFill>
                  <a:srgbClr val="002060"/>
                </a:solidFill>
              </a:rPr>
              <a:t>דרך הפה ומלאי את הבטן באוויר, בהוצאת האוויר אספי את הבטן בעדינות </a:t>
            </a:r>
            <a:r>
              <a:rPr lang="en-US" sz="1200" dirty="0">
                <a:solidFill>
                  <a:srgbClr val="002060"/>
                </a:solidFill>
              </a:rPr>
              <a:t/>
            </a:r>
            <a:br>
              <a:rPr lang="en-US" sz="1200" dirty="0">
                <a:solidFill>
                  <a:srgbClr val="002060"/>
                </a:solidFill>
              </a:rPr>
            </a:br>
            <a:r>
              <a:rPr lang="he-IL" sz="1200" dirty="0">
                <a:solidFill>
                  <a:srgbClr val="002060"/>
                </a:solidFill>
              </a:rPr>
              <a:t>לכיוון הגב, החזיקי זאת מספר שניות והרפי עם הכנסת </a:t>
            </a:r>
            <a:r>
              <a:rPr lang="he-IL" sz="1200" dirty="0" err="1">
                <a:solidFill>
                  <a:srgbClr val="002060"/>
                </a:solidFill>
              </a:rPr>
              <a:t>האויר</a:t>
            </a:r>
            <a:r>
              <a:rPr lang="he-IL" sz="1200" dirty="0">
                <a:solidFill>
                  <a:srgbClr val="002060"/>
                </a:solidFill>
              </a:rPr>
              <a:t>.</a:t>
            </a:r>
            <a:endParaRPr lang="he-IL" sz="1200" dirty="0"/>
          </a:p>
        </p:txBody>
      </p:sp>
    </p:spTree>
    <p:extLst>
      <p:ext uri="{BB962C8B-B14F-4D97-AF65-F5344CB8AC3E}">
        <p14:creationId xmlns:p14="http://schemas.microsoft.com/office/powerpoint/2010/main" val="191378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361950" y="265256"/>
            <a:ext cx="6210300" cy="2838252"/>
            <a:chOff x="5134" y="5123006"/>
            <a:chExt cx="6753231" cy="2838252"/>
          </a:xfrm>
        </p:grpSpPr>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b="32788"/>
            <a:stretch/>
          </p:blipFill>
          <p:spPr>
            <a:xfrm>
              <a:off x="5134" y="7176615"/>
              <a:ext cx="6748661" cy="784643"/>
            </a:xfrm>
            <a:prstGeom prst="rect">
              <a:avLst/>
            </a:prstGeom>
          </p:spPr>
        </p:pic>
        <p:sp>
          <p:nvSpPr>
            <p:cNvPr id="6" name="TextBox 5"/>
            <p:cNvSpPr txBox="1"/>
            <p:nvPr/>
          </p:nvSpPr>
          <p:spPr>
            <a:xfrm>
              <a:off x="8234" y="5123006"/>
              <a:ext cx="6750131" cy="2031325"/>
            </a:xfrm>
            <a:prstGeom prst="rect">
              <a:avLst/>
            </a:prstGeom>
            <a:noFill/>
          </p:spPr>
          <p:txBody>
            <a:bodyPr wrap="square" rtlCol="1">
              <a:spAutoFit/>
            </a:bodyPr>
            <a:lstStyle/>
            <a:p>
              <a:pPr>
                <a:lnSpc>
                  <a:spcPct val="150000"/>
                </a:lnSpc>
              </a:pPr>
              <a:r>
                <a:rPr lang="he-IL" sz="1200" b="1" i="1" dirty="0" smtClean="0">
                  <a:solidFill>
                    <a:srgbClr val="002060"/>
                  </a:solidFill>
                </a:rPr>
                <a:t>טיפול </a:t>
              </a:r>
              <a:r>
                <a:rPr lang="he-IL" sz="1200" b="1" i="1" dirty="0" smtClean="0">
                  <a:solidFill>
                    <a:srgbClr val="002060"/>
                  </a:solidFill>
                </a:rPr>
                <a:t>בצלקת</a:t>
              </a:r>
            </a:p>
            <a:p>
              <a:pPr>
                <a:lnSpc>
                  <a:spcPct val="150000"/>
                </a:lnSpc>
              </a:pPr>
              <a:endParaRPr lang="he-IL" sz="1200" dirty="0" smtClean="0">
                <a:solidFill>
                  <a:srgbClr val="002060"/>
                </a:solidFill>
              </a:endParaRPr>
            </a:p>
            <a:p>
              <a:pPr>
                <a:lnSpc>
                  <a:spcPct val="150000"/>
                </a:lnSpc>
              </a:pPr>
              <a:r>
                <a:rPr lang="he-IL" sz="1200" dirty="0" smtClean="0">
                  <a:solidFill>
                    <a:srgbClr val="002060"/>
                  </a:solidFill>
                </a:rPr>
                <a:t>טיפול טוב בצלקת יסייע לגוף להחלים ולעור להצטלק בצורה גמישה ומיטבית. </a:t>
              </a:r>
            </a:p>
            <a:p>
              <a:pPr>
                <a:lnSpc>
                  <a:spcPct val="150000"/>
                </a:lnSpc>
              </a:pPr>
              <a:r>
                <a:rPr lang="he-IL" sz="1200" b="1" dirty="0" smtClean="0">
                  <a:solidFill>
                    <a:srgbClr val="002060"/>
                  </a:solidFill>
                </a:rPr>
                <a:t>בימים הראשונים </a:t>
              </a:r>
              <a:r>
                <a:rPr lang="he-IL" sz="1200" dirty="0" smtClean="0">
                  <a:solidFill>
                    <a:srgbClr val="002060"/>
                  </a:solidFill>
                </a:rPr>
                <a:t>שלאחר הלידה יש לשטוף את הצלקת היטב עם מים וסבון </a:t>
              </a:r>
              <a:r>
                <a:rPr lang="he-IL" sz="1200" i="1" dirty="0" smtClean="0">
                  <a:solidFill>
                    <a:srgbClr val="002060"/>
                  </a:solidFill>
                </a:rPr>
                <a:t>רגיל</a:t>
              </a:r>
              <a:r>
                <a:rPr lang="he-IL" sz="1200" dirty="0" smtClean="0">
                  <a:solidFill>
                    <a:srgbClr val="002060"/>
                  </a:solidFill>
                </a:rPr>
                <a:t>. </a:t>
              </a:r>
            </a:p>
            <a:p>
              <a:pPr>
                <a:lnSpc>
                  <a:spcPct val="150000"/>
                </a:lnSpc>
              </a:pPr>
              <a:r>
                <a:rPr lang="he-IL" sz="1200" b="1" dirty="0" smtClean="0">
                  <a:solidFill>
                    <a:srgbClr val="002060"/>
                  </a:solidFill>
                </a:rPr>
                <a:t>לאחר הוצאת הסיכות</a:t>
              </a:r>
              <a:r>
                <a:rPr lang="he-IL" sz="1200" dirty="0" smtClean="0">
                  <a:solidFill>
                    <a:srgbClr val="002060"/>
                  </a:solidFill>
                </a:rPr>
                <a:t>, וכאשר נוצרה רקמה </a:t>
              </a:r>
              <a:r>
                <a:rPr lang="he-IL" sz="1200" dirty="0" err="1" smtClean="0">
                  <a:solidFill>
                    <a:srgbClr val="002060"/>
                  </a:solidFill>
                </a:rPr>
                <a:t>צלקתית</a:t>
              </a:r>
              <a:r>
                <a:rPr lang="he-IL" sz="1200" dirty="0" smtClean="0">
                  <a:solidFill>
                    <a:srgbClr val="002060"/>
                  </a:solidFill>
                </a:rPr>
                <a:t> דקה ורגישה, אדמומית ואולי גם מגרדת- בנוסף לרחיצה, אפשר להתחיל בעיסוי </a:t>
              </a:r>
              <a:r>
                <a:rPr lang="he-IL" sz="1200" b="1" dirty="0" smtClean="0">
                  <a:solidFill>
                    <a:srgbClr val="002060"/>
                  </a:solidFill>
                </a:rPr>
                <a:t>מסביב</a:t>
              </a:r>
              <a:r>
                <a:rPr lang="he-IL" sz="1200" dirty="0" smtClean="0">
                  <a:solidFill>
                    <a:srgbClr val="002060"/>
                  </a:solidFill>
                </a:rPr>
                <a:t> לצלקת בתנועות לכל הכיוונים – מעלה ומטה, לצדדים, תנועות סיבוביות, מתיחה והצלבה</a:t>
              </a:r>
            </a:p>
          </p:txBody>
        </p:sp>
      </p:grpSp>
      <p:sp>
        <p:nvSpPr>
          <p:cNvPr id="7" name="TextBox 6"/>
          <p:cNvSpPr txBox="1"/>
          <p:nvPr/>
        </p:nvSpPr>
        <p:spPr>
          <a:xfrm>
            <a:off x="285750" y="3640472"/>
            <a:ext cx="6378129" cy="1754326"/>
          </a:xfrm>
          <a:prstGeom prst="rect">
            <a:avLst/>
          </a:prstGeom>
          <a:noFill/>
        </p:spPr>
        <p:txBody>
          <a:bodyPr wrap="square" rtlCol="1">
            <a:spAutoFit/>
          </a:bodyPr>
          <a:lstStyle/>
          <a:p>
            <a:pPr>
              <a:lnSpc>
                <a:spcPct val="150000"/>
              </a:lnSpc>
            </a:pPr>
            <a:r>
              <a:rPr lang="he-IL" sz="1200" b="1" dirty="0" smtClean="0">
                <a:solidFill>
                  <a:srgbClr val="002060"/>
                </a:solidFill>
              </a:rPr>
              <a:t>לאחר הגלדת הצלקת ובדיקת רופא</a:t>
            </a:r>
            <a:r>
              <a:rPr lang="he-IL" sz="1200" dirty="0" smtClean="0">
                <a:solidFill>
                  <a:srgbClr val="002060"/>
                </a:solidFill>
              </a:rPr>
              <a:t>, ניתן לעסות גם את הצלקת עצמה, ולאט לאט להעמיק את העיסוי עד שכבת האיברים הפנימיים. </a:t>
            </a:r>
            <a:r>
              <a:rPr lang="he-IL" sz="1200" i="1" dirty="0" smtClean="0">
                <a:solidFill>
                  <a:srgbClr val="002060"/>
                </a:solidFill>
              </a:rPr>
              <a:t>כל אחת בהתאם לסף הרגישות והכאב שלה</a:t>
            </a:r>
            <a:r>
              <a:rPr lang="he-IL" sz="1200" dirty="0" smtClean="0">
                <a:solidFill>
                  <a:srgbClr val="002060"/>
                </a:solidFill>
              </a:rPr>
              <a:t>. </a:t>
            </a:r>
          </a:p>
          <a:p>
            <a:pPr>
              <a:lnSpc>
                <a:spcPct val="150000"/>
              </a:lnSpc>
            </a:pPr>
            <a:r>
              <a:rPr lang="he-IL" sz="1200" dirty="0" smtClean="0">
                <a:solidFill>
                  <a:srgbClr val="002060"/>
                </a:solidFill>
              </a:rPr>
              <a:t>המטרה היא להגמיש את </a:t>
            </a:r>
            <a:r>
              <a:rPr lang="he-IL" sz="1200" dirty="0" err="1" smtClean="0">
                <a:solidFill>
                  <a:srgbClr val="002060"/>
                </a:solidFill>
              </a:rPr>
              <a:t>איזור</a:t>
            </a:r>
            <a:r>
              <a:rPr lang="he-IL" sz="1200" dirty="0" smtClean="0">
                <a:solidFill>
                  <a:srgbClr val="002060"/>
                </a:solidFill>
              </a:rPr>
              <a:t> הצלקת ולהוריד את הרגישות התחושתית הקיימת </a:t>
            </a:r>
            <a:r>
              <a:rPr lang="he-IL" sz="1200" dirty="0" err="1" smtClean="0">
                <a:solidFill>
                  <a:srgbClr val="002060"/>
                </a:solidFill>
              </a:rPr>
              <a:t>באיזור</a:t>
            </a:r>
            <a:r>
              <a:rPr lang="he-IL" sz="1200" dirty="0" smtClean="0">
                <a:solidFill>
                  <a:srgbClr val="002060"/>
                </a:solidFill>
              </a:rPr>
              <a:t> זה (בדרך כלל כחצי שנה).</a:t>
            </a:r>
          </a:p>
          <a:p>
            <a:pPr>
              <a:lnSpc>
                <a:spcPct val="150000"/>
              </a:lnSpc>
            </a:pPr>
            <a:r>
              <a:rPr lang="he-IL" sz="1200" dirty="0" smtClean="0">
                <a:solidFill>
                  <a:srgbClr val="002060"/>
                </a:solidFill>
              </a:rPr>
              <a:t>אם נתקלים בהתנגדות של הרקמות </a:t>
            </a:r>
            <a:r>
              <a:rPr lang="he-IL" sz="1200" dirty="0" err="1" smtClean="0">
                <a:solidFill>
                  <a:srgbClr val="002060"/>
                </a:solidFill>
              </a:rPr>
              <a:t>באיזור</a:t>
            </a:r>
            <a:r>
              <a:rPr lang="he-IL" sz="1200" dirty="0" smtClean="0">
                <a:solidFill>
                  <a:srgbClr val="002060"/>
                </a:solidFill>
              </a:rPr>
              <a:t> </a:t>
            </a:r>
            <a:r>
              <a:rPr lang="he-IL" sz="1200" dirty="0" err="1" smtClean="0">
                <a:solidFill>
                  <a:srgbClr val="002060"/>
                </a:solidFill>
              </a:rPr>
              <a:t>מסויים</a:t>
            </a:r>
            <a:r>
              <a:rPr lang="he-IL" sz="1200" dirty="0" smtClean="0">
                <a:solidFill>
                  <a:srgbClr val="002060"/>
                </a:solidFill>
              </a:rPr>
              <a:t>, יש להתמקד </a:t>
            </a:r>
            <a:r>
              <a:rPr lang="he-IL" sz="1200" dirty="0" err="1" smtClean="0">
                <a:solidFill>
                  <a:srgbClr val="002060"/>
                </a:solidFill>
              </a:rPr>
              <a:t>באיזור</a:t>
            </a:r>
            <a:r>
              <a:rPr lang="he-IL" sz="1200" dirty="0" smtClean="0">
                <a:solidFill>
                  <a:srgbClr val="002060"/>
                </a:solidFill>
              </a:rPr>
              <a:t> זה עד שתורגש תנועה טובה יותר. טכניקות עיסוי לדוגמא:</a:t>
            </a:r>
            <a:endParaRPr lang="he-IL" sz="1200" dirty="0">
              <a:solidFill>
                <a:srgbClr val="002060"/>
              </a:solidFill>
            </a:endParaRPr>
          </a:p>
        </p:txBody>
      </p:sp>
      <p:sp>
        <p:nvSpPr>
          <p:cNvPr id="8" name="TextBox 7"/>
          <p:cNvSpPr txBox="1"/>
          <p:nvPr/>
        </p:nvSpPr>
        <p:spPr>
          <a:xfrm>
            <a:off x="128807" y="9676176"/>
            <a:ext cx="6535072" cy="646331"/>
          </a:xfrm>
          <a:prstGeom prst="rect">
            <a:avLst/>
          </a:prstGeom>
          <a:noFill/>
        </p:spPr>
        <p:txBody>
          <a:bodyPr wrap="square" rtlCol="1">
            <a:spAutoFit/>
          </a:bodyPr>
          <a:lstStyle/>
          <a:p>
            <a:r>
              <a:rPr lang="he-IL" sz="1200" dirty="0" smtClean="0">
                <a:solidFill>
                  <a:srgbClr val="002060"/>
                </a:solidFill>
              </a:rPr>
              <a:t>יש להמשיך עם העיסוי עד להבאת הרקמות לתנועה חופשית בכל הכיוונים בשלוש השכבות. </a:t>
            </a:r>
          </a:p>
          <a:p>
            <a:r>
              <a:rPr lang="he-IL" sz="1200" dirty="0" smtClean="0">
                <a:solidFill>
                  <a:srgbClr val="002060"/>
                </a:solidFill>
              </a:rPr>
              <a:t>מידי פעם, כדאי לבדוק את </a:t>
            </a:r>
            <a:r>
              <a:rPr lang="he-IL" sz="1200" dirty="0" err="1" smtClean="0">
                <a:solidFill>
                  <a:srgbClr val="002060"/>
                </a:solidFill>
              </a:rPr>
              <a:t>האיזור</a:t>
            </a:r>
            <a:r>
              <a:rPr lang="he-IL" sz="1200" dirty="0" smtClean="0">
                <a:solidFill>
                  <a:srgbClr val="002060"/>
                </a:solidFill>
              </a:rPr>
              <a:t> – בתחילה אחת לשבועיים ואחר כך אחת לחודש במשך שנה-שנתיים מהניתוח. אם בבדיקה מתגלה </a:t>
            </a:r>
            <a:r>
              <a:rPr lang="he-IL" sz="1200" dirty="0" err="1" smtClean="0">
                <a:solidFill>
                  <a:srgbClr val="002060"/>
                </a:solidFill>
              </a:rPr>
              <a:t>איזור</a:t>
            </a:r>
            <a:r>
              <a:rPr lang="he-IL" sz="1200" dirty="0" smtClean="0">
                <a:solidFill>
                  <a:srgbClr val="002060"/>
                </a:solidFill>
              </a:rPr>
              <a:t> נוקשה – יש לחזור לשגרת העיסוי בתדירות גבוהה יותר. </a:t>
            </a:r>
          </a:p>
        </p:txBody>
      </p:sp>
      <p:grpSp>
        <p:nvGrpSpPr>
          <p:cNvPr id="9" name="קבוצה 8"/>
          <p:cNvGrpSpPr/>
          <p:nvPr/>
        </p:nvGrpSpPr>
        <p:grpSpPr>
          <a:xfrm>
            <a:off x="4445630" y="7488830"/>
            <a:ext cx="1798439" cy="1993678"/>
            <a:chOff x="5419725" y="9883493"/>
            <a:chExt cx="1314450" cy="1284450"/>
          </a:xfrm>
        </p:grpSpPr>
        <p:pic>
          <p:nvPicPr>
            <p:cNvPr id="10" name="תמונה 9"/>
            <p:cNvPicPr>
              <a:picLocks noChangeAspect="1"/>
            </p:cNvPicPr>
            <p:nvPr/>
          </p:nvPicPr>
          <p:blipFill rotWithShape="1">
            <a:blip r:embed="rId3" cstate="print">
              <a:extLst>
                <a:ext uri="{28A0092B-C50C-407E-A947-70E740481C1C}">
                  <a14:useLocalDpi xmlns:a14="http://schemas.microsoft.com/office/drawing/2010/main" val="0"/>
                </a:ext>
              </a:extLst>
            </a:blip>
            <a:srcRect l="61410" t="34342" r="11700" b="56155"/>
            <a:stretch/>
          </p:blipFill>
          <p:spPr>
            <a:xfrm>
              <a:off x="5667375" y="9883493"/>
              <a:ext cx="1066800" cy="670207"/>
            </a:xfrm>
            <a:prstGeom prst="rect">
              <a:avLst/>
            </a:prstGeom>
          </p:spPr>
        </p:pic>
        <p:sp>
          <p:nvSpPr>
            <p:cNvPr id="11" name="TextBox 10"/>
            <p:cNvSpPr txBox="1"/>
            <p:nvPr/>
          </p:nvSpPr>
          <p:spPr>
            <a:xfrm>
              <a:off x="5419725" y="10587949"/>
              <a:ext cx="1308289" cy="579994"/>
            </a:xfrm>
            <a:prstGeom prst="rect">
              <a:avLst/>
            </a:prstGeom>
            <a:noFill/>
          </p:spPr>
          <p:txBody>
            <a:bodyPr wrap="square" rtlCol="1">
              <a:spAutoFit/>
            </a:bodyPr>
            <a:lstStyle/>
            <a:p>
              <a:r>
                <a:rPr lang="he-IL" sz="1050" dirty="0" smtClean="0">
                  <a:solidFill>
                    <a:srgbClr val="002060"/>
                  </a:solidFill>
                </a:rPr>
                <a:t>אספי את העור או את רקמת השרירים הרימי ודחפי בעדינות פעם את האגודלים ופעם את האצבעות</a:t>
              </a:r>
              <a:endParaRPr lang="he-IL" sz="1050" dirty="0">
                <a:solidFill>
                  <a:srgbClr val="002060"/>
                </a:solidFill>
              </a:endParaRPr>
            </a:p>
          </p:txBody>
        </p:sp>
      </p:grpSp>
      <p:grpSp>
        <p:nvGrpSpPr>
          <p:cNvPr id="12" name="קבוצה 11"/>
          <p:cNvGrpSpPr/>
          <p:nvPr/>
        </p:nvGrpSpPr>
        <p:grpSpPr>
          <a:xfrm>
            <a:off x="172083" y="7715328"/>
            <a:ext cx="1858985" cy="1373755"/>
            <a:chOff x="4134799" y="9945766"/>
            <a:chExt cx="1094426" cy="830568"/>
          </a:xfrm>
        </p:grpSpPr>
        <p:pic>
          <p:nvPicPr>
            <p:cNvPr id="13" name="תמונה 12"/>
            <p:cNvPicPr>
              <a:picLocks noChangeAspect="1"/>
            </p:cNvPicPr>
            <p:nvPr/>
          </p:nvPicPr>
          <p:blipFill rotWithShape="1">
            <a:blip r:embed="rId4" cstate="print">
              <a:extLst>
                <a:ext uri="{28A0092B-C50C-407E-A947-70E740481C1C}">
                  <a14:useLocalDpi xmlns:a14="http://schemas.microsoft.com/office/drawing/2010/main" val="0"/>
                </a:ext>
              </a:extLst>
            </a:blip>
            <a:srcRect l="36224" t="22106" r="45458" b="69356"/>
            <a:stretch/>
          </p:blipFill>
          <p:spPr>
            <a:xfrm>
              <a:off x="4439652" y="9945766"/>
              <a:ext cx="733928" cy="608220"/>
            </a:xfrm>
            <a:prstGeom prst="rect">
              <a:avLst/>
            </a:prstGeom>
          </p:spPr>
        </p:pic>
        <p:sp>
          <p:nvSpPr>
            <p:cNvPr id="14" name="TextBox 13"/>
            <p:cNvSpPr txBox="1"/>
            <p:nvPr/>
          </p:nvSpPr>
          <p:spPr>
            <a:xfrm>
              <a:off x="4134799" y="10525125"/>
              <a:ext cx="1094426" cy="251209"/>
            </a:xfrm>
            <a:prstGeom prst="rect">
              <a:avLst/>
            </a:prstGeom>
            <a:noFill/>
          </p:spPr>
          <p:txBody>
            <a:bodyPr wrap="square" rtlCol="1">
              <a:spAutoFit/>
            </a:bodyPr>
            <a:lstStyle/>
            <a:p>
              <a:r>
                <a:rPr lang="he-IL" sz="1050" dirty="0" smtClean="0">
                  <a:solidFill>
                    <a:srgbClr val="002060"/>
                  </a:solidFill>
                </a:rPr>
                <a:t>עשי עיסוי עמוק בסיבובים קטנים ונקודתיים עם האצבעות</a:t>
              </a:r>
              <a:endParaRPr lang="he-IL" sz="1050" dirty="0">
                <a:solidFill>
                  <a:srgbClr val="002060"/>
                </a:solidFill>
              </a:endParaRPr>
            </a:p>
          </p:txBody>
        </p:sp>
      </p:grpSp>
      <p:grpSp>
        <p:nvGrpSpPr>
          <p:cNvPr id="15" name="קבוצה 14"/>
          <p:cNvGrpSpPr/>
          <p:nvPr/>
        </p:nvGrpSpPr>
        <p:grpSpPr>
          <a:xfrm>
            <a:off x="3590925" y="5765556"/>
            <a:ext cx="1445223" cy="1735833"/>
            <a:chOff x="2867333" y="9922060"/>
            <a:chExt cx="1009342" cy="758434"/>
          </a:xfrm>
        </p:grpSpPr>
        <p:pic>
          <p:nvPicPr>
            <p:cNvPr id="16" name="תמונה 15"/>
            <p:cNvPicPr>
              <a:picLocks noChangeAspect="1"/>
            </p:cNvPicPr>
            <p:nvPr/>
          </p:nvPicPr>
          <p:blipFill rotWithShape="1">
            <a:blip r:embed="rId5" cstate="print">
              <a:extLst>
                <a:ext uri="{28A0092B-C50C-407E-A947-70E740481C1C}">
                  <a14:useLocalDpi xmlns:a14="http://schemas.microsoft.com/office/drawing/2010/main" val="0"/>
                </a:ext>
              </a:extLst>
            </a:blip>
            <a:srcRect t="34145" r="73903" b="57639"/>
            <a:stretch/>
          </p:blipFill>
          <p:spPr>
            <a:xfrm>
              <a:off x="2867333" y="9922060"/>
              <a:ext cx="1009342" cy="564965"/>
            </a:xfrm>
            <a:prstGeom prst="rect">
              <a:avLst/>
            </a:prstGeom>
          </p:spPr>
        </p:pic>
        <p:sp>
          <p:nvSpPr>
            <p:cNvPr id="17" name="TextBox 16"/>
            <p:cNvSpPr txBox="1"/>
            <p:nvPr/>
          </p:nvSpPr>
          <p:spPr>
            <a:xfrm>
              <a:off x="2876629" y="10478273"/>
              <a:ext cx="990750" cy="202221"/>
            </a:xfrm>
            <a:prstGeom prst="rect">
              <a:avLst/>
            </a:prstGeom>
            <a:noFill/>
          </p:spPr>
          <p:txBody>
            <a:bodyPr wrap="square" rtlCol="1">
              <a:spAutoFit/>
            </a:bodyPr>
            <a:lstStyle/>
            <a:p>
              <a:r>
                <a:rPr lang="he-IL" sz="1050" dirty="0" smtClean="0">
                  <a:solidFill>
                    <a:srgbClr val="002060"/>
                  </a:solidFill>
                </a:rPr>
                <a:t>לאסוף את הרקמה לגבעה קטנה</a:t>
              </a:r>
              <a:endParaRPr lang="he-IL" sz="1050" dirty="0">
                <a:solidFill>
                  <a:srgbClr val="002060"/>
                </a:solidFill>
              </a:endParaRPr>
            </a:p>
          </p:txBody>
        </p:sp>
      </p:grpSp>
      <p:grpSp>
        <p:nvGrpSpPr>
          <p:cNvPr id="18" name="קבוצה 17"/>
          <p:cNvGrpSpPr/>
          <p:nvPr/>
        </p:nvGrpSpPr>
        <p:grpSpPr>
          <a:xfrm>
            <a:off x="1388888" y="5394798"/>
            <a:ext cx="1716144" cy="2360765"/>
            <a:chOff x="1377635" y="9813166"/>
            <a:chExt cx="1213165" cy="1213409"/>
          </a:xfrm>
        </p:grpSpPr>
        <p:pic>
          <p:nvPicPr>
            <p:cNvPr id="19" name="תמונה 18"/>
            <p:cNvPicPr>
              <a:picLocks noChangeAspect="1"/>
            </p:cNvPicPr>
            <p:nvPr/>
          </p:nvPicPr>
          <p:blipFill rotWithShape="1">
            <a:blip r:embed="rId6" cstate="print">
              <a:extLst>
                <a:ext uri="{28A0092B-C50C-407E-A947-70E740481C1C}">
                  <a14:useLocalDpi xmlns:a14="http://schemas.microsoft.com/office/drawing/2010/main" val="0"/>
                </a:ext>
              </a:extLst>
            </a:blip>
            <a:srcRect l="60702" t="15197" r="7719" b="70198"/>
            <a:stretch/>
          </p:blipFill>
          <p:spPr>
            <a:xfrm>
              <a:off x="1377635" y="9813166"/>
              <a:ext cx="1130382" cy="929425"/>
            </a:xfrm>
            <a:prstGeom prst="rect">
              <a:avLst/>
            </a:prstGeom>
          </p:spPr>
        </p:pic>
        <p:sp>
          <p:nvSpPr>
            <p:cNvPr id="20" name="TextBox 19"/>
            <p:cNvSpPr txBox="1"/>
            <p:nvPr/>
          </p:nvSpPr>
          <p:spPr>
            <a:xfrm>
              <a:off x="1419367" y="10658971"/>
              <a:ext cx="1171433" cy="367604"/>
            </a:xfrm>
            <a:prstGeom prst="rect">
              <a:avLst/>
            </a:prstGeom>
            <a:noFill/>
          </p:spPr>
          <p:txBody>
            <a:bodyPr wrap="square" rtlCol="1">
              <a:spAutoFit/>
            </a:bodyPr>
            <a:lstStyle/>
            <a:p>
              <a:r>
                <a:rPr lang="he-IL" sz="1050" dirty="0" smtClean="0">
                  <a:solidFill>
                    <a:srgbClr val="002060"/>
                  </a:solidFill>
                </a:rPr>
                <a:t>להניע את הרקמה עם שתי אצבעות מכל יד אחת כנגד </a:t>
              </a:r>
              <a:r>
                <a:rPr lang="he-IL" sz="1050" dirty="0" err="1" smtClean="0">
                  <a:solidFill>
                    <a:srgbClr val="002060"/>
                  </a:solidFill>
                </a:rPr>
                <a:t>השניה</a:t>
              </a:r>
              <a:endParaRPr lang="he-IL" sz="1050" dirty="0">
                <a:solidFill>
                  <a:srgbClr val="002060"/>
                </a:solidFill>
              </a:endParaRPr>
            </a:p>
          </p:txBody>
        </p:sp>
      </p:grpSp>
      <p:grpSp>
        <p:nvGrpSpPr>
          <p:cNvPr id="21" name="קבוצה 20"/>
          <p:cNvGrpSpPr/>
          <p:nvPr/>
        </p:nvGrpSpPr>
        <p:grpSpPr>
          <a:xfrm>
            <a:off x="2557370" y="7762876"/>
            <a:ext cx="1631551" cy="1870648"/>
            <a:chOff x="47767" y="9997013"/>
            <a:chExt cx="1255835" cy="1290290"/>
          </a:xfrm>
        </p:grpSpPr>
        <p:pic>
          <p:nvPicPr>
            <p:cNvPr id="22" name="תמונה 21"/>
            <p:cNvPicPr>
              <a:picLocks noChangeAspect="1"/>
            </p:cNvPicPr>
            <p:nvPr/>
          </p:nvPicPr>
          <p:blipFill rotWithShape="1">
            <a:blip r:embed="rId7" cstate="print">
              <a:extLst>
                <a:ext uri="{28A0092B-C50C-407E-A947-70E740481C1C}">
                  <a14:useLocalDpi xmlns:a14="http://schemas.microsoft.com/office/drawing/2010/main" val="0"/>
                </a:ext>
              </a:extLst>
            </a:blip>
            <a:srcRect l="25965" t="33553" r="44561" b="56784"/>
            <a:stretch/>
          </p:blipFill>
          <p:spPr>
            <a:xfrm>
              <a:off x="144520" y="9997013"/>
              <a:ext cx="987803" cy="575738"/>
            </a:xfrm>
            <a:prstGeom prst="rect">
              <a:avLst/>
            </a:prstGeom>
          </p:spPr>
        </p:pic>
        <p:sp>
          <p:nvSpPr>
            <p:cNvPr id="23" name="TextBox 22"/>
            <p:cNvSpPr txBox="1"/>
            <p:nvPr/>
          </p:nvSpPr>
          <p:spPr>
            <a:xfrm>
              <a:off x="47767" y="10548639"/>
              <a:ext cx="1255835" cy="738664"/>
            </a:xfrm>
            <a:prstGeom prst="rect">
              <a:avLst/>
            </a:prstGeom>
            <a:noFill/>
          </p:spPr>
          <p:txBody>
            <a:bodyPr wrap="square" rtlCol="1">
              <a:spAutoFit/>
            </a:bodyPr>
            <a:lstStyle/>
            <a:p>
              <a:pPr rtl="0"/>
              <a:r>
                <a:rPr lang="he-IL" sz="1050" dirty="0" smtClean="0">
                  <a:solidFill>
                    <a:srgbClr val="002060"/>
                  </a:solidFill>
                </a:rPr>
                <a:t>לתפוס היטב את הרקמה בין האגודל לאצבע בשתי הידיים ולהניע יד כנגד יד</a:t>
              </a:r>
              <a:endParaRPr lang="he-IL" sz="1050" dirty="0">
                <a:solidFill>
                  <a:srgbClr val="002060"/>
                </a:solidFill>
              </a:endParaRPr>
            </a:p>
          </p:txBody>
        </p:sp>
      </p:grpSp>
      <p:sp>
        <p:nvSpPr>
          <p:cNvPr id="24" name="TextBox 23"/>
          <p:cNvSpPr txBox="1"/>
          <p:nvPr/>
        </p:nvSpPr>
        <p:spPr>
          <a:xfrm>
            <a:off x="172083" y="11037966"/>
            <a:ext cx="6497771" cy="584775"/>
          </a:xfrm>
          <a:prstGeom prst="rect">
            <a:avLst/>
          </a:prstGeom>
          <a:noFill/>
        </p:spPr>
        <p:txBody>
          <a:bodyPr wrap="square" rtlCol="1">
            <a:spAutoFit/>
          </a:bodyPr>
          <a:lstStyle/>
          <a:p>
            <a:r>
              <a:rPr lang="he-IL" sz="1600" b="1" i="1" dirty="0" smtClean="0">
                <a:solidFill>
                  <a:srgbClr val="4A025E"/>
                </a:solidFill>
              </a:rPr>
              <a:t>לתשומת</a:t>
            </a:r>
            <a:r>
              <a:rPr lang="he-IL" sz="1600" i="1" dirty="0" smtClean="0">
                <a:solidFill>
                  <a:srgbClr val="4A025E"/>
                </a:solidFill>
              </a:rPr>
              <a:t> </a:t>
            </a:r>
            <a:r>
              <a:rPr lang="he-IL" sz="1600" b="1" i="1" dirty="0" smtClean="0">
                <a:solidFill>
                  <a:srgbClr val="4A025E"/>
                </a:solidFill>
              </a:rPr>
              <a:t>לבך</a:t>
            </a:r>
            <a:r>
              <a:rPr lang="he-IL" sz="1600" i="1" dirty="0" smtClean="0">
                <a:solidFill>
                  <a:srgbClr val="4A025E"/>
                </a:solidFill>
              </a:rPr>
              <a:t>, </a:t>
            </a:r>
            <a:r>
              <a:rPr lang="he-IL" sz="1600" dirty="0" smtClean="0">
                <a:solidFill>
                  <a:srgbClr val="4A025E"/>
                </a:solidFill>
              </a:rPr>
              <a:t>מומלץ לכל אישה לאחר הריון ולידה לגשת לפיזיותרפיסטית המתמחה ברצפת אגן לצורך קבלת מידע מפורט, בדיקה והתאמה </a:t>
            </a:r>
            <a:r>
              <a:rPr lang="he-IL" sz="1600" b="1" dirty="0" smtClean="0">
                <a:solidFill>
                  <a:srgbClr val="4A025E"/>
                </a:solidFill>
              </a:rPr>
              <a:t>אישית</a:t>
            </a:r>
            <a:r>
              <a:rPr lang="he-IL" sz="1600" dirty="0" smtClean="0">
                <a:solidFill>
                  <a:srgbClr val="4A025E"/>
                </a:solidFill>
              </a:rPr>
              <a:t> לתרגול. </a:t>
            </a:r>
            <a:endParaRPr lang="he-IL" sz="1600" dirty="0">
              <a:solidFill>
                <a:srgbClr val="4A025E"/>
              </a:solidFill>
            </a:endParaRPr>
          </a:p>
        </p:txBody>
      </p:sp>
    </p:spTree>
    <p:extLst>
      <p:ext uri="{BB962C8B-B14F-4D97-AF65-F5344CB8AC3E}">
        <p14:creationId xmlns:p14="http://schemas.microsoft.com/office/powerpoint/2010/main" val="915596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TotalTime>
  <Words>564</Words>
  <Application>Microsoft Office PowerPoint</Application>
  <PresentationFormat>מסך רחב</PresentationFormat>
  <Paragraphs>46</Paragraphs>
  <Slides>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vt:i4>
      </vt:variant>
    </vt:vector>
  </HeadingPairs>
  <TitlesOfParts>
    <vt:vector size="8" baseType="lpstr">
      <vt:lpstr>Arial</vt:lpstr>
      <vt:lpstr>Calibri</vt:lpstr>
      <vt:lpstr>Calibri Light</vt:lpstr>
      <vt:lpstr>Times New Roman</vt:lpstr>
      <vt:lpstr>ערכת נושא Office</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Admin</dc:creator>
  <cp:lastModifiedBy>Admin</cp:lastModifiedBy>
  <cp:revision>96</cp:revision>
  <dcterms:created xsi:type="dcterms:W3CDTF">2017-03-04T06:59:14Z</dcterms:created>
  <dcterms:modified xsi:type="dcterms:W3CDTF">2017-03-20T07:23:11Z</dcterms:modified>
</cp:coreProperties>
</file>