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608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62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458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461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980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22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94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46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8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482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095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DBF43D-0972-4F8D-9715-5EEA25C4CCF2}" type="datetimeFigureOut">
              <a:rPr lang="he-IL" smtClean="0"/>
              <a:t>כ"ט/ניסן/תשע"ט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F6E123-D420-40F1-B071-DD265848BB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פיזיותרפיה לרצפת האגן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טל </a:t>
            </a:r>
            <a:r>
              <a:rPr lang="he-IL" dirty="0" err="1"/>
              <a:t>טויג</a:t>
            </a:r>
            <a:r>
              <a:rPr lang="he-IL" dirty="0"/>
              <a:t> </a:t>
            </a:r>
            <a:r>
              <a:rPr lang="he-IL"/>
              <a:t>ויינשטיין </a:t>
            </a:r>
            <a:r>
              <a:rPr lang="en-US" dirty="0"/>
              <a:t>BPT</a:t>
            </a:r>
            <a:r>
              <a:rPr lang="he-IL" dirty="0"/>
              <a:t>, אביטל עציון </a:t>
            </a:r>
            <a:r>
              <a:rPr lang="en-US" dirty="0"/>
              <a:t>MPT</a:t>
            </a:r>
            <a:endParaRPr lang="he-IL" dirty="0"/>
          </a:p>
          <a:p>
            <a:r>
              <a:rPr lang="he-IL" dirty="0"/>
              <a:t>מוגש במסגרת קורס שיקום רצפת אגן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68695" y="1428202"/>
            <a:ext cx="15501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חמש דקות על </a:t>
            </a:r>
          </a:p>
        </p:txBody>
      </p:sp>
    </p:spTree>
    <p:extLst>
      <p:ext uri="{BB962C8B-B14F-4D97-AF65-F5344CB8AC3E}">
        <p14:creationId xmlns:p14="http://schemas.microsoft.com/office/powerpoint/2010/main" val="411315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7200" dirty="0"/>
              <a:t>בריאות ושמחה!</a:t>
            </a:r>
          </a:p>
        </p:txBody>
      </p:sp>
    </p:spTree>
    <p:extLst>
      <p:ext uri="{BB962C8B-B14F-4D97-AF65-F5344CB8AC3E}">
        <p14:creationId xmlns:p14="http://schemas.microsoft.com/office/powerpoint/2010/main" val="171480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051" y="831667"/>
            <a:ext cx="10058400" cy="1815737"/>
          </a:xfrm>
        </p:spPr>
        <p:txBody>
          <a:bodyPr>
            <a:noAutofit/>
          </a:bodyPr>
          <a:lstStyle/>
          <a:p>
            <a:r>
              <a:rPr lang="he-IL" sz="2800" dirty="0"/>
              <a:t>רצפת האגן מורכבת משכבות של שרירים ורקמות אחרות המתוחות כמו ערסל בחלקו התחתון של האגן.</a:t>
            </a:r>
          </a:p>
          <a:p>
            <a:r>
              <a:rPr lang="he-IL" sz="2800" dirty="0"/>
              <a:t> תפקידה של רצפת האגן הוא לשמש תמיכה לאיברי הבטן והאגן – כיס השתן, הרחם והחלחולת (רקטום) ולשלוט בפתחים של כל אחד מן האיברים הללו – צינור השתן (שופכה), הנרתיק ופי הטבעת. </a:t>
            </a:r>
          </a:p>
          <a:p>
            <a:r>
              <a:rPr lang="he-IL" sz="2800" dirty="0"/>
              <a:t>כאשר שרירי רצפת האגן חלשים או אינם מתפקדים נפגעת יכולתם לתמוך באיברי האגן וכתוצאה מכך עלולים להופיע תסמינים כמו: דליפת שתן, עצירות, צניחה של איברי האגן, או הפרעות בתפקוד המיני.</a:t>
            </a:r>
            <a:endParaRPr lang="en-US" sz="2800" dirty="0"/>
          </a:p>
          <a:p>
            <a:endParaRPr lang="he-IL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3" y="4627080"/>
            <a:ext cx="4114800" cy="22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4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סיבות </a:t>
            </a:r>
            <a:r>
              <a:rPr lang="he-IL" dirty="0" smtClean="0"/>
              <a:t>להיחלשות של רצפת </a:t>
            </a:r>
            <a:r>
              <a:rPr lang="he-IL" dirty="0"/>
              <a:t>האגן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הריון ולידה - בעיקר לידה מכשירנית או לידה עם קרעים בדרגה גבוהה</a:t>
            </a:r>
            <a:endParaRPr lang="en-US" sz="2400" dirty="0"/>
          </a:p>
          <a:p>
            <a:r>
              <a:rPr lang="he-IL" sz="2400" dirty="0"/>
              <a:t>מאמץ מתמיד לרוקן את המעיים (עצירות)</a:t>
            </a:r>
            <a:endParaRPr lang="en-US" sz="2400" dirty="0"/>
          </a:p>
          <a:p>
            <a:r>
              <a:rPr lang="he-IL" sz="2400" dirty="0"/>
              <a:t>שיעול כרוני (כגון שיעול של מעשנים או ברונכיטיס כרונית ואסטמה)</a:t>
            </a:r>
            <a:endParaRPr lang="en-US" sz="2400" dirty="0"/>
          </a:p>
          <a:p>
            <a:r>
              <a:rPr lang="he-IL" sz="2400" dirty="0"/>
              <a:t>עודף משקל</a:t>
            </a:r>
            <a:endParaRPr lang="en-US" sz="2400" dirty="0"/>
          </a:p>
          <a:p>
            <a:r>
              <a:rPr lang="he-IL" sz="2400" dirty="0"/>
              <a:t>שינויים ברמות ההורמונים בגיל המעבר, בזמן הנקה או בעקבות נטילת גלולות למניעת הריון</a:t>
            </a:r>
            <a:endParaRPr lang="en-US" sz="2400" dirty="0"/>
          </a:p>
          <a:p>
            <a:r>
              <a:rPr lang="he-IL" sz="2400" dirty="0"/>
              <a:t>ניתוחים באזור האגן או הבטן</a:t>
            </a:r>
            <a:endParaRPr lang="en-US" sz="2400" dirty="0"/>
          </a:p>
          <a:p>
            <a:r>
              <a:rPr lang="he-IL" sz="2400" dirty="0"/>
              <a:t>כושר גופני כללי ירוד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527" y="4563285"/>
            <a:ext cx="2788077" cy="18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9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דליפת שתן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ישנם שלושה סוגים נפוצים של בריחת שתן בנשים:</a:t>
            </a:r>
            <a:endParaRPr lang="en-US" sz="2400" dirty="0"/>
          </a:p>
          <a:p>
            <a:pPr lvl="0"/>
            <a:r>
              <a:rPr lang="he-IL" sz="2400" b="1" dirty="0"/>
              <a:t>דליפת שתן במאמץ </a:t>
            </a:r>
            <a:r>
              <a:rPr lang="he-IL" sz="2400" dirty="0"/>
              <a:t>(</a:t>
            </a:r>
            <a:r>
              <a:rPr lang="en-US" sz="2400" dirty="0"/>
              <a:t>Stress urinary incontinence</a:t>
            </a:r>
            <a:r>
              <a:rPr lang="he-IL" sz="2400" dirty="0"/>
              <a:t>): מצב של איבוד בלתי נשלט של שתן במהלך מאמץ פיזי – פעילות גופנית, שיעול, עיטוש או צחוק. </a:t>
            </a:r>
            <a:endParaRPr lang="en-US" sz="2400" dirty="0"/>
          </a:p>
          <a:p>
            <a:pPr lvl="0"/>
            <a:r>
              <a:rPr lang="he-IL" sz="2400" b="1" dirty="0"/>
              <a:t>דליפת שתן מתוך דחיפות </a:t>
            </a:r>
            <a:r>
              <a:rPr lang="he-IL" sz="2400" dirty="0"/>
              <a:t>(</a:t>
            </a:r>
            <a:r>
              <a:rPr lang="en-US" sz="2400" dirty="0"/>
              <a:t>Urgency urinary incontinence</a:t>
            </a:r>
            <a:r>
              <a:rPr lang="he-IL" sz="2400" dirty="0"/>
              <a:t>): איבוד שתן בלתי רצוני המלווה בתחושת צורך פתאומי להתרוקנות וקושי לדחייה. בדרך כלל מלווה בתכיפות מוגברת למתן שתן ביום ו/או בלילה. הבעיה נגרמת כתוצאה מהתכווצויות בלתי מבוקרות של דופן שלפוחית השתן ללא קשר לרמת המילוי של השלפוחית.</a:t>
            </a:r>
            <a:endParaRPr lang="en-US" sz="2400" dirty="0"/>
          </a:p>
          <a:p>
            <a:pPr lvl="0"/>
            <a:r>
              <a:rPr lang="he-IL" sz="2400" dirty="0"/>
              <a:t>כששני סוגי הדליפות מגיעים יחד ההפרעה נקראת </a:t>
            </a:r>
            <a:r>
              <a:rPr lang="he-IL" sz="2400" b="1" dirty="0"/>
              <a:t>דליפת שתן משולבת.</a:t>
            </a:r>
            <a:endParaRPr lang="en-US" sz="2400" b="1" dirty="0"/>
          </a:p>
          <a:p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4" y="847720"/>
            <a:ext cx="26670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7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צניחת איברי האגן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400" dirty="0"/>
              <a:t>צניחת איברי האגן נגרמת בשל החלשות והתארכות של הרצועות שמקבעות את איברי האגן – כיס השתן, הרחם או הרקטום, אל דפנות האגן. כתוצאה מכך האיבר יורד ובולט אל תוך חלל הנרתיק.</a:t>
            </a:r>
            <a:endParaRPr lang="en-US" sz="2400" dirty="0"/>
          </a:p>
          <a:p>
            <a:r>
              <a:rPr lang="he-IL" sz="2400" dirty="0"/>
              <a:t>צניחה יכולה להיות בדרגות חומרה שונות: קלה, בינונית או קשה, ולגרום לתסמינים שונים בהתאם לחומרה ולמיקום הצניחה:</a:t>
            </a:r>
            <a:endParaRPr lang="en-US" sz="2400" dirty="0"/>
          </a:p>
          <a:p>
            <a:pPr lvl="0"/>
            <a:r>
              <a:rPr lang="he-IL" sz="2400" dirty="0"/>
              <a:t>דליפת שתן או קושי במתן שתן</a:t>
            </a:r>
            <a:endParaRPr lang="en-US" sz="2400" dirty="0"/>
          </a:p>
          <a:p>
            <a:pPr lvl="0"/>
            <a:r>
              <a:rPr lang="he-IL" sz="2400" dirty="0"/>
              <a:t>קושי ביציאות</a:t>
            </a:r>
            <a:endParaRPr lang="en-US" sz="2400" dirty="0"/>
          </a:p>
          <a:p>
            <a:pPr lvl="0"/>
            <a:r>
              <a:rPr lang="he-IL" sz="2400" dirty="0"/>
              <a:t>כאבים או אי נוחות בנרתיק</a:t>
            </a:r>
            <a:endParaRPr lang="en-US" sz="2400" dirty="0"/>
          </a:p>
          <a:p>
            <a:pPr lvl="0"/>
            <a:r>
              <a:rPr lang="he-IL" sz="2400" dirty="0" smtClean="0"/>
              <a:t>הפרעה </a:t>
            </a:r>
            <a:r>
              <a:rPr lang="he-IL" sz="2400" dirty="0"/>
              <a:t>בקיום יחסי מין</a:t>
            </a:r>
            <a:endParaRPr lang="en-US" sz="2400" dirty="0"/>
          </a:p>
          <a:p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55" y="4352461"/>
            <a:ext cx="4829266" cy="18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8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/>
              <a:t>דוגמאות לכאבים ברצפת האגן וקשיים בקיום יחסי מין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1" y="1950719"/>
            <a:ext cx="10663646" cy="4761295"/>
          </a:xfrm>
        </p:spPr>
        <p:txBody>
          <a:bodyPr>
            <a:normAutofit fontScale="92500" lnSpcReduction="20000"/>
          </a:bodyPr>
          <a:lstStyle/>
          <a:p>
            <a:r>
              <a:rPr lang="he-IL" sz="2800" dirty="0"/>
              <a:t>כאב עשוי להיגרם כתוצאה מהפרעה ספציפית: זיהום חיידקי או ויראלי (לדוגמה קנדידה או הרפס), דלקות מקומיות או מחלות באיברים סמוכים (למשל </a:t>
            </a:r>
            <a:r>
              <a:rPr lang="he-IL" sz="2800" dirty="0" err="1"/>
              <a:t>אנדומטריוזיס</a:t>
            </a:r>
            <a:r>
              <a:rPr lang="he-IL" sz="2800" dirty="0"/>
              <a:t>), מחלות אונקולוגיות, מחלות נוירולוגיות, טראומה (למשל לידה קשה), </a:t>
            </a:r>
            <a:r>
              <a:rPr lang="he-IL" sz="2800" dirty="0" smtClean="0"/>
              <a:t>חסר </a:t>
            </a:r>
            <a:r>
              <a:rPr lang="he-IL" sz="2800" dirty="0"/>
              <a:t>הורמונלי</a:t>
            </a:r>
            <a:r>
              <a:rPr lang="he-IL" sz="2800" dirty="0" smtClean="0"/>
              <a:t>.</a:t>
            </a:r>
          </a:p>
          <a:p>
            <a:endParaRPr lang="en-US" sz="2800" dirty="0"/>
          </a:p>
          <a:p>
            <a:r>
              <a:rPr lang="he-IL" sz="2800" dirty="0" err="1"/>
              <a:t>וולוודיניה</a:t>
            </a:r>
            <a:r>
              <a:rPr lang="he-IL" sz="2800" dirty="0"/>
              <a:t> (</a:t>
            </a:r>
            <a:r>
              <a:rPr lang="en-US" sz="2800" dirty="0"/>
              <a:t>Vulvodynia</a:t>
            </a:r>
            <a:r>
              <a:rPr lang="he-IL" sz="2800" dirty="0"/>
              <a:t>) – כאב בפות הנמשך לפחות 3 חודשים ללא סיבה מובחנת. הכאב יכול להיות מקומי או כללי ולהופיע באופן ספונטני או במצבים </a:t>
            </a:r>
            <a:r>
              <a:rPr lang="he-IL" sz="2800" dirty="0" smtClean="0"/>
              <a:t>מסוימים (בעיקר בחדירה).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כאב בכניסה לנרתיק נקרא </a:t>
            </a:r>
            <a:r>
              <a:rPr lang="he-IL" sz="2800" dirty="0" err="1" smtClean="0"/>
              <a:t>וסטיבולודיניה</a:t>
            </a:r>
            <a:r>
              <a:rPr lang="he-IL" sz="2800" dirty="0" smtClean="0"/>
              <a:t> (</a:t>
            </a:r>
            <a:r>
              <a:rPr lang="en-US" sz="2800" dirty="0" smtClean="0"/>
              <a:t>(</a:t>
            </a:r>
            <a:r>
              <a:rPr lang="en-US" sz="2800" dirty="0" err="1" smtClean="0"/>
              <a:t>vestibulodynia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 smtClean="0"/>
              <a:t>כאב </a:t>
            </a:r>
            <a:r>
              <a:rPr lang="he-IL" sz="2800" dirty="0"/>
              <a:t>המופיע ביחסי מין נקרא </a:t>
            </a:r>
            <a:r>
              <a:rPr lang="he-IL" sz="2800" dirty="0" err="1"/>
              <a:t>דיספראוניה</a:t>
            </a:r>
            <a:r>
              <a:rPr lang="he-IL" sz="2800" dirty="0"/>
              <a:t> (</a:t>
            </a:r>
            <a:r>
              <a:rPr lang="en-US" sz="2800" dirty="0"/>
              <a:t>Dyspareunia</a:t>
            </a:r>
            <a:r>
              <a:rPr lang="he-IL" sz="2800" dirty="0" smtClean="0"/>
              <a:t>).</a:t>
            </a:r>
          </a:p>
          <a:p>
            <a:endParaRPr lang="en-US" sz="2800" dirty="0"/>
          </a:p>
          <a:p>
            <a:r>
              <a:rPr lang="he-IL" sz="2800" dirty="0" err="1"/>
              <a:t>וגיניסמוס</a:t>
            </a:r>
            <a:r>
              <a:rPr lang="he-IL" sz="2800" dirty="0"/>
              <a:t>- קושי בקיום יחסי מין בשל כיווץ לא רצוני </a:t>
            </a:r>
            <a:r>
              <a:rPr lang="he-IL" sz="2800" dirty="0" smtClean="0"/>
              <a:t>של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שרירי </a:t>
            </a:r>
            <a:r>
              <a:rPr lang="he-IL" sz="2800" dirty="0"/>
              <a:t>רצפת האגן</a:t>
            </a:r>
            <a:endParaRPr lang="en-US" sz="2800" dirty="0"/>
          </a:p>
          <a:p>
            <a:endParaRPr lang="he-IL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1" y="4885392"/>
            <a:ext cx="2739934" cy="182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2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/>
              <a:t>אז מה עושים???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3" y="3733072"/>
            <a:ext cx="5741670" cy="384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0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806" y="1173222"/>
            <a:ext cx="10058400" cy="3931920"/>
          </a:xfrm>
        </p:spPr>
        <p:txBody>
          <a:bodyPr/>
          <a:lstStyle/>
          <a:p>
            <a:r>
              <a:rPr lang="he-IL" sz="2800" dirty="0"/>
              <a:t>ראשית פונים לרופא על מנת לאבחן את הבעיה ולשלול "דגלים אדומים" (מצבים שעשויים להעיד על אפשרות למחלה </a:t>
            </a:r>
            <a:r>
              <a:rPr lang="he-IL" sz="2800" dirty="0" smtClean="0"/>
              <a:t>כלשהי).</a:t>
            </a:r>
            <a:endParaRPr lang="en-US" sz="2800" dirty="0"/>
          </a:p>
          <a:p>
            <a:r>
              <a:rPr lang="he-IL" sz="2800" dirty="0"/>
              <a:t>רבים מן התסמינים שהזכרנו ניתנים לטיפול או לשיפור </a:t>
            </a:r>
            <a:r>
              <a:rPr lang="he-IL" sz="2800" dirty="0" smtClean="0"/>
              <a:t>על-ידי טיפול </a:t>
            </a:r>
            <a:r>
              <a:rPr lang="he-IL" sz="2800" dirty="0"/>
              <a:t>של פיזיותרפיסטית מומחית בשיקום רצפת אגן.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הפיזיותרפיסטית </a:t>
            </a:r>
            <a:r>
              <a:rPr lang="he-IL" sz="2800" dirty="0"/>
              <a:t>תבצע הערכה מקיפה ותתאים לך טיפול אישי </a:t>
            </a:r>
            <a:endParaRPr lang="en-US" sz="2800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212" y="3952068"/>
            <a:ext cx="3907367" cy="24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0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מה </a:t>
            </a:r>
            <a:r>
              <a:rPr lang="he-IL" dirty="0" smtClean="0"/>
              <a:t>האבחון </a:t>
            </a:r>
            <a:r>
              <a:rPr lang="he-IL" dirty="0"/>
              <a:t>והטיפול יכללו?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044" y="1685108"/>
            <a:ext cx="10058400" cy="3931920"/>
          </a:xfrm>
        </p:spPr>
        <p:txBody>
          <a:bodyPr>
            <a:normAutofit lnSpcReduction="10000"/>
          </a:bodyPr>
          <a:lstStyle/>
          <a:p>
            <a:pPr lvl="0"/>
            <a:r>
              <a:rPr lang="he-IL" sz="2800" dirty="0" smtClean="0"/>
              <a:t>באבחון ייערך </a:t>
            </a:r>
            <a:r>
              <a:rPr lang="he-IL" sz="2800" dirty="0"/>
              <a:t>תשאול </a:t>
            </a:r>
            <a:r>
              <a:rPr lang="he-IL" sz="2800" dirty="0" smtClean="0"/>
              <a:t>מקיף, </a:t>
            </a:r>
            <a:r>
              <a:rPr lang="he-IL" sz="2800" dirty="0"/>
              <a:t>יאותרו הגורמים ההתנהגותיים המשפיעים על הליקויים ברצפת האגן </a:t>
            </a:r>
            <a:r>
              <a:rPr lang="he-IL" sz="2800" dirty="0" smtClean="0"/>
              <a:t>ויינתנו </a:t>
            </a:r>
            <a:r>
              <a:rPr lang="he-IL" sz="2800" dirty="0"/>
              <a:t>כלים לרכישת הרגלים חלופיים: הרגלי תזונה, פעילות גופנית מותאמת, הרגלי התרוקנות נכונים, ירידה במשקל, הפסקת עישון ועוד. </a:t>
            </a:r>
            <a:endParaRPr lang="en-US" sz="2800" dirty="0"/>
          </a:p>
          <a:p>
            <a:pPr lvl="0"/>
            <a:r>
              <a:rPr lang="he-IL" sz="2800" dirty="0" smtClean="0"/>
              <a:t>הבדיקה תהיה חיצונית ופנימית. בבדיקה הפנימית יוערך כוח </a:t>
            </a:r>
            <a:r>
              <a:rPr lang="he-IL" sz="2800" dirty="0"/>
              <a:t>שרירי רצפת האגן שלך, </a:t>
            </a:r>
            <a:r>
              <a:rPr lang="he-IL" sz="2800" dirty="0" smtClean="0"/>
              <a:t>והיכולת </a:t>
            </a:r>
            <a:r>
              <a:rPr lang="he-IL" sz="2800" dirty="0"/>
              <a:t>שלך לכווץ </a:t>
            </a:r>
            <a:r>
              <a:rPr lang="he-IL" sz="2800" dirty="0" smtClean="0"/>
              <a:t>ולהרפות. לפי תוצאות הבדיקה תותאם </a:t>
            </a:r>
            <a:r>
              <a:rPr lang="he-IL" sz="2800" dirty="0"/>
              <a:t>לך תכנית אימונים הדרגתית לחיזוק השרירים. החיזוק דורש תרגול ביתי יומיומי ועשוי לכלול אמצעי עזר כגון מכשיר ביופידבק, גירוי חשמלי, שימוש </a:t>
            </a:r>
            <a:r>
              <a:rPr lang="he-IL" sz="2800" dirty="0" smtClean="0"/>
              <a:t>באולטרסאונד </a:t>
            </a:r>
            <a:r>
              <a:rPr lang="he-IL" sz="2800" dirty="0"/>
              <a:t>ועוד.</a:t>
            </a:r>
            <a:endParaRPr lang="en-US" sz="2800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05" y="4924435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5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54</TotalTime>
  <Words>565</Words>
  <Application>Microsoft Office PowerPoint</Application>
  <PresentationFormat>מסך רחב</PresentationFormat>
  <Paragraphs>40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Gisha</vt:lpstr>
      <vt:lpstr>Savon</vt:lpstr>
      <vt:lpstr>פיזיותרפיה לרצפת האגן </vt:lpstr>
      <vt:lpstr>מצגת של PowerPoint</vt:lpstr>
      <vt:lpstr>סיבות להיחלשות של רצפת האגן </vt:lpstr>
      <vt:lpstr>דליפת שתן </vt:lpstr>
      <vt:lpstr>צניחת איברי האגן </vt:lpstr>
      <vt:lpstr>דוגמאות לכאבים ברצפת האגן וקשיים בקיום יחסי מין </vt:lpstr>
      <vt:lpstr>מצגת של PowerPoint</vt:lpstr>
      <vt:lpstr>מצגת של PowerPoint</vt:lpstr>
      <vt:lpstr>מה האבחון והטיפול יכללו?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פיזיותרפיה לרצפת האגן</dc:title>
  <dc:creator>Windows User</dc:creator>
  <cp:lastModifiedBy>ABA SDF</cp:lastModifiedBy>
  <cp:revision>7</cp:revision>
  <dcterms:created xsi:type="dcterms:W3CDTF">2019-03-30T20:23:46Z</dcterms:created>
  <dcterms:modified xsi:type="dcterms:W3CDTF">2019-05-04T21:03:24Z</dcterms:modified>
</cp:coreProperties>
</file>