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Halim" initials="H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84" y="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252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24DD000F-1E4A-42A0-8DE4-885FF6A8719A}" type="datetimeFigureOut">
              <a:rPr lang="he-IL" smtClean="0"/>
              <a:t>ה'/ניסן/תשע"ז</a:t>
            </a:fld>
            <a:endParaRPr lang="he-I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2F88171F-0EBD-4601-83AE-0D29B3EAD5C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179161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indent="-342900" algn="ctr" rtl="1">
              <a:buAutoNum type="arabicPeriod"/>
            </a:pPr>
            <a:r>
              <a:rPr lang="he-IL" sz="1200" dirty="0" smtClean="0"/>
              <a:t>תרגיל בישיבה כיווץ סוגרים והרמה לכיוון הבטן כמו ריצ'רצ'</a:t>
            </a:r>
          </a:p>
          <a:p>
            <a:pPr marL="342900" indent="-342900" algn="ctr" rtl="1">
              <a:buAutoNum type="arabicPeriod"/>
            </a:pPr>
            <a:r>
              <a:rPr lang="he-IL" sz="1200" dirty="0" smtClean="0"/>
              <a:t>בשכיבה על הגב עם כריות מתחת לאגן אסיפת נרתיק ופי הטבעת כמו סגירת פרח והרמה לכיוון הבטן.</a:t>
            </a:r>
          </a:p>
          <a:p>
            <a:pPr algn="ctr" rtl="1"/>
            <a:r>
              <a:rPr lang="he-IL" sz="1200" smtClean="0"/>
              <a:t>העלאת דרגת קושי עם התנגדות לאבדוקטורים</a:t>
            </a:r>
          </a:p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88171F-0EBD-4601-83AE-0D29B3EAD5C8}" type="slidenum">
              <a:rPr lang="he-IL" smtClean="0"/>
              <a:t>1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9989476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406CB-A2BE-476F-952E-9DBFB91BC9D2}" type="datetimeFigureOut">
              <a:rPr lang="en-US" smtClean="0"/>
              <a:pPr/>
              <a:t>4/1/2017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1948F5B-1C1F-468A-B699-23B568603D3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406CB-A2BE-476F-952E-9DBFB91BC9D2}" type="datetimeFigureOut">
              <a:rPr lang="en-US" smtClean="0"/>
              <a:pPr/>
              <a:t>4/1/2017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48F5B-1C1F-468A-B699-23B568603D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406CB-A2BE-476F-952E-9DBFB91BC9D2}" type="datetimeFigureOut">
              <a:rPr lang="en-US" smtClean="0"/>
              <a:pPr/>
              <a:t>4/1/2017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48F5B-1C1F-468A-B699-23B568603D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406CB-A2BE-476F-952E-9DBFB91BC9D2}" type="datetimeFigureOut">
              <a:rPr lang="en-US" smtClean="0"/>
              <a:pPr/>
              <a:t>4/1/2017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48F5B-1C1F-468A-B699-23B568603D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406CB-A2BE-476F-952E-9DBFB91BC9D2}" type="datetimeFigureOut">
              <a:rPr lang="en-US" smtClean="0"/>
              <a:pPr/>
              <a:t>4/1/2017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48F5B-1C1F-468A-B699-23B568603D3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406CB-A2BE-476F-952E-9DBFB91BC9D2}" type="datetimeFigureOut">
              <a:rPr lang="en-US" smtClean="0"/>
              <a:pPr/>
              <a:t>4/1/2017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48F5B-1C1F-468A-B699-23B568603D3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406CB-A2BE-476F-952E-9DBFB91BC9D2}" type="datetimeFigureOut">
              <a:rPr lang="en-US" smtClean="0"/>
              <a:pPr/>
              <a:t>4/1/2017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48F5B-1C1F-468A-B699-23B568603D3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406CB-A2BE-476F-952E-9DBFB91BC9D2}" type="datetimeFigureOut">
              <a:rPr lang="en-US" smtClean="0"/>
              <a:pPr/>
              <a:t>4/1/2017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48F5B-1C1F-468A-B699-23B568603D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406CB-A2BE-476F-952E-9DBFB91BC9D2}" type="datetimeFigureOut">
              <a:rPr lang="en-US" smtClean="0"/>
              <a:pPr/>
              <a:t>4/1/2017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48F5B-1C1F-468A-B699-23B568603D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406CB-A2BE-476F-952E-9DBFB91BC9D2}" type="datetimeFigureOut">
              <a:rPr lang="en-US" smtClean="0"/>
              <a:pPr/>
              <a:t>4/1/2017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48F5B-1C1F-468A-B699-23B568603D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406CB-A2BE-476F-952E-9DBFB91BC9D2}" type="datetimeFigureOut">
              <a:rPr lang="en-US" smtClean="0"/>
              <a:pPr/>
              <a:t>4/1/2017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48F5B-1C1F-468A-B699-23B568603D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C77406CB-A2BE-476F-952E-9DBFB91BC9D2}" type="datetimeFigureOut">
              <a:rPr lang="en-US" smtClean="0"/>
              <a:pPr/>
              <a:t>4/1/2017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E1948F5B-1C1F-468A-B699-23B568603D3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defTabSz="914400" rtl="1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0" y="152400"/>
            <a:ext cx="8686800" cy="6705600"/>
          </a:xfrm>
        </p:spPr>
        <p:txBody>
          <a:bodyPr>
            <a:normAutofit/>
          </a:bodyPr>
          <a:lstStyle/>
          <a:p>
            <a:pPr algn="r"/>
            <a:r>
              <a:rPr lang="he-IL" sz="1800" dirty="0" smtClean="0"/>
              <a:t>:  </a:t>
            </a:r>
            <a:endParaRPr lang="en-US" sz="1800" dirty="0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685800" y="228600"/>
            <a:ext cx="8458200" cy="533400"/>
          </a:xfrm>
        </p:spPr>
        <p:txBody>
          <a:bodyPr>
            <a:noAutofit/>
          </a:bodyPr>
          <a:lstStyle/>
          <a:p>
            <a:r>
              <a:rPr lang="he-IL" sz="2800" dirty="0" smtClean="0"/>
              <a:t> צניחות איברי רצפת האגן בנשים</a:t>
            </a:r>
            <a:endParaRPr lang="en-US" sz="2800" dirty="0" smtClean="0"/>
          </a:p>
          <a:p>
            <a:r>
              <a:rPr lang="en-US" sz="2800" dirty="0" smtClean="0"/>
              <a:t>POP- Pelvic </a:t>
            </a:r>
            <a:r>
              <a:rPr lang="en-US" sz="2800" dirty="0" smtClean="0"/>
              <a:t>organ </a:t>
            </a:r>
            <a:r>
              <a:rPr lang="en-US" sz="2800" dirty="0" err="1" smtClean="0"/>
              <a:t>prolaps</a:t>
            </a:r>
            <a:endParaRPr lang="en-US" sz="2800" dirty="0"/>
          </a:p>
        </p:txBody>
      </p:sp>
      <p:sp>
        <p:nvSpPr>
          <p:cNvPr id="9" name="תרשים זרימה: תהליך חלופי 8"/>
          <p:cNvSpPr/>
          <p:nvPr/>
        </p:nvSpPr>
        <p:spPr>
          <a:xfrm>
            <a:off x="533400" y="1295400"/>
            <a:ext cx="7810500" cy="7620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he-IL" dirty="0" smtClean="0"/>
              <a:t>מה זה </a:t>
            </a:r>
            <a:r>
              <a:rPr lang="en-US" dirty="0" smtClean="0"/>
              <a:t>POP</a:t>
            </a:r>
            <a:r>
              <a:rPr lang="he-IL" dirty="0" smtClean="0"/>
              <a:t>? הרניה </a:t>
            </a:r>
            <a:r>
              <a:rPr lang="he-IL" dirty="0" smtClean="0"/>
              <a:t>של אחד או יותר מאיברי </a:t>
            </a:r>
            <a:r>
              <a:rPr lang="he-IL" dirty="0" smtClean="0"/>
              <a:t>האגן דרך הנרתיק </a:t>
            </a:r>
            <a:r>
              <a:rPr lang="he-IL" dirty="0" smtClean="0"/>
              <a:t>(רקטום,שלפוחית,מעיים, רחם) </a:t>
            </a:r>
          </a:p>
        </p:txBody>
      </p:sp>
      <p:sp>
        <p:nvSpPr>
          <p:cNvPr id="11" name="תרשים זרימה: תהליך חלופי 10"/>
          <p:cNvSpPr/>
          <p:nvPr/>
        </p:nvSpPr>
        <p:spPr>
          <a:xfrm>
            <a:off x="5943600" y="2209800"/>
            <a:ext cx="3048000" cy="1371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sz="1400" dirty="0" smtClean="0"/>
              <a:t>שכיחות-</a:t>
            </a:r>
          </a:p>
          <a:p>
            <a:pPr algn="ctr"/>
            <a:r>
              <a:rPr lang="he-IL" sz="1400" dirty="0" smtClean="0"/>
              <a:t> 50% מהנשים מעל </a:t>
            </a:r>
            <a:r>
              <a:rPr lang="he-IL" sz="1400" dirty="0" smtClean="0"/>
              <a:t>גיל 50 שילדו וגינאלית </a:t>
            </a:r>
            <a:endParaRPr lang="he-IL" sz="1400" dirty="0" smtClean="0"/>
          </a:p>
          <a:p>
            <a:pPr algn="ctr"/>
            <a:r>
              <a:rPr lang="he-IL" sz="1400" dirty="0" smtClean="0"/>
              <a:t>50</a:t>
            </a:r>
            <a:r>
              <a:rPr lang="he-IL" sz="1400" dirty="0" smtClean="0"/>
              <a:t>% מהצניחות זקוקות </a:t>
            </a:r>
            <a:r>
              <a:rPr lang="he-IL" sz="1400" dirty="0" smtClean="0"/>
              <a:t>לטיפול </a:t>
            </a:r>
            <a:endParaRPr lang="he-IL" sz="1400" dirty="0" smtClean="0"/>
          </a:p>
          <a:p>
            <a:pPr algn="ctr"/>
            <a:r>
              <a:rPr lang="he-IL" sz="1400" dirty="0" smtClean="0"/>
              <a:t>10-20% מהן בדרגה בינונית חמורה .</a:t>
            </a:r>
            <a:r>
              <a:rPr lang="he-IL" sz="1600" dirty="0" smtClean="0"/>
              <a:t>  </a:t>
            </a:r>
          </a:p>
        </p:txBody>
      </p:sp>
      <p:sp>
        <p:nvSpPr>
          <p:cNvPr id="12" name="תרשים זרימה: תהליך חלופי 11"/>
          <p:cNvSpPr/>
          <p:nvPr/>
        </p:nvSpPr>
        <p:spPr>
          <a:xfrm>
            <a:off x="5867400" y="3657600"/>
            <a:ext cx="3048000" cy="14478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endParaRPr lang="he-IL" dirty="0" smtClean="0"/>
          </a:p>
          <a:p>
            <a:pPr algn="r" rtl="1"/>
            <a:endParaRPr lang="he-IL" sz="1600" dirty="0" smtClean="0"/>
          </a:p>
          <a:p>
            <a:pPr algn="r" rtl="1"/>
            <a:r>
              <a:rPr lang="he-IL" sz="1400" dirty="0" smtClean="0"/>
              <a:t>גורמי סיכון:</a:t>
            </a:r>
          </a:p>
          <a:p>
            <a:pPr algn="r" rtl="1"/>
            <a:r>
              <a:rPr lang="he-IL" sz="1400" dirty="0" smtClean="0"/>
              <a:t>*הריונות ולידות </a:t>
            </a:r>
            <a:endParaRPr lang="he-IL" sz="1400" dirty="0" smtClean="0"/>
          </a:p>
          <a:p>
            <a:pPr algn="r" rtl="1"/>
            <a:r>
              <a:rPr lang="he-IL" sz="1400" dirty="0" smtClean="0"/>
              <a:t>*</a:t>
            </a:r>
            <a:r>
              <a:rPr lang="he-IL" sz="1400" dirty="0" smtClean="0"/>
              <a:t>גיל  </a:t>
            </a:r>
          </a:p>
          <a:p>
            <a:pPr algn="r" rtl="1"/>
            <a:r>
              <a:rPr lang="he-IL" sz="1400" dirty="0" smtClean="0"/>
              <a:t>*</a:t>
            </a:r>
            <a:r>
              <a:rPr lang="he-IL" sz="1400" dirty="0" smtClean="0"/>
              <a:t>גנטיקה </a:t>
            </a:r>
            <a:endParaRPr lang="he-IL" sz="1400" dirty="0" smtClean="0"/>
          </a:p>
          <a:p>
            <a:pPr algn="r" rtl="1"/>
            <a:r>
              <a:rPr lang="he-IL" sz="1400" dirty="0" smtClean="0"/>
              <a:t>*עליה בלחץ התוך </a:t>
            </a:r>
            <a:r>
              <a:rPr lang="he-IL" sz="1400" dirty="0" smtClean="0"/>
              <a:t>בטני (עצירות,משקל </a:t>
            </a:r>
            <a:r>
              <a:rPr lang="he-IL" sz="1400" dirty="0" smtClean="0"/>
              <a:t>עודף,אסטמה</a:t>
            </a:r>
            <a:r>
              <a:rPr lang="he-IL" sz="1400" dirty="0" smtClean="0"/>
              <a:t>)</a:t>
            </a:r>
          </a:p>
          <a:p>
            <a:pPr algn="r" rtl="1"/>
            <a:r>
              <a:rPr lang="he-IL" sz="1400" smtClean="0"/>
              <a:t>* ניתוח </a:t>
            </a:r>
            <a:r>
              <a:rPr lang="he-IL" sz="1400" dirty="0" smtClean="0"/>
              <a:t>אגן</a:t>
            </a:r>
            <a:endParaRPr lang="he-IL" sz="1400" dirty="0" smtClean="0"/>
          </a:p>
          <a:p>
            <a:pPr algn="r" rtl="1"/>
            <a:endParaRPr lang="he-IL" dirty="0" smtClean="0"/>
          </a:p>
          <a:p>
            <a:pPr algn="ctr"/>
            <a:endParaRPr lang="he-IL" dirty="0" smtClean="0"/>
          </a:p>
        </p:txBody>
      </p:sp>
      <p:sp>
        <p:nvSpPr>
          <p:cNvPr id="19" name="תרשים זרימה: תהליך חלופי 18"/>
          <p:cNvSpPr/>
          <p:nvPr/>
        </p:nvSpPr>
        <p:spPr>
          <a:xfrm>
            <a:off x="3155272" y="4114800"/>
            <a:ext cx="2209800" cy="25908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he-IL" sz="1400" dirty="0" smtClean="0"/>
              <a:t>דרגות צניחה:</a:t>
            </a:r>
            <a:endParaRPr lang="he-IL" sz="1400" dirty="0" smtClean="0"/>
          </a:p>
          <a:p>
            <a:pPr algn="r" rtl="1"/>
            <a:r>
              <a:rPr lang="he-IL" sz="1400" dirty="0" smtClean="0"/>
              <a:t>רמה 1 : צניחה קלה</a:t>
            </a:r>
          </a:p>
          <a:p>
            <a:pPr algn="r" rtl="1"/>
            <a:r>
              <a:rPr lang="he-IL" sz="1400" dirty="0" smtClean="0"/>
              <a:t>רמה 2 : בינונית 1+ מפתח הנרתיק</a:t>
            </a:r>
          </a:p>
          <a:p>
            <a:pPr algn="r" rtl="1"/>
            <a:r>
              <a:rPr lang="he-IL" sz="1400" dirty="0" smtClean="0"/>
              <a:t>רמה 3 : קשה עד פתח הנרתיק </a:t>
            </a:r>
          </a:p>
          <a:p>
            <a:pPr algn="r" rtl="1"/>
            <a:r>
              <a:rPr lang="he-IL" sz="1400" dirty="0" smtClean="0"/>
              <a:t>רמה 4 : קשה מאד מבחוץ לפתח הנרתיק</a:t>
            </a:r>
            <a:endParaRPr lang="en-US" sz="1400" dirty="0" smtClean="0"/>
          </a:p>
        </p:txBody>
      </p:sp>
      <p:sp>
        <p:nvSpPr>
          <p:cNvPr id="21" name="תרשים זרימה: תהליך חלופי 20"/>
          <p:cNvSpPr/>
          <p:nvPr/>
        </p:nvSpPr>
        <p:spPr>
          <a:xfrm>
            <a:off x="2864528" y="2232734"/>
            <a:ext cx="2819400" cy="1752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 smtClean="0"/>
              <a:t>הערכה של צניחה: </a:t>
            </a:r>
          </a:p>
          <a:p>
            <a:pPr algn="ctr" rtl="1">
              <a:buFont typeface="Arial" pitchFamily="34" charset="0"/>
              <a:buChar char="•"/>
            </a:pPr>
            <a:r>
              <a:rPr lang="he-IL" dirty="0" smtClean="0"/>
              <a:t>אנמנזה</a:t>
            </a:r>
          </a:p>
          <a:p>
            <a:pPr algn="ctr" rtl="1">
              <a:buFont typeface="Arial" pitchFamily="34" charset="0"/>
              <a:buChar char="•"/>
            </a:pPr>
            <a:r>
              <a:rPr lang="he-IL" dirty="0" smtClean="0"/>
              <a:t>סימפטומים </a:t>
            </a:r>
          </a:p>
          <a:p>
            <a:pPr algn="ctr" rtl="1">
              <a:buFont typeface="Arial" pitchFamily="34" charset="0"/>
              <a:buChar char="•"/>
            </a:pPr>
            <a:r>
              <a:rPr lang="he-IL" dirty="0" smtClean="0"/>
              <a:t>בדיקה </a:t>
            </a:r>
            <a:r>
              <a:rPr lang="he-IL" dirty="0" smtClean="0"/>
              <a:t>פיזיקאלית </a:t>
            </a:r>
            <a:endParaRPr lang="he-IL" dirty="0" smtClean="0"/>
          </a:p>
        </p:txBody>
      </p:sp>
      <p:sp>
        <p:nvSpPr>
          <p:cNvPr id="23" name="תרשים זרימה: תהליך חלופי 22"/>
          <p:cNvSpPr/>
          <p:nvPr/>
        </p:nvSpPr>
        <p:spPr>
          <a:xfrm>
            <a:off x="76200" y="2308934"/>
            <a:ext cx="2514600" cy="16764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he-IL" sz="1600" dirty="0" smtClean="0"/>
              <a:t>הטיפול: </a:t>
            </a:r>
            <a:endParaRPr lang="he-IL" sz="1600" dirty="0" smtClean="0"/>
          </a:p>
          <a:p>
            <a:pPr algn="r" rtl="1">
              <a:buFont typeface="Arial" pitchFamily="34" charset="0"/>
              <a:buChar char="•"/>
            </a:pPr>
            <a:r>
              <a:rPr lang="he-IL" sz="1600" dirty="0" smtClean="0"/>
              <a:t>פיזיותרפיה לשיקום רצפת אגן</a:t>
            </a:r>
          </a:p>
          <a:p>
            <a:pPr algn="r" rtl="1">
              <a:buFont typeface="Arial" pitchFamily="34" charset="0"/>
              <a:buChar char="•"/>
            </a:pPr>
            <a:r>
              <a:rPr lang="en-US" sz="1600" dirty="0" smtClean="0"/>
              <a:t>PASSARY</a:t>
            </a:r>
          </a:p>
          <a:p>
            <a:pPr algn="r" rtl="1">
              <a:buFont typeface="Arial" pitchFamily="34" charset="0"/>
              <a:buChar char="•"/>
            </a:pPr>
            <a:r>
              <a:rPr lang="he-IL" sz="1600" dirty="0" smtClean="0"/>
              <a:t>ניתוח</a:t>
            </a:r>
            <a:endParaRPr lang="en-US" sz="1600" dirty="0"/>
          </a:p>
        </p:txBody>
      </p:sp>
      <p:sp>
        <p:nvSpPr>
          <p:cNvPr id="18" name="מלבן מעוגל 17"/>
          <p:cNvSpPr/>
          <p:nvPr/>
        </p:nvSpPr>
        <p:spPr>
          <a:xfrm>
            <a:off x="6553200" y="5181600"/>
            <a:ext cx="2362200" cy="1676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sz="1400" dirty="0" smtClean="0"/>
              <a:t>רמזים לצניחה :</a:t>
            </a:r>
          </a:p>
          <a:p>
            <a:pPr algn="ctr"/>
            <a:r>
              <a:rPr lang="he-IL" sz="1400" dirty="0" smtClean="0"/>
              <a:t>* הרגשת כובד בבטן תחתונה</a:t>
            </a:r>
            <a:endParaRPr lang="he-IL" sz="1400" dirty="0" smtClean="0"/>
          </a:p>
          <a:p>
            <a:pPr algn="ctr"/>
            <a:r>
              <a:rPr lang="he-IL" sz="1400" dirty="0" smtClean="0"/>
              <a:t>*הפרעה בריקון שתן/דליפת שתן</a:t>
            </a:r>
          </a:p>
          <a:p>
            <a:pPr algn="ctr"/>
            <a:r>
              <a:rPr lang="he-IL" sz="1400" dirty="0" smtClean="0"/>
              <a:t>*דימום</a:t>
            </a:r>
          </a:p>
          <a:p>
            <a:pPr algn="ctr"/>
            <a:r>
              <a:rPr lang="he-IL" sz="1400" dirty="0"/>
              <a:t>*בדרגה </a:t>
            </a:r>
            <a:r>
              <a:rPr lang="he-IL" sz="1400" dirty="0" smtClean="0"/>
              <a:t>חמורה-נראה </a:t>
            </a:r>
            <a:r>
              <a:rPr lang="he-IL" sz="1400" dirty="0" smtClean="0"/>
              <a:t>לעין /ניתן </a:t>
            </a:r>
            <a:r>
              <a:rPr lang="he-IL" sz="1400" dirty="0" smtClean="0"/>
              <a:t>למישוש</a:t>
            </a:r>
            <a:r>
              <a:rPr lang="he-IL" sz="1600" dirty="0" smtClean="0"/>
              <a:t>.</a:t>
            </a:r>
            <a:endParaRPr lang="en-US" sz="1600" dirty="0"/>
          </a:p>
        </p:txBody>
      </p:sp>
      <p:sp>
        <p:nvSpPr>
          <p:cNvPr id="4" name="Oval 3"/>
          <p:cNvSpPr/>
          <p:nvPr/>
        </p:nvSpPr>
        <p:spPr>
          <a:xfrm>
            <a:off x="15536" y="4322316"/>
            <a:ext cx="2971800" cy="236552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1400" dirty="0"/>
              <a:t>מניעה :</a:t>
            </a:r>
          </a:p>
          <a:p>
            <a:pPr algn="ctr"/>
            <a:r>
              <a:rPr lang="he-IL" sz="1400" dirty="0"/>
              <a:t>*להמנע מהרמות דברים כבדים</a:t>
            </a:r>
          </a:p>
          <a:p>
            <a:pPr algn="ctr"/>
            <a:r>
              <a:rPr lang="he-IL" sz="1400" dirty="0"/>
              <a:t>*תרגול ש.ר.א</a:t>
            </a:r>
          </a:p>
          <a:p>
            <a:pPr algn="ctr"/>
            <a:r>
              <a:rPr lang="he-IL" sz="1400" dirty="0"/>
              <a:t>* מניעת עצירות</a:t>
            </a:r>
            <a:endParaRPr lang="en-US" sz="1400" dirty="0"/>
          </a:p>
          <a:p>
            <a:pPr algn="ctr"/>
            <a:r>
              <a:rPr lang="he-IL" sz="1400" dirty="0"/>
              <a:t>*ירידה במשקל</a:t>
            </a:r>
            <a:endParaRPr lang="en-US" sz="1400" dirty="0"/>
          </a:p>
          <a:p>
            <a:pPr marL="342900" indent="-342900" algn="ctr" rtl="1">
              <a:buAutoNum type="arabicPeriod"/>
            </a:pPr>
            <a:endParaRPr lang="he-IL" sz="14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411</TotalTime>
  <Words>194</Words>
  <Application>Microsoft Office PowerPoint</Application>
  <PresentationFormat>On-screen Show (4:3)</PresentationFormat>
  <Paragraphs>43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Executive</vt:lpstr>
      <vt:lpstr>: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שקופית 1</dc:title>
  <dc:creator>Halim</dc:creator>
  <cp:lastModifiedBy>netta</cp:lastModifiedBy>
  <cp:revision>44</cp:revision>
  <dcterms:created xsi:type="dcterms:W3CDTF">2017-03-04T18:45:59Z</dcterms:created>
  <dcterms:modified xsi:type="dcterms:W3CDTF">2017-04-01T11:10:51Z</dcterms:modified>
</cp:coreProperties>
</file>