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73" r:id="rId6"/>
    <p:sldId id="272" r:id="rId7"/>
    <p:sldId id="275" r:id="rId8"/>
    <p:sldId id="276" r:id="rId9"/>
    <p:sldId id="277" r:id="rId10"/>
    <p:sldId id="280" r:id="rId11"/>
    <p:sldId id="279" r:id="rId12"/>
    <p:sldId id="283" r:id="rId13"/>
    <p:sldId id="282" r:id="rId14"/>
    <p:sldId id="284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A34"/>
    <a:srgbClr val="E9D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285-225C-46B4-AE4E-0D1A384B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F27A-6F9E-474B-B774-8E8DBB78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148-072F-48DD-B0D1-AEC99C7D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D335-7F6F-4D3C-8269-FFA4BB4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43C8-E2F9-4D1D-8773-17A939C0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E697-D124-41C5-B63D-4A66D23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3D3C-011B-41CB-8EDF-D3137642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0709-F5AB-4C94-9037-E34AC3D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F558-DB98-48FC-913C-5F943979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D19F-E121-4B9D-B2FC-FFBBB509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896-3F51-4E6A-BB0E-9A8D62C29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5565D-5297-44FC-B90F-4C672EBA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D95-FBBE-4F9B-9235-02766F37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2E08-A60C-44C1-A097-6C77D80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0873-94DC-4F2E-BDD3-2062646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E9E-92F4-44A8-90EC-9D576A28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CB78-D3AC-402A-90B6-D02CEF6C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1B81-12B9-4A41-9840-A8070F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2D86-4266-4F59-BF3C-1FC1AD89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88DC-5B4E-439A-A66E-5DED7E4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C2B8-CFFD-4292-8E70-98001BD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30F6-E6FE-49DC-A788-96ACA6F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F12A-7F70-4AF0-990B-98EEE310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AA1-33BC-41DB-AB2A-8F7248C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8B7-62DA-4336-A2E6-B82D703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CED-3B66-4A52-ABEE-001489F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9C8-B013-4ECB-9758-821F0C88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29FC-EE00-4338-A79C-2020B30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8E80-E8D2-412F-81F5-D414FA22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A51E-1DF6-4BE7-95A6-A4A83EB9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87E6-AE6E-4F6A-B43F-23C445B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604-948F-4C27-9E9B-EB97B00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4ADF-DBD2-4827-85D5-6E4E433F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120A-4920-4707-A9BA-85E4CCC1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080B-BD59-48E4-BA5E-AAA51822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3F1C-C412-471A-B3F0-35EA54E4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784EE-09C1-4C65-9A62-6F116EE2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4489E-36BF-439F-B711-B2B8B589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6242-E568-45CC-A48D-9B3556D1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4F5-4639-4E51-8D31-B02347C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6C69-D891-42B3-80B3-2D5D892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DD5BA-43E3-4D6A-92CB-82A2F3F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DC912-8B85-449C-B1E9-1991966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8BB9-C58E-4392-94F6-F53047D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3C933-8CB5-4B93-8970-30A93012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CEDA-569A-42AF-BAAA-88F1412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756-B36D-466D-A1A0-38CF05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3030-8451-44B9-BE87-E9B0B8A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AF06-3D2D-4619-81DE-AB365E3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E7BD-94C6-4121-88AD-F5B53603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A51A-6CD2-4845-8DEB-63A4B6C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362E-5400-4E3F-920D-514C7D7F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D87F-251F-4C7B-84CD-3AA22BF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816EA-181D-48F4-9319-2FC9E551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67366-B0D9-4E6C-887C-FF6A2AB8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520A-C27D-4FCA-9200-6172CF5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8641-D10E-4652-B8A6-78B71122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7E72-D50E-4BAC-BFFC-098209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7BC6F-8068-4E14-9B15-D436622F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867C-2A2F-4EF1-9F29-31CF5C05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B334-1215-47C9-86ED-97C1FC54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5937-D0E3-4B3A-A159-A60D0926F4AF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4CD3-0D6B-4513-BA09-175F793E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E4-0A66-4C0D-9C14-7D85AF03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14198A-2253-4DAC-ADF8-558F4F56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04EA5C-B195-45AD-8B7F-D64AF689C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1B531B-F3DD-43AA-AA32-878C99FD9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3CFCB-2DD3-44E9-8458-FF4E507C2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9" y="0"/>
            <a:ext cx="11492681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A01DEA-B23A-4AF8-9FFE-13046205E265}"/>
              </a:ext>
            </a:extLst>
          </p:cNvPr>
          <p:cNvSpPr txBox="1">
            <a:spLocks/>
          </p:cNvSpPr>
          <p:nvPr/>
        </p:nvSpPr>
        <p:spPr>
          <a:xfrm>
            <a:off x="1089614" y="6265217"/>
            <a:ext cx="7227531" cy="71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0" b="1" dirty="0">
                <a:solidFill>
                  <a:srgbClr val="00B0F0"/>
                </a:solidFill>
              </a:rPr>
              <a:t>ישראל ישראלי: פיזיותרפיסט</a:t>
            </a:r>
            <a:endParaRPr lang="he-IL" sz="16000" b="1" dirty="0"/>
          </a:p>
          <a:p>
            <a:pPr algn="r"/>
            <a:r>
              <a:rPr lang="he-IL" sz="4400" b="1" dirty="0"/>
              <a:t>                        </a:t>
            </a:r>
          </a:p>
          <a:p>
            <a:pPr algn="r"/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580817"/>
            <a:ext cx="9634830" cy="1603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altLang="en-US" sz="4400" b="1" dirty="0"/>
              <a:t>הרופא אמר שיש לי דלקת בכתף </a:t>
            </a:r>
            <a:br>
              <a:rPr lang="en-US" altLang="en-US" sz="4400" b="1" dirty="0"/>
            </a:br>
            <a:r>
              <a:rPr lang="he-IL" altLang="en-US" sz="4400" b="1" dirty="0"/>
              <a:t>מה אני צריך לעשות?</a:t>
            </a:r>
            <a:endParaRPr lang="he-IL" sz="4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CD20A2-BEC6-47BB-A025-4A6D9149B945}"/>
              </a:ext>
            </a:extLst>
          </p:cNvPr>
          <p:cNvSpPr/>
          <p:nvPr/>
        </p:nvSpPr>
        <p:spPr>
          <a:xfrm>
            <a:off x="8132894" y="2736247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60BE-CF67-4D6C-BD17-6A696B651DAC}"/>
              </a:ext>
            </a:extLst>
          </p:cNvPr>
          <p:cNvSpPr/>
          <p:nvPr/>
        </p:nvSpPr>
        <p:spPr>
          <a:xfrm>
            <a:off x="5967509" y="2736247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758E3-5DC2-437C-B816-CCA95434AB48}"/>
              </a:ext>
            </a:extLst>
          </p:cNvPr>
          <p:cNvSpPr txBox="1">
            <a:spLocks/>
          </p:cNvSpPr>
          <p:nvPr/>
        </p:nvSpPr>
        <p:spPr>
          <a:xfrm>
            <a:off x="7938676" y="3251682"/>
            <a:ext cx="2105268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9600" b="1" dirty="0"/>
              <a:t>לקחת</a:t>
            </a:r>
            <a:br>
              <a:rPr lang="en-US" altLang="en-US" sz="9600" b="1" dirty="0"/>
            </a:br>
            <a:r>
              <a:rPr lang="he-IL" altLang="en-US" sz="9600" b="1" dirty="0"/>
              <a:t>אנטיביוטיקה</a:t>
            </a:r>
            <a:endParaRPr lang="he-IL" sz="96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4128A-BEDB-447C-B4C9-19B1D6E7B877}"/>
              </a:ext>
            </a:extLst>
          </p:cNvPr>
          <p:cNvSpPr txBox="1">
            <a:spLocks/>
          </p:cNvSpPr>
          <p:nvPr/>
        </p:nvSpPr>
        <p:spPr>
          <a:xfrm>
            <a:off x="6032242" y="3168486"/>
            <a:ext cx="1587365" cy="20278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2400" b="1" dirty="0"/>
              <a:t>ללכת</a:t>
            </a:r>
            <a:br>
              <a:rPr lang="en-US" altLang="en-US" sz="2400" b="1" dirty="0"/>
            </a:br>
            <a:r>
              <a:rPr lang="he-IL" altLang="en-US" sz="2400" b="1" dirty="0"/>
              <a:t>לניתוח</a:t>
            </a:r>
            <a:endParaRPr lang="he-IL" sz="24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80BD43-C840-4073-A976-8EB622828187}"/>
              </a:ext>
            </a:extLst>
          </p:cNvPr>
          <p:cNvSpPr/>
          <p:nvPr/>
        </p:nvSpPr>
        <p:spPr>
          <a:xfrm>
            <a:off x="3804362" y="2736247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BA34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9C4D3C-EF39-4F50-8DD2-4FFC4F4748BA}"/>
              </a:ext>
            </a:extLst>
          </p:cNvPr>
          <p:cNvSpPr txBox="1">
            <a:spLocks/>
          </p:cNvSpPr>
          <p:nvPr/>
        </p:nvSpPr>
        <p:spPr>
          <a:xfrm>
            <a:off x="3809267" y="3229991"/>
            <a:ext cx="1644374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9600" b="1" dirty="0"/>
              <a:t>לעשות </a:t>
            </a:r>
            <a:br>
              <a:rPr lang="en-US" altLang="en-US" sz="9600" b="1" dirty="0"/>
            </a:br>
            <a:r>
              <a:rPr lang="he-IL" altLang="en-US" sz="9600" b="1" dirty="0"/>
              <a:t>צילום</a:t>
            </a:r>
            <a:endParaRPr lang="he-IL" sz="96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252E23-EE41-45D0-950B-4FE2C55F5B61}"/>
              </a:ext>
            </a:extLst>
          </p:cNvPr>
          <p:cNvSpPr/>
          <p:nvPr/>
        </p:nvSpPr>
        <p:spPr>
          <a:xfrm>
            <a:off x="1704974" y="2736247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B0A068F-A2DA-477B-B9F9-C88F7599912B}"/>
              </a:ext>
            </a:extLst>
          </p:cNvPr>
          <p:cNvSpPr txBox="1">
            <a:spLocks/>
          </p:cNvSpPr>
          <p:nvPr/>
        </p:nvSpPr>
        <p:spPr>
          <a:xfrm>
            <a:off x="1709879" y="3229991"/>
            <a:ext cx="1644374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9600" b="1" dirty="0"/>
              <a:t>לשים </a:t>
            </a:r>
            <a:br>
              <a:rPr lang="en-US" altLang="en-US" sz="9600" b="1" dirty="0"/>
            </a:br>
            <a:r>
              <a:rPr lang="he-IL" altLang="en-US" sz="9600" b="1" dirty="0"/>
              <a:t>את היד </a:t>
            </a:r>
            <a:br>
              <a:rPr lang="en-US" altLang="en-US" sz="9600" b="1" dirty="0"/>
            </a:br>
            <a:r>
              <a:rPr lang="he-IL" altLang="en-US" sz="9600" b="1" dirty="0"/>
              <a:t>במתלה</a:t>
            </a:r>
            <a:endParaRPr lang="he-IL" sz="96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152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altLang="en-US" sz="4800" b="1" dirty="0"/>
              <a:t>כואב לי, האם לקחת משככי כאבים?</a:t>
            </a:r>
            <a:endParaRPr lang="he-IL" sz="4400" b="1" dirty="0"/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069931-2693-4AFD-9197-5197E061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43" y="2602902"/>
            <a:ext cx="5254324" cy="3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417"/>
            <a:ext cx="9039225" cy="1603375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he-IL" altLang="en-US" sz="4800" b="1" dirty="0"/>
              <a:t>יש לי כאבי גב כרוניים – אני צריך ניתוח?</a:t>
            </a:r>
            <a:endParaRPr lang="he-IL" sz="48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CD20A2-BEC6-47BB-A025-4A6D9149B945}"/>
              </a:ext>
            </a:extLst>
          </p:cNvPr>
          <p:cNvSpPr/>
          <p:nvPr/>
        </p:nvSpPr>
        <p:spPr>
          <a:xfrm>
            <a:off x="7305247" y="2530973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60BE-CF67-4D6C-BD17-6A696B651DAC}"/>
              </a:ext>
            </a:extLst>
          </p:cNvPr>
          <p:cNvSpPr/>
          <p:nvPr/>
        </p:nvSpPr>
        <p:spPr>
          <a:xfrm>
            <a:off x="2085278" y="2521642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758E3-5DC2-437C-B816-CCA95434AB48}"/>
              </a:ext>
            </a:extLst>
          </p:cNvPr>
          <p:cNvSpPr txBox="1">
            <a:spLocks/>
          </p:cNvSpPr>
          <p:nvPr/>
        </p:nvSpPr>
        <p:spPr>
          <a:xfrm>
            <a:off x="5853454" y="3027785"/>
            <a:ext cx="2781101" cy="283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3600" b="1" dirty="0"/>
              <a:t>נכון!</a:t>
            </a:r>
            <a:endParaRPr lang="he-IL" sz="36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4128A-BEDB-447C-B4C9-19B1D6E7B877}"/>
              </a:ext>
            </a:extLst>
          </p:cNvPr>
          <p:cNvSpPr txBox="1">
            <a:spLocks/>
          </p:cNvSpPr>
          <p:nvPr/>
        </p:nvSpPr>
        <p:spPr>
          <a:xfrm>
            <a:off x="1945319" y="2907786"/>
            <a:ext cx="1432827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7600" b="1" dirty="0"/>
              <a:t>לא נכון!</a:t>
            </a:r>
            <a:endParaRPr lang="he-IL" sz="76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AF03C-AF48-4F3E-B7C3-2B965FC3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57" y="2508947"/>
            <a:ext cx="4491794" cy="40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705804"/>
          </a:xfrm>
        </p:spPr>
        <p:txBody>
          <a:bodyPr>
            <a:normAutofit fontScale="62500" lnSpcReduction="20000"/>
          </a:bodyPr>
          <a:lstStyle/>
          <a:p>
            <a:pPr algn="r" rtl="1"/>
            <a:r>
              <a:rPr lang="he-IL" altLang="en-US" sz="5100" b="1" dirty="0"/>
              <a:t>ניתוח הוא פתרון במקרים בהם יש סימנים נוירולוגים כגון אי שליטה על סוגרים, </a:t>
            </a:r>
          </a:p>
          <a:p>
            <a:pPr marL="0" indent="0" algn="r" rtl="1">
              <a:buNone/>
            </a:pPr>
            <a:endParaRPr lang="he-IL" altLang="en-US" sz="5100" b="1" dirty="0"/>
          </a:p>
          <a:p>
            <a:pPr algn="r" rtl="1"/>
            <a:r>
              <a:rPr lang="he-IL" altLang="en-US" sz="5100" b="1" dirty="0"/>
              <a:t>הניתוח במרבית המקרים לא יפתור את הכאב אלא סימפטומים אחרים הנלווים לו</a:t>
            </a:r>
          </a:p>
          <a:p>
            <a:pPr algn="r" rtl="1"/>
            <a:endParaRPr lang="he-IL" altLang="en-US" sz="5100" b="1" dirty="0"/>
          </a:p>
          <a:p>
            <a:pPr algn="r" rtl="1"/>
            <a:r>
              <a:rPr lang="he-IL" altLang="en-US" sz="5100" b="1" dirty="0"/>
              <a:t>הניתוח כשלעצמו הוא גורם לכאב והוא כרוך בשיקום אקטיבי</a:t>
            </a:r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127" y="1253331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</a:t>
            </a:r>
            <a:r>
              <a:rPr lang="he-IL" sz="7200" b="1" dirty="0">
                <a:solidFill>
                  <a:srgbClr val="EABA34"/>
                </a:solidFill>
              </a:rPr>
              <a:t>כאב זה דבר </a:t>
            </a:r>
            <a:r>
              <a:rPr lang="he-IL" sz="7200" b="1" dirty="0">
                <a:solidFill>
                  <a:srgbClr val="00B0F0"/>
                </a:solidFill>
              </a:rPr>
              <a:t>נורמלי</a:t>
            </a:r>
            <a:endParaRPr 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6500" b="1" u="sng" dirty="0">
                <a:solidFill>
                  <a:srgbClr val="EABA34"/>
                </a:solidFill>
              </a:rPr>
              <a:t>פיזיותרפיה תעזור </a:t>
            </a:r>
            <a:br>
              <a:rPr lang="en-US" sz="6500" b="1" u="sng" dirty="0">
                <a:solidFill>
                  <a:srgbClr val="EABA34"/>
                </a:solidFill>
              </a:rPr>
            </a:br>
            <a:r>
              <a:rPr lang="he-IL" sz="6500" b="1" u="sng" dirty="0">
                <a:solidFill>
                  <a:srgbClr val="00B0F0"/>
                </a:solidFill>
              </a:rPr>
              <a:t>בשבירת מעגל הכאב.</a:t>
            </a:r>
            <a:endParaRPr lang="en-US" sz="65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C12E-E1CF-4710-8EA6-4DD4FDD5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03253-C979-4686-91EB-A57E172C1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7" y="1464906"/>
            <a:ext cx="5393094" cy="53930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327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altLang="en-US" sz="4800" b="1" dirty="0"/>
              <a:t>כמה אנשים סובלים </a:t>
            </a:r>
            <a:br>
              <a:rPr lang="en-US" altLang="en-US" sz="4800" b="1" dirty="0"/>
            </a:br>
            <a:r>
              <a:rPr lang="he-IL" altLang="en-US" sz="4800" b="1" dirty="0"/>
              <a:t>מכאב גב במהלך חייהם?</a:t>
            </a:r>
            <a:endParaRPr lang="he-IL" sz="4400" b="1" dirty="0"/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altLang="en-US" sz="4800" b="1" dirty="0"/>
              <a:t>האם ככל שעולה הגיל כואב יותר?</a:t>
            </a: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CD20A2-BEC6-47BB-A025-4A6D9149B945}"/>
              </a:ext>
            </a:extLst>
          </p:cNvPr>
          <p:cNvSpPr/>
          <p:nvPr/>
        </p:nvSpPr>
        <p:spPr>
          <a:xfrm>
            <a:off x="6085114" y="3081484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60BE-CF67-4D6C-BD17-6A696B651DAC}"/>
              </a:ext>
            </a:extLst>
          </p:cNvPr>
          <p:cNvSpPr/>
          <p:nvPr/>
        </p:nvSpPr>
        <p:spPr>
          <a:xfrm>
            <a:off x="3032449" y="3081484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758E3-5DC2-437C-B816-CCA95434AB48}"/>
              </a:ext>
            </a:extLst>
          </p:cNvPr>
          <p:cNvSpPr txBox="1">
            <a:spLocks/>
          </p:cNvSpPr>
          <p:nvPr/>
        </p:nvSpPr>
        <p:spPr>
          <a:xfrm>
            <a:off x="-1438474" y="3607774"/>
            <a:ext cx="903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4000" b="1" dirty="0"/>
              <a:t>ברור!</a:t>
            </a:r>
            <a:endParaRPr lang="he-IL" sz="40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4128A-BEDB-447C-B4C9-19B1D6E7B877}"/>
              </a:ext>
            </a:extLst>
          </p:cNvPr>
          <p:cNvSpPr txBox="1">
            <a:spLocks/>
          </p:cNvSpPr>
          <p:nvPr/>
        </p:nvSpPr>
        <p:spPr>
          <a:xfrm>
            <a:off x="-4689610" y="3607774"/>
            <a:ext cx="903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4000" b="1" dirty="0"/>
              <a:t>לא!</a:t>
            </a:r>
            <a:endParaRPr lang="he-IL" sz="40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389C1-8706-44C1-8D37-316C0B335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54" y="3731599"/>
            <a:ext cx="1689900" cy="2792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FD596-0B5E-4BBA-899A-E6F878367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591" y="4269148"/>
            <a:ext cx="1292738" cy="1999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30D8A-E341-4B24-AD07-BC6AC7BA1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758" y="4264247"/>
            <a:ext cx="1126372" cy="19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217"/>
            <a:ext cx="9039225" cy="1318791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he-IL" altLang="en-US" sz="17600" b="1" dirty="0">
                <a:solidFill>
                  <a:srgbClr val="EABA34"/>
                </a:solidFill>
              </a:rPr>
              <a:t>כאבים במעגל החיים</a:t>
            </a:r>
            <a:endParaRPr lang="he-IL" sz="17600" b="1" dirty="0">
              <a:solidFill>
                <a:srgbClr val="EABA34"/>
              </a:solidFill>
            </a:endParaRPr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23193-E762-4962-87A8-4B30863CA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6" y="1865474"/>
            <a:ext cx="5928632" cy="46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52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417"/>
            <a:ext cx="9039225" cy="1603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altLang="en-US" sz="4800" b="1" dirty="0"/>
              <a:t>האם כאב = נזק ?</a:t>
            </a: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CD20A2-BEC6-47BB-A025-4A6D9149B945}"/>
              </a:ext>
            </a:extLst>
          </p:cNvPr>
          <p:cNvSpPr/>
          <p:nvPr/>
        </p:nvSpPr>
        <p:spPr>
          <a:xfrm>
            <a:off x="6085114" y="2530973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60BE-CF67-4D6C-BD17-6A696B651DAC}"/>
              </a:ext>
            </a:extLst>
          </p:cNvPr>
          <p:cNvSpPr/>
          <p:nvPr/>
        </p:nvSpPr>
        <p:spPr>
          <a:xfrm>
            <a:off x="3032449" y="2530973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758E3-5DC2-437C-B816-CCA95434AB48}"/>
              </a:ext>
            </a:extLst>
          </p:cNvPr>
          <p:cNvSpPr txBox="1">
            <a:spLocks/>
          </p:cNvSpPr>
          <p:nvPr/>
        </p:nvSpPr>
        <p:spPr>
          <a:xfrm>
            <a:off x="4550810" y="2969476"/>
            <a:ext cx="2781101" cy="283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4000" b="1" dirty="0"/>
              <a:t>כן!</a:t>
            </a:r>
            <a:endParaRPr lang="he-IL" sz="40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4128A-BEDB-447C-B4C9-19B1D6E7B877}"/>
              </a:ext>
            </a:extLst>
          </p:cNvPr>
          <p:cNvSpPr txBox="1">
            <a:spLocks/>
          </p:cNvSpPr>
          <p:nvPr/>
        </p:nvSpPr>
        <p:spPr>
          <a:xfrm>
            <a:off x="3135086" y="3159704"/>
            <a:ext cx="1190231" cy="1462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4700" b="1" dirty="0"/>
              <a:t>לא!</a:t>
            </a:r>
            <a:endParaRPr lang="he-IL" sz="47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CCC61-848F-4977-BE43-DFB3806A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12" y="4384640"/>
            <a:ext cx="2322000" cy="21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16" y="687290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CF47E-D4C6-4430-9C0E-54CF26D97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3" y="1379213"/>
            <a:ext cx="6323299" cy="40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5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429"/>
            <a:ext cx="9039225" cy="160337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he-IL" altLang="en-US" sz="5600" b="1" dirty="0"/>
              <a:t>צריך לעשות בדיקות </a:t>
            </a:r>
            <a:r>
              <a:rPr lang="he-IL" altLang="en-US" sz="5600" b="1" dirty="0" err="1"/>
              <a:t>הדמייה</a:t>
            </a:r>
            <a:r>
              <a:rPr lang="he-IL" altLang="en-US" sz="5600" b="1" dirty="0"/>
              <a:t> </a:t>
            </a:r>
            <a:br>
              <a:rPr lang="en-US" altLang="en-US" sz="5600" b="1" dirty="0"/>
            </a:br>
            <a:r>
              <a:rPr lang="he-IL" altLang="en-US" sz="5600" b="1" dirty="0"/>
              <a:t>כדי לדעת למה כואב לי?</a:t>
            </a:r>
            <a:endParaRPr lang="he-IL" sz="56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CD20A2-BEC6-47BB-A025-4A6D9149B945}"/>
              </a:ext>
            </a:extLst>
          </p:cNvPr>
          <p:cNvSpPr/>
          <p:nvPr/>
        </p:nvSpPr>
        <p:spPr>
          <a:xfrm>
            <a:off x="7162510" y="2055112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60BE-CF67-4D6C-BD17-6A696B651DAC}"/>
              </a:ext>
            </a:extLst>
          </p:cNvPr>
          <p:cNvSpPr/>
          <p:nvPr/>
        </p:nvSpPr>
        <p:spPr>
          <a:xfrm>
            <a:off x="4997125" y="2055112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758E3-5DC2-437C-B816-CCA95434AB48}"/>
              </a:ext>
            </a:extLst>
          </p:cNvPr>
          <p:cNvSpPr txBox="1">
            <a:spLocks/>
          </p:cNvSpPr>
          <p:nvPr/>
        </p:nvSpPr>
        <p:spPr>
          <a:xfrm>
            <a:off x="6927006" y="2670896"/>
            <a:ext cx="1644374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7000" b="1" dirty="0"/>
              <a:t>חייבים!</a:t>
            </a:r>
            <a:endParaRPr lang="he-IL" sz="70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4128A-BEDB-447C-B4C9-19B1D6E7B877}"/>
              </a:ext>
            </a:extLst>
          </p:cNvPr>
          <p:cNvSpPr txBox="1">
            <a:spLocks/>
          </p:cNvSpPr>
          <p:nvPr/>
        </p:nvSpPr>
        <p:spPr>
          <a:xfrm>
            <a:off x="5061858" y="2366048"/>
            <a:ext cx="1587365" cy="2027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8600" b="1" dirty="0"/>
              <a:t>רק </a:t>
            </a:r>
            <a:br>
              <a:rPr lang="en-US" altLang="en-US" sz="8600" b="1" dirty="0"/>
            </a:br>
            <a:r>
              <a:rPr lang="he-IL" altLang="en-US" sz="8600" b="1" dirty="0"/>
              <a:t>בחלק מהמקרים</a:t>
            </a:r>
            <a:endParaRPr lang="he-IL" sz="86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80BD43-C840-4073-A976-8EB622828187}"/>
              </a:ext>
            </a:extLst>
          </p:cNvPr>
          <p:cNvSpPr/>
          <p:nvPr/>
        </p:nvSpPr>
        <p:spPr>
          <a:xfrm>
            <a:off x="2833978" y="2055112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BA34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9C4D3C-EF39-4F50-8DD2-4FFC4F4748BA}"/>
              </a:ext>
            </a:extLst>
          </p:cNvPr>
          <p:cNvSpPr txBox="1">
            <a:spLocks/>
          </p:cNvSpPr>
          <p:nvPr/>
        </p:nvSpPr>
        <p:spPr>
          <a:xfrm>
            <a:off x="2904197" y="2408891"/>
            <a:ext cx="1644374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11200" b="1" dirty="0"/>
              <a:t>רק</a:t>
            </a:r>
            <a:br>
              <a:rPr lang="en-US" altLang="en-US" sz="11200" b="1" dirty="0"/>
            </a:br>
            <a:r>
              <a:rPr lang="en-US" altLang="en-US" sz="11200" b="1" dirty="0"/>
              <a:t>MRI</a:t>
            </a:r>
            <a:br>
              <a:rPr lang="en-US" altLang="en-US" sz="11200" b="1" dirty="0"/>
            </a:br>
            <a:r>
              <a:rPr lang="he-IL" altLang="en-US" sz="11200" b="1" dirty="0"/>
              <a:t>בודק</a:t>
            </a:r>
            <a:endParaRPr lang="he-IL" sz="112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pic>
        <p:nvPicPr>
          <p:cNvPr id="11" name="Picture 10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EAA14995-3089-40E4-B364-03860240D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" y="3974841"/>
            <a:ext cx="5055084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2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580817"/>
            <a:ext cx="9634830" cy="16033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altLang="en-US" sz="4400" b="1" dirty="0"/>
              <a:t>אילו פגמים גופניים </a:t>
            </a:r>
            <a:br>
              <a:rPr lang="en-US" altLang="en-US" sz="4400" b="1" dirty="0"/>
            </a:br>
            <a:r>
              <a:rPr lang="he-IL" altLang="en-US" sz="4400" b="1" dirty="0"/>
              <a:t>גורמים לכאב?</a:t>
            </a:r>
            <a:r>
              <a:rPr lang="he-IL" sz="4400" b="1" dirty="0"/>
              <a:t>       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CD20A2-BEC6-47BB-A025-4A6D9149B945}"/>
              </a:ext>
            </a:extLst>
          </p:cNvPr>
          <p:cNvSpPr/>
          <p:nvPr/>
        </p:nvSpPr>
        <p:spPr>
          <a:xfrm>
            <a:off x="7162510" y="2055112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BA34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D960BE-CF67-4D6C-BD17-6A696B651DAC}"/>
              </a:ext>
            </a:extLst>
          </p:cNvPr>
          <p:cNvSpPr/>
          <p:nvPr/>
        </p:nvSpPr>
        <p:spPr>
          <a:xfrm>
            <a:off x="4997125" y="2055112"/>
            <a:ext cx="1716832" cy="1721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758E3-5DC2-437C-B816-CCA95434AB48}"/>
              </a:ext>
            </a:extLst>
          </p:cNvPr>
          <p:cNvSpPr txBox="1">
            <a:spLocks/>
          </p:cNvSpPr>
          <p:nvPr/>
        </p:nvSpPr>
        <p:spPr>
          <a:xfrm>
            <a:off x="6992323" y="2670896"/>
            <a:ext cx="1644374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altLang="en-US" sz="7000" b="1" dirty="0"/>
              <a:t>פלטפוס</a:t>
            </a:r>
            <a:endParaRPr lang="he-IL" sz="70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F4128A-BEDB-447C-B4C9-19B1D6E7B877}"/>
              </a:ext>
            </a:extLst>
          </p:cNvPr>
          <p:cNvSpPr txBox="1">
            <a:spLocks/>
          </p:cNvSpPr>
          <p:nvPr/>
        </p:nvSpPr>
        <p:spPr>
          <a:xfrm>
            <a:off x="5061858" y="2487351"/>
            <a:ext cx="1587365" cy="2027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3000" b="1" dirty="0"/>
              <a:t>אורך רגליים</a:t>
            </a:r>
            <a:endParaRPr lang="he-IL" sz="30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80BD43-C840-4073-A976-8EB622828187}"/>
              </a:ext>
            </a:extLst>
          </p:cNvPr>
          <p:cNvSpPr/>
          <p:nvPr/>
        </p:nvSpPr>
        <p:spPr>
          <a:xfrm>
            <a:off x="2833978" y="2055112"/>
            <a:ext cx="1716832" cy="1721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BA34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9C4D3C-EF39-4F50-8DD2-4FFC4F4748BA}"/>
              </a:ext>
            </a:extLst>
          </p:cNvPr>
          <p:cNvSpPr txBox="1">
            <a:spLocks/>
          </p:cNvSpPr>
          <p:nvPr/>
        </p:nvSpPr>
        <p:spPr>
          <a:xfrm>
            <a:off x="2904197" y="2408891"/>
            <a:ext cx="1644374" cy="93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altLang="en-US" sz="11200" b="1" dirty="0"/>
              <a:t>הבדל</a:t>
            </a:r>
            <a:br>
              <a:rPr lang="en-US" altLang="en-US" sz="11200" b="1" dirty="0"/>
            </a:br>
            <a:r>
              <a:rPr lang="he-IL" altLang="en-US" sz="11200" b="1" dirty="0"/>
              <a:t>בגובה</a:t>
            </a:r>
            <a:br>
              <a:rPr lang="en-US" altLang="en-US" sz="11200" b="1" dirty="0"/>
            </a:br>
            <a:r>
              <a:rPr lang="he-IL" altLang="en-US" sz="11200" b="1" dirty="0"/>
              <a:t>כתפיים</a:t>
            </a:r>
            <a:endParaRPr lang="he-IL" sz="11200" b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he-IL" sz="4400" b="1" dirty="0"/>
              <a:t>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5A68B-7CC7-4C9E-917E-5BDD2329A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15" y="3558794"/>
            <a:ext cx="761100" cy="1743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1F5431-2E8D-4A5F-B29A-286F2972D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82" y="3800410"/>
            <a:ext cx="1716832" cy="1482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A9CC72-4D69-4D3B-AB40-0F3EE67EC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780" y="3838713"/>
            <a:ext cx="1217939" cy="14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2" y="1825625"/>
            <a:ext cx="9401564" cy="4351338"/>
          </a:xfrm>
        </p:spPr>
        <p:txBody>
          <a:bodyPr>
            <a:normAutofit/>
          </a:bodyPr>
          <a:lstStyle/>
          <a:p>
            <a:pPr algn="r" rtl="1"/>
            <a:r>
              <a:rPr lang="he-IL" altLang="en-US" sz="3600" b="1" dirty="0"/>
              <a:t>אסימטריה זה דבר נורמלי בגוף.</a:t>
            </a:r>
          </a:p>
          <a:p>
            <a:pPr algn="r" rtl="1"/>
            <a:r>
              <a:rPr lang="he-IL" altLang="en-US" sz="3600" b="1" dirty="0"/>
              <a:t>אנשים גם ללא איברים לא חייבים לסבול מכאבים</a:t>
            </a:r>
          </a:p>
          <a:p>
            <a:pPr marL="0" indent="0" algn="r">
              <a:buNone/>
            </a:pP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23C0C2-B9EF-4665-BC2A-4BF2A258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80" y="3570267"/>
            <a:ext cx="2876858" cy="29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7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13084</TotalTime>
  <Words>159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inbar gilon</dc:creator>
  <cp:lastModifiedBy>inbar gilon</cp:lastModifiedBy>
  <cp:revision>42</cp:revision>
  <dcterms:created xsi:type="dcterms:W3CDTF">2019-09-11T08:31:06Z</dcterms:created>
  <dcterms:modified xsi:type="dcterms:W3CDTF">2019-10-06T10:56:21Z</dcterms:modified>
</cp:coreProperties>
</file>