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3"/>
  </p:sldMasterIdLst>
  <p:notesMasterIdLst>
    <p:notesMasterId r:id="rId22"/>
  </p:notesMasterIdLst>
  <p:sldIdLst>
    <p:sldId id="329" r:id="rId4"/>
    <p:sldId id="321" r:id="rId5"/>
    <p:sldId id="298" r:id="rId6"/>
    <p:sldId id="330" r:id="rId7"/>
    <p:sldId id="299" r:id="rId8"/>
    <p:sldId id="322" r:id="rId9"/>
    <p:sldId id="327" r:id="rId10"/>
    <p:sldId id="304" r:id="rId11"/>
    <p:sldId id="305" r:id="rId12"/>
    <p:sldId id="306" r:id="rId13"/>
    <p:sldId id="307" r:id="rId14"/>
    <p:sldId id="296" r:id="rId15"/>
    <p:sldId id="324" r:id="rId16"/>
    <p:sldId id="325" r:id="rId17"/>
    <p:sldId id="326" r:id="rId18"/>
    <p:sldId id="311" r:id="rId19"/>
    <p:sldId id="297" r:id="rId20"/>
    <p:sldId id="294" r:id="rId2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3AB"/>
    <a:srgbClr val="D49207"/>
    <a:srgbClr val="0B94A9"/>
    <a:srgbClr val="87C440"/>
    <a:srgbClr val="6AC7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3792" autoAdjust="0"/>
  </p:normalViewPr>
  <p:slideViewPr>
    <p:cSldViewPr snapToGrid="0">
      <p:cViewPr>
        <p:scale>
          <a:sx n="50" d="100"/>
          <a:sy n="50" d="100"/>
        </p:scale>
        <p:origin x="128" y="240"/>
      </p:cViewPr>
      <p:guideLst>
        <p:guide orient="horz" pos="2160"/>
        <p:guide pos="3840"/>
      </p:guideLst>
    </p:cSldViewPr>
  </p:slideViewPr>
  <p:notesTextViewPr>
    <p:cViewPr>
      <p:scale>
        <a:sx n="1" d="1"/>
        <a:sy n="1" d="1"/>
      </p:scale>
      <p:origin x="0" y="0"/>
    </p:cViewPr>
  </p:notesTextViewPr>
  <p:sorterViewPr>
    <p:cViewPr>
      <p:scale>
        <a:sx n="100" d="100"/>
        <a:sy n="100" d="100"/>
      </p:scale>
      <p:origin x="0" y="-55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2A06851F-30AC-4386-9B1A-28EE6A478B1E}" type="datetimeFigureOut">
              <a:rPr lang="he-IL" smtClean="0"/>
              <a:pPr/>
              <a:t>י"ב/כסלו/תשפ"ד</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A441B448-8CE0-4BDC-ADDC-327EECA1E9A6}" type="slidenum">
              <a:rPr lang="he-IL" smtClean="0"/>
              <a:pPr/>
              <a:t>‹#›</a:t>
            </a:fld>
            <a:endParaRPr lang="he-IL"/>
          </a:p>
        </p:txBody>
      </p:sp>
    </p:spTree>
    <p:extLst>
      <p:ext uri="{BB962C8B-B14F-4D97-AF65-F5344CB8AC3E}">
        <p14:creationId xmlns:p14="http://schemas.microsoft.com/office/powerpoint/2010/main" val="34306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dirty="0"/>
          </a:p>
        </p:txBody>
      </p:sp>
      <p:sp>
        <p:nvSpPr>
          <p:cNvPr id="4" name="Slide Number Placeholder 3"/>
          <p:cNvSpPr>
            <a:spLocks noGrp="1"/>
          </p:cNvSpPr>
          <p:nvPr>
            <p:ph type="sldNum" sz="quarter" idx="5"/>
          </p:nvPr>
        </p:nvSpPr>
        <p:spPr/>
        <p:txBody>
          <a:bodyPr/>
          <a:lstStyle/>
          <a:p>
            <a:fld id="{A441B448-8CE0-4BDC-ADDC-327EECA1E9A6}" type="slidenum">
              <a:rPr lang="he-IL" smtClean="0"/>
              <a:pPr/>
              <a:t>2</a:t>
            </a:fld>
            <a:endParaRPr lang="he-IL"/>
          </a:p>
        </p:txBody>
      </p:sp>
    </p:spTree>
    <p:extLst>
      <p:ext uri="{BB962C8B-B14F-4D97-AF65-F5344CB8AC3E}">
        <p14:creationId xmlns:p14="http://schemas.microsoft.com/office/powerpoint/2010/main" val="63881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מציין מיקום של תמונת שקופית 1"/>
          <p:cNvSpPr>
            <a:spLocks noGrp="1" noRot="1" noChangeAspect="1" noTextEdit="1"/>
          </p:cNvSpPr>
          <p:nvPr>
            <p:ph type="sldImg"/>
          </p:nvPr>
        </p:nvSpPr>
        <p:spPr>
          <a:ln/>
        </p:spPr>
      </p:sp>
      <p:sp>
        <p:nvSpPr>
          <p:cNvPr id="346115" name="מציין מיקום של הערו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he-IL" dirty="0"/>
          </a:p>
        </p:txBody>
      </p:sp>
      <p:sp>
        <p:nvSpPr>
          <p:cNvPr id="346116"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BC2565-EB08-49CE-A2DC-79B73CD7AC88}" type="slidenum">
              <a:rPr lang="he-IL" altLang="he-IL" smtClean="0"/>
              <a:pPr/>
              <a:t>8</a:t>
            </a:fld>
            <a:endParaRPr lang="en-US" altLang="he-IL"/>
          </a:p>
        </p:txBody>
      </p:sp>
    </p:spTree>
    <p:extLst>
      <p:ext uri="{BB962C8B-B14F-4D97-AF65-F5344CB8AC3E}">
        <p14:creationId xmlns:p14="http://schemas.microsoft.com/office/powerpoint/2010/main" val="387135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מציין מיקום של תמונת שקופית 1"/>
          <p:cNvSpPr>
            <a:spLocks noGrp="1" noRot="1" noChangeAspect="1" noTextEdit="1"/>
          </p:cNvSpPr>
          <p:nvPr>
            <p:ph type="sldImg"/>
          </p:nvPr>
        </p:nvSpPr>
        <p:spPr>
          <a:ln/>
        </p:spPr>
      </p:sp>
      <p:sp>
        <p:nvSpPr>
          <p:cNvPr id="352259" name="מציין מיקום של הערו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e-IL" dirty="0"/>
              <a:t>The lung compliance (</a:t>
            </a:r>
            <a:r>
              <a:rPr lang="en-US" altLang="he-IL" dirty="0" err="1"/>
              <a:t>CstL</a:t>
            </a:r>
            <a:r>
              <a:rPr lang="en-US" altLang="he-IL" dirty="0"/>
              <a:t>) of patients with acute and</a:t>
            </a:r>
          </a:p>
          <a:p>
            <a:r>
              <a:rPr lang="en-US" altLang="he-IL" dirty="0"/>
              <a:t>chronic </a:t>
            </a:r>
            <a:r>
              <a:rPr lang="en-US" altLang="he-IL" dirty="0" err="1"/>
              <a:t>tetraplegia</a:t>
            </a:r>
            <a:r>
              <a:rPr lang="en-US" altLang="he-IL" dirty="0"/>
              <a:t> is markedly reduced: approximately 52% of</a:t>
            </a:r>
          </a:p>
          <a:p>
            <a:r>
              <a:rPr lang="en-US" altLang="he-IL" dirty="0"/>
              <a:t>that of control healthy subjects (28). This reduction in </a:t>
            </a:r>
            <a:r>
              <a:rPr lang="en-US" altLang="he-IL" dirty="0" err="1"/>
              <a:t>CstL</a:t>
            </a:r>
            <a:endParaRPr lang="en-US" altLang="he-IL" dirty="0"/>
          </a:p>
          <a:p>
            <a:r>
              <a:rPr lang="en-US" altLang="he-IL" dirty="0"/>
              <a:t>plateaus 1 month after the injury and does not change significantly</a:t>
            </a:r>
          </a:p>
          <a:p>
            <a:r>
              <a:rPr lang="en-US" altLang="he-IL" dirty="0"/>
              <a:t>over </a:t>
            </a:r>
            <a:r>
              <a:rPr lang="en-US" altLang="he-IL" dirty="0" err="1"/>
              <a:t>time.When</a:t>
            </a:r>
            <a:r>
              <a:rPr lang="en-US" altLang="he-IL" dirty="0"/>
              <a:t> </a:t>
            </a:r>
            <a:r>
              <a:rPr lang="en-US" altLang="he-IL" dirty="0" err="1"/>
              <a:t>CstL</a:t>
            </a:r>
            <a:r>
              <a:rPr lang="en-US" altLang="he-IL" dirty="0"/>
              <a:t> is corrected for lung volume, the</a:t>
            </a:r>
          </a:p>
          <a:p>
            <a:r>
              <a:rPr lang="en-US" altLang="he-IL" dirty="0"/>
              <a:t>mean value falls to near 70% of predicted value for healthy</a:t>
            </a:r>
          </a:p>
          <a:p>
            <a:r>
              <a:rPr lang="en-US" altLang="he-IL" dirty="0"/>
              <a:t>subjects (28). This suggests that the decrease in </a:t>
            </a:r>
            <a:r>
              <a:rPr lang="en-US" altLang="he-IL" dirty="0" err="1"/>
              <a:t>CstL</a:t>
            </a:r>
            <a:r>
              <a:rPr lang="en-US" altLang="he-IL" dirty="0"/>
              <a:t> is partly</a:t>
            </a:r>
          </a:p>
          <a:p>
            <a:r>
              <a:rPr lang="en-US" altLang="he-IL" dirty="0"/>
              <a:t>attributable to reduced lung volume and partly to the altered</a:t>
            </a:r>
          </a:p>
          <a:p>
            <a:r>
              <a:rPr lang="en-US" altLang="he-IL" dirty="0"/>
              <a:t>mechanical properties of the lung. De Troyer and </a:t>
            </a:r>
            <a:r>
              <a:rPr lang="en-US" altLang="he-IL" dirty="0" err="1"/>
              <a:t>Heilporn</a:t>
            </a:r>
            <a:r>
              <a:rPr lang="en-US" altLang="he-IL" dirty="0"/>
              <a:t> (29)</a:t>
            </a:r>
          </a:p>
          <a:p>
            <a:r>
              <a:rPr lang="en-US" altLang="he-IL" dirty="0"/>
              <a:t>demonstrated similar findings in their patients with chronic</a:t>
            </a:r>
          </a:p>
          <a:p>
            <a:r>
              <a:rPr lang="en-US" altLang="he-IL" dirty="0" err="1"/>
              <a:t>tetraplegia</a:t>
            </a:r>
            <a:r>
              <a:rPr lang="en-US" altLang="he-IL" dirty="0"/>
              <a:t> (</a:t>
            </a:r>
            <a:r>
              <a:rPr lang="en-US" altLang="he-IL" dirty="0" err="1"/>
              <a:t>CstL</a:t>
            </a:r>
            <a:r>
              <a:rPr lang="en-US" altLang="he-IL" dirty="0"/>
              <a:t> of 60% of predicted value for healthy subjects)</a:t>
            </a:r>
          </a:p>
          <a:p>
            <a:r>
              <a:rPr lang="en-US" altLang="he-IL" dirty="0"/>
              <a:t>in whom </a:t>
            </a:r>
            <a:r>
              <a:rPr lang="en-US" altLang="he-IL" dirty="0" err="1"/>
              <a:t>intercostal</a:t>
            </a:r>
            <a:r>
              <a:rPr lang="en-US" altLang="he-IL" dirty="0"/>
              <a:t> muscle activity was completely absent.</a:t>
            </a:r>
          </a:p>
          <a:p>
            <a:r>
              <a:rPr lang="en-US" altLang="he-IL" dirty="0"/>
              <a:t>Conversely, in the two patients in whom </a:t>
            </a:r>
            <a:r>
              <a:rPr lang="en-US" altLang="he-IL" dirty="0" err="1"/>
              <a:t>intercostal</a:t>
            </a:r>
            <a:r>
              <a:rPr lang="en-US" altLang="he-IL" dirty="0"/>
              <a:t> muscle</a:t>
            </a:r>
          </a:p>
          <a:p>
            <a:r>
              <a:rPr lang="en-US" altLang="he-IL" dirty="0"/>
              <a:t>electrical activity was detected, </a:t>
            </a:r>
            <a:r>
              <a:rPr lang="en-US" altLang="he-IL" dirty="0" err="1"/>
              <a:t>CstL</a:t>
            </a:r>
            <a:r>
              <a:rPr lang="en-US" altLang="he-IL" dirty="0"/>
              <a:t> was within normal limits</a:t>
            </a:r>
          </a:p>
          <a:p>
            <a:r>
              <a:rPr lang="en-US" altLang="he-IL" dirty="0"/>
              <a:t>(93% of predicted). The authors concluded that the </a:t>
            </a:r>
            <a:r>
              <a:rPr lang="en-US" altLang="he-IL" dirty="0" err="1"/>
              <a:t>intercostal</a:t>
            </a:r>
            <a:endParaRPr lang="en-US" altLang="he-IL" dirty="0"/>
          </a:p>
          <a:p>
            <a:r>
              <a:rPr lang="en-US" altLang="he-IL" dirty="0"/>
              <a:t>muscles help to stabilize the chest wall and prevent lung collapse.</a:t>
            </a:r>
          </a:p>
          <a:p>
            <a:endParaRPr lang="en-US" altLang="he-IL" dirty="0"/>
          </a:p>
          <a:p>
            <a:r>
              <a:rPr lang="he-IL" sz="1200" b="0" i="0" kern="1200" dirty="0">
                <a:solidFill>
                  <a:schemeClr val="tx1"/>
                </a:solidFill>
                <a:effectLst/>
                <a:latin typeface="+mn-lt"/>
                <a:ea typeface="+mn-ea"/>
                <a:cs typeface="+mn-cs"/>
              </a:rPr>
              <a:t>לעומת זאת, בהפרעה </a:t>
            </a:r>
            <a:r>
              <a:rPr lang="he-IL" sz="1200" b="0" i="0" kern="1200" dirty="0" err="1">
                <a:solidFill>
                  <a:schemeClr val="tx1"/>
                </a:solidFill>
                <a:effectLst/>
                <a:latin typeface="+mn-lt"/>
                <a:ea typeface="+mn-ea"/>
                <a:cs typeface="+mn-cs"/>
              </a:rPr>
              <a:t>הרסטריקטיבית</a:t>
            </a:r>
            <a:r>
              <a:rPr lang="he-IL" sz="1200" b="0" i="0" kern="1200" dirty="0">
                <a:solidFill>
                  <a:schemeClr val="tx1"/>
                </a:solidFill>
                <a:effectLst/>
                <a:latin typeface="+mn-lt"/>
                <a:ea typeface="+mn-ea"/>
                <a:cs typeface="+mn-cs"/>
              </a:rPr>
              <a:t> אנו עדים לקוצר נשימה "הפוך", הנובע מיכולת נמוכה למלא את הריאות באוויר בעת שאיפה.</a:t>
            </a:r>
            <a:endParaRPr lang="en-US" altLang="he-IL" dirty="0"/>
          </a:p>
        </p:txBody>
      </p:sp>
      <p:sp>
        <p:nvSpPr>
          <p:cNvPr id="352260" name="מציין מיקום של מספר שקופית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02BB3D-94D4-4753-AB5F-8B7C720892E8}" type="slidenum">
              <a:rPr lang="he-IL" altLang="he-IL" smtClean="0"/>
              <a:pPr/>
              <a:t>9</a:t>
            </a:fld>
            <a:endParaRPr lang="en-US" altLang="he-IL"/>
          </a:p>
        </p:txBody>
      </p:sp>
    </p:spTree>
    <p:extLst>
      <p:ext uri="{BB962C8B-B14F-4D97-AF65-F5344CB8AC3E}">
        <p14:creationId xmlns:p14="http://schemas.microsoft.com/office/powerpoint/2010/main" val="54774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A441B448-8CE0-4BDC-ADDC-327EECA1E9A6}" type="slidenum">
              <a:rPr lang="he-IL" smtClean="0"/>
              <a:pPr/>
              <a:t>10</a:t>
            </a:fld>
            <a:endParaRPr lang="he-IL"/>
          </a:p>
        </p:txBody>
      </p:sp>
    </p:spTree>
    <p:extLst>
      <p:ext uri="{BB962C8B-B14F-4D97-AF65-F5344CB8AC3E}">
        <p14:creationId xmlns:p14="http://schemas.microsoft.com/office/powerpoint/2010/main" val="42776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algn="r"/>
            <a:r>
              <a:rPr lang="he-IL" dirty="0"/>
              <a:t>חשיבות</a:t>
            </a:r>
            <a:r>
              <a:rPr lang="he-IL" baseline="0" dirty="0"/>
              <a:t> הטיפול בשלב הכרוני</a:t>
            </a:r>
            <a:endParaRPr lang="he-IL" dirty="0"/>
          </a:p>
        </p:txBody>
      </p:sp>
      <p:sp>
        <p:nvSpPr>
          <p:cNvPr id="4" name="מציין מיקום של מספר שקופית 3"/>
          <p:cNvSpPr>
            <a:spLocks noGrp="1"/>
          </p:cNvSpPr>
          <p:nvPr>
            <p:ph type="sldNum" sz="quarter" idx="10"/>
          </p:nvPr>
        </p:nvSpPr>
        <p:spPr/>
        <p:txBody>
          <a:bodyPr/>
          <a:lstStyle/>
          <a:p>
            <a:fld id="{A441B448-8CE0-4BDC-ADDC-327EECA1E9A6}" type="slidenum">
              <a:rPr lang="he-IL" smtClean="0"/>
              <a:pPr/>
              <a:t>11</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lvl="0" algn="r" rtl="0"/>
            <a:endParaRPr lang="he-IL" dirty="0"/>
          </a:p>
        </p:txBody>
      </p:sp>
      <p:sp>
        <p:nvSpPr>
          <p:cNvPr id="4" name="מציין מיקום של מספר שקופית 3"/>
          <p:cNvSpPr>
            <a:spLocks noGrp="1"/>
          </p:cNvSpPr>
          <p:nvPr>
            <p:ph type="sldNum" sz="quarter" idx="10"/>
          </p:nvPr>
        </p:nvSpPr>
        <p:spPr/>
        <p:txBody>
          <a:bodyPr/>
          <a:lstStyle/>
          <a:p>
            <a:fld id="{A441B448-8CE0-4BDC-ADDC-327EECA1E9A6}" type="slidenum">
              <a:rPr lang="he-IL" smtClean="0"/>
              <a:pPr/>
              <a:t>14</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algn="r"/>
            <a:endParaRPr lang="he-IL" dirty="0"/>
          </a:p>
        </p:txBody>
      </p:sp>
      <p:sp>
        <p:nvSpPr>
          <p:cNvPr id="4" name="מציין מיקום של מספר שקופית 3"/>
          <p:cNvSpPr>
            <a:spLocks noGrp="1"/>
          </p:cNvSpPr>
          <p:nvPr>
            <p:ph type="sldNum" sz="quarter" idx="10"/>
          </p:nvPr>
        </p:nvSpPr>
        <p:spPr/>
        <p:txBody>
          <a:bodyPr/>
          <a:lstStyle/>
          <a:p>
            <a:fld id="{A441B448-8CE0-4BDC-ADDC-327EECA1E9A6}" type="slidenum">
              <a:rPr lang="he-IL" smtClean="0"/>
              <a:pPr/>
              <a:t>15</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Slide Image Placeholder 1"/>
          <p:cNvSpPr>
            <a:spLocks noGrp="1" noRot="1" noChangeAspect="1" noTextEdit="1"/>
          </p:cNvSpPr>
          <p:nvPr>
            <p:ph type="sldImg"/>
          </p:nvPr>
        </p:nvSpPr>
        <p:spPr>
          <a:ln/>
        </p:spPr>
      </p:sp>
      <p:sp>
        <p:nvSpPr>
          <p:cNvPr id="363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ltLang="he-IL"/>
          </a:p>
        </p:txBody>
      </p:sp>
      <p:sp>
        <p:nvSpPr>
          <p:cNvPr id="363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884791-FD65-4B2D-A89D-3703DB739FE4}" type="slidenum">
              <a:rPr lang="he-IL" altLang="he-IL" smtClean="0"/>
              <a:pPr/>
              <a:t>16</a:t>
            </a:fld>
            <a:endParaRPr lang="en-US" altLang="he-IL"/>
          </a:p>
        </p:txBody>
      </p:sp>
    </p:spTree>
    <p:extLst>
      <p:ext uri="{BB962C8B-B14F-4D97-AF65-F5344CB8AC3E}">
        <p14:creationId xmlns:p14="http://schemas.microsoft.com/office/powerpoint/2010/main" val="1575318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algn="r"/>
            <a:endParaRPr lang="he-IL" dirty="0"/>
          </a:p>
        </p:txBody>
      </p:sp>
      <p:sp>
        <p:nvSpPr>
          <p:cNvPr id="4" name="מציין מיקום של מספר שקופית 3"/>
          <p:cNvSpPr>
            <a:spLocks noGrp="1"/>
          </p:cNvSpPr>
          <p:nvPr>
            <p:ph type="sldNum" sz="quarter" idx="10"/>
          </p:nvPr>
        </p:nvSpPr>
        <p:spPr/>
        <p:txBody>
          <a:bodyPr/>
          <a:lstStyle/>
          <a:p>
            <a:fld id="{A441B448-8CE0-4BDC-ADDC-327EECA1E9A6}" type="slidenum">
              <a:rPr lang="he-IL" smtClean="0"/>
              <a:pPr/>
              <a:t>17</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2B77FB-AC72-4A27-AB6E-41232454BD6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DD457836-0614-4698-97F2-D7E4150B80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20E3158F-632D-4F9B-9AF4-CDCE43813F04}"/>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B90BAC44-5A6C-4BE1-9F30-DBECC26933C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0FD701D-1D67-482A-9063-7D9DF7D80A1D}"/>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200299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96F4008-844F-4136-91DE-28F9C0291F3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24D56CA-E832-4C07-B0DB-DBDD453DB63A}"/>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FD43137-5E52-4DFB-9C2B-F6C1326C6A4B}"/>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FCB2D45D-D5BA-40B1-8B2E-D2A7A2C9C2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B8F1DD-8FB5-494A-9F87-15A1A73CFDAE}"/>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225410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0311B119-03A5-4816-9E24-DAF23F739278}"/>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9C40E07-B244-4811-BD9A-F5E078E52663}"/>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D210A8F-784E-4865-8337-8FF56481413C}"/>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C529CD72-2D20-4914-8B99-F9CAC80F038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7F960B8-FDD4-4737-8D9B-DBB3249EEE12}"/>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4271550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he-IL"/>
          </a:p>
        </p:txBody>
      </p:sp>
      <p:sp>
        <p:nvSpPr>
          <p:cNvPr id="3" name="ClipArt Placeholder 2"/>
          <p:cNvSpPr>
            <a:spLocks noGrp="1"/>
          </p:cNvSpPr>
          <p:nvPr>
            <p:ph type="clipArt" sz="half" idx="1"/>
          </p:nvPr>
        </p:nvSpPr>
        <p:spPr>
          <a:xfrm>
            <a:off x="914400" y="1981200"/>
            <a:ext cx="5080000" cy="4114800"/>
          </a:xfrm>
        </p:spPr>
        <p:txBody>
          <a:bodyPr rtlCol="0">
            <a:normAutofit/>
          </a:bodyPr>
          <a:lstStyle/>
          <a:p>
            <a:pPr lvl="0"/>
            <a:endParaRPr lang="he-IL"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מציין מיקום של תאריך 3"/>
          <p:cNvSpPr>
            <a:spLocks noGrp="1"/>
          </p:cNvSpPr>
          <p:nvPr>
            <p:ph type="dt" sz="half" idx="10"/>
          </p:nvPr>
        </p:nvSpPr>
        <p:spPr/>
        <p:txBody>
          <a:bodyPr/>
          <a:lstStyle>
            <a:lvl1pPr>
              <a:defRPr/>
            </a:lvl1pPr>
          </a:lstStyle>
          <a:p>
            <a:pPr>
              <a:defRPr/>
            </a:pPr>
            <a:endParaRPr lang="en-US"/>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en-US"/>
          </a:p>
        </p:txBody>
      </p:sp>
      <p:sp>
        <p:nvSpPr>
          <p:cNvPr id="7" name="מציין מיקום של מספר שקופית 5"/>
          <p:cNvSpPr>
            <a:spLocks noGrp="1"/>
          </p:cNvSpPr>
          <p:nvPr>
            <p:ph type="sldNum" sz="quarter" idx="12"/>
          </p:nvPr>
        </p:nvSpPr>
        <p:spPr/>
        <p:txBody>
          <a:bodyPr/>
          <a:lstStyle>
            <a:lvl1pPr>
              <a:defRPr/>
            </a:lvl1pPr>
          </a:lstStyle>
          <a:p>
            <a:pPr>
              <a:defRPr/>
            </a:pPr>
            <a:fld id="{893E053F-2396-44DD-B446-1C9D357055E6}" type="slidenum">
              <a:rPr lang="he-IL" altLang="he-IL"/>
              <a:pPr>
                <a:defRPr/>
              </a:pPr>
              <a:t>‹#›</a:t>
            </a:fld>
            <a:endParaRPr lang="en-US" altLang="he-IL"/>
          </a:p>
        </p:txBody>
      </p:sp>
    </p:spTree>
    <p:extLst>
      <p:ext uri="{BB962C8B-B14F-4D97-AF65-F5344CB8AC3E}">
        <p14:creationId xmlns:p14="http://schemas.microsoft.com/office/powerpoint/2010/main" val="374143798"/>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834594-3143-4CE1-B11E-B43A9B11C07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D8589A7-CDDA-46B0-AAAF-CCE16102B18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467DBB5-4A8E-40EE-AF3A-5055716721F8}"/>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D5C8B910-3F15-438B-83DA-A240B4F0589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923456D-1F5B-400C-A21E-475670F4F0C5}"/>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213050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2013AD-8702-4988-8D91-F2EFF3A3A5C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B2D8BF2-A4DC-4C83-9554-355A2EC590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E7F7C4A9-6CF0-4321-A5A7-00A4012A0A61}"/>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46AA3678-7394-41E2-9670-E778362E4A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4BD9D52-1D9E-411B-B353-FC12450095AF}"/>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2565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B5B2E6-F914-4CDB-8FBB-A97E3B2472B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AB7B66F-D771-4168-9169-BD43A1498DD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4064D53-B8A4-4594-B6EC-940D17292391}"/>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3C7A875-BB1E-4977-9F8A-35A240365A18}"/>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6" name="מציין מיקום של כותרת תחתונה 5">
            <a:extLst>
              <a:ext uri="{FF2B5EF4-FFF2-40B4-BE49-F238E27FC236}">
                <a16:creationId xmlns:a16="http://schemas.microsoft.com/office/drawing/2014/main" id="{53DA0989-559F-400B-A8E8-73E14561B17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BF2523D-379D-4749-8A1D-C8CDD5125881}"/>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305995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8A51D5-7B26-45DD-9824-D696A218982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55CDEC-820B-463F-8F95-BFCCF96D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65EB9118-2CBA-4FD9-9139-5EB40D7E2178}"/>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7E21571-CC1A-48C0-87EC-F4CF79515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E78E241E-BA77-4BE5-9573-9038BA6A24E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6D205BA4-D5D9-4030-AE20-18F0B68AF244}"/>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8" name="מציין מיקום של כותרת תחתונה 7">
            <a:extLst>
              <a:ext uri="{FF2B5EF4-FFF2-40B4-BE49-F238E27FC236}">
                <a16:creationId xmlns:a16="http://schemas.microsoft.com/office/drawing/2014/main" id="{930434AC-C76F-4EBA-A5E7-42E5AF0D2153}"/>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A4169E3A-8690-4EAB-8DE8-3012C58F822C}"/>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33819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88DA243-7334-4C83-AF79-3269EDB32ED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E2859E7-89C6-4832-9B13-0744C4B45EFF}"/>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4" name="מציין מיקום של כותרת תחתונה 3">
            <a:extLst>
              <a:ext uri="{FF2B5EF4-FFF2-40B4-BE49-F238E27FC236}">
                <a16:creationId xmlns:a16="http://schemas.microsoft.com/office/drawing/2014/main" id="{58EF537C-1F44-46DE-A38E-4C9E5568101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B6EFE1A7-72BC-4F34-9720-E87BBABB7388}"/>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422363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358DB7F-102C-4D4C-9D7C-0C948BA41AB7}"/>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3" name="מציין מיקום של כותרת תחתונה 2">
            <a:extLst>
              <a:ext uri="{FF2B5EF4-FFF2-40B4-BE49-F238E27FC236}">
                <a16:creationId xmlns:a16="http://schemas.microsoft.com/office/drawing/2014/main" id="{3970C7FE-CE19-46A4-A327-A2B94F043D8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B366A9D-9040-4FFB-91BE-B68DC4D25BB6}"/>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321763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7FB9AD1-B87B-4D07-BADF-CEF87664FE2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08F1173-AD48-4B1E-B52E-81CE11178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1B9F04A-9F2D-4F00-B6F7-83A51F6C9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8AA56F4D-9850-453E-A72D-C4A4B9133F18}"/>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6" name="מציין מיקום של כותרת תחתונה 5">
            <a:extLst>
              <a:ext uri="{FF2B5EF4-FFF2-40B4-BE49-F238E27FC236}">
                <a16:creationId xmlns:a16="http://schemas.microsoft.com/office/drawing/2014/main" id="{0DE4616A-4970-4263-A1AB-EA9229017149}"/>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BAC5E8-015A-4278-A1B3-6B6EB8EF3752}"/>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67687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98AEA1-1A52-4EA6-AED6-F9894E0A864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9B1CFE2-5B7D-4F9B-B38D-B810C777F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9CD0BF5-D751-471A-A3B1-C243D2F60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6640FF9-C4DA-4F8F-930C-1595418B2AF1}"/>
              </a:ext>
            </a:extLst>
          </p:cNvPr>
          <p:cNvSpPr>
            <a:spLocks noGrp="1"/>
          </p:cNvSpPr>
          <p:nvPr>
            <p:ph type="dt" sz="half" idx="10"/>
          </p:nvPr>
        </p:nvSpPr>
        <p:spPr/>
        <p:txBody>
          <a:bodyPr/>
          <a:lstStyle/>
          <a:p>
            <a:fld id="{1BC120C8-57B1-462C-ADC4-0E0F98469C86}" type="datetimeFigureOut">
              <a:rPr lang="he-IL" smtClean="0"/>
              <a:pPr/>
              <a:t>י"ב/כסלו/תשפ"ד</a:t>
            </a:fld>
            <a:endParaRPr lang="he-IL"/>
          </a:p>
        </p:txBody>
      </p:sp>
      <p:sp>
        <p:nvSpPr>
          <p:cNvPr id="6" name="מציין מיקום של כותרת תחתונה 5">
            <a:extLst>
              <a:ext uri="{FF2B5EF4-FFF2-40B4-BE49-F238E27FC236}">
                <a16:creationId xmlns:a16="http://schemas.microsoft.com/office/drawing/2014/main" id="{77318A37-D4C8-4203-B992-04FD911E9A5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3D7F7A0-27B6-492E-9618-0F8E17C496C1}"/>
              </a:ext>
            </a:extLst>
          </p:cNvPr>
          <p:cNvSpPr>
            <a:spLocks noGrp="1"/>
          </p:cNvSpPr>
          <p:nvPr>
            <p:ph type="sldNum" sz="quarter" idx="12"/>
          </p:nvPr>
        </p:nvSpPr>
        <p:spPr/>
        <p:txBody>
          <a:bodyPr/>
          <a:lstStyle/>
          <a:p>
            <a:fld id="{E133ED34-E70C-4804-B03A-C7E1E609FD28}" type="slidenum">
              <a:rPr lang="he-IL" smtClean="0"/>
              <a:pPr/>
              <a:t>‹#›</a:t>
            </a:fld>
            <a:endParaRPr lang="he-IL"/>
          </a:p>
        </p:txBody>
      </p:sp>
    </p:spTree>
    <p:extLst>
      <p:ext uri="{BB962C8B-B14F-4D97-AF65-F5344CB8AC3E}">
        <p14:creationId xmlns:p14="http://schemas.microsoft.com/office/powerpoint/2010/main" val="160293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296A147-5AA3-474C-ADFB-1BB40B4E7D1F}"/>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E6291A8-1470-4646-BE7F-3B800FD6A6D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B2DBE5-5B2B-4B8B-8DB9-1A6C108B07A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C120C8-57B1-462C-ADC4-0E0F98469C86}" type="datetimeFigureOut">
              <a:rPr lang="he-IL" smtClean="0"/>
              <a:pPr/>
              <a:t>י"ב/כסלו/תשפ"ד</a:t>
            </a:fld>
            <a:endParaRPr lang="he-IL"/>
          </a:p>
        </p:txBody>
      </p:sp>
      <p:sp>
        <p:nvSpPr>
          <p:cNvPr id="5" name="מציין מיקום של כותרת תחתונה 4">
            <a:extLst>
              <a:ext uri="{FF2B5EF4-FFF2-40B4-BE49-F238E27FC236}">
                <a16:creationId xmlns:a16="http://schemas.microsoft.com/office/drawing/2014/main" id="{885BE12C-17CC-44A1-B5BF-A26B5A373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449F02A-4CCB-4FEA-8B46-6141BE17D44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33ED34-E70C-4804-B03A-C7E1E609FD28}" type="slidenum">
              <a:rPr lang="he-IL" smtClean="0"/>
              <a:pPr/>
              <a:t>‹#›</a:t>
            </a:fld>
            <a:endParaRPr lang="he-IL"/>
          </a:p>
        </p:txBody>
      </p:sp>
    </p:spTree>
    <p:extLst>
      <p:ext uri="{BB962C8B-B14F-4D97-AF65-F5344CB8AC3E}">
        <p14:creationId xmlns:p14="http://schemas.microsoft.com/office/powerpoint/2010/main" val="458020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bfK2JujwXE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youtu.be/p8RgFOt0ANE" TargetMode="Externa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lp-LBgD5Y5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95479" y="1099860"/>
            <a:ext cx="12287478" cy="3323987"/>
          </a:xfrm>
        </p:spPr>
        <p:txBody>
          <a:bodyPr wrap="square">
            <a:spAutoFit/>
          </a:bodyPr>
          <a:lstStyle/>
          <a:p>
            <a:pPr>
              <a:lnSpc>
                <a:spcPct val="100000"/>
              </a:lnSpc>
            </a:pPr>
            <a:r>
              <a:rPr lang="he-IL" sz="5000" b="1" dirty="0">
                <a:latin typeface="+mn-lt"/>
                <a:cs typeface="+mn-cs"/>
              </a:rPr>
              <a:t>פיזיותרפיה בנפגעי חוט שדרה</a:t>
            </a:r>
            <a:br>
              <a:rPr lang="he-IL" sz="5400" b="1" dirty="0">
                <a:latin typeface="+mn-lt"/>
                <a:cs typeface="+mn-cs"/>
              </a:rPr>
            </a:br>
            <a:r>
              <a:rPr lang="he-IL" sz="3600" b="1" dirty="0">
                <a:latin typeface="+mn-lt"/>
                <a:cs typeface="+mn-cs"/>
              </a:rPr>
              <a:t>חלק 2 - פיזיותרפיה נשימתית בנפגעי חוט שדרה </a:t>
            </a:r>
            <a:br>
              <a:rPr lang="he-IL" sz="3600" b="1" dirty="0">
                <a:latin typeface="+mn-lt"/>
                <a:cs typeface="+mn-cs"/>
              </a:rPr>
            </a:br>
            <a:br>
              <a:rPr lang="he-IL" sz="3600" b="1" dirty="0">
                <a:latin typeface="+mn-lt"/>
                <a:cs typeface="+mn-cs"/>
              </a:rPr>
            </a:br>
            <a:r>
              <a:rPr lang="he-IL" sz="4400" b="1" dirty="0">
                <a:latin typeface="+mn-lt"/>
                <a:cs typeface="+mn-cs"/>
              </a:rPr>
              <a:t>קורס ריענון לעת מלחמת חרבות ברזל</a:t>
            </a:r>
            <a:br>
              <a:rPr lang="he-IL" sz="4400" b="1" dirty="0">
                <a:latin typeface="+mn-lt"/>
                <a:cs typeface="+mn-cs"/>
              </a:rPr>
            </a:br>
            <a:r>
              <a:rPr lang="he-IL" sz="4400" b="1" dirty="0">
                <a:latin typeface="+mn-lt"/>
                <a:cs typeface="+mn-cs"/>
              </a:rPr>
              <a:t> </a:t>
            </a:r>
            <a:r>
              <a:rPr lang="he-IL" sz="3600" b="1" dirty="0">
                <a:latin typeface="+mn-lt"/>
                <a:cs typeface="+mn-cs"/>
              </a:rPr>
              <a:t>אוקטובר 2023</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50542" y="442384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3234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208050" y="228600"/>
            <a:ext cx="10292575" cy="2187499"/>
          </a:xfrm>
        </p:spPr>
        <p:txBody>
          <a:bodyPr rtlCol="0">
            <a:normAutofit/>
          </a:bodyPr>
          <a:lstStyle/>
          <a:p>
            <a:pPr>
              <a:lnSpc>
                <a:spcPct val="150000"/>
              </a:lnSpc>
              <a:defRPr/>
            </a:pPr>
            <a:r>
              <a:rPr lang="he-IL" b="1" dirty="0">
                <a:solidFill>
                  <a:srgbClr val="002060"/>
                </a:solidFill>
                <a:cs typeface="+mn-cs"/>
              </a:rPr>
              <a:t>המרכיב החסימתי (</a:t>
            </a:r>
            <a:r>
              <a:rPr lang="he-IL" b="1" dirty="0" err="1">
                <a:solidFill>
                  <a:srgbClr val="002060"/>
                </a:solidFill>
                <a:cs typeface="+mn-cs"/>
              </a:rPr>
              <a:t>אובסטרוקטיבי</a:t>
            </a:r>
            <a:r>
              <a:rPr lang="he-IL" b="1" dirty="0">
                <a:solidFill>
                  <a:srgbClr val="002060"/>
                </a:solidFill>
                <a:cs typeface="+mn-cs"/>
              </a:rPr>
              <a:t>)</a:t>
            </a:r>
            <a:br>
              <a:rPr lang="he-IL" b="1" dirty="0">
                <a:solidFill>
                  <a:srgbClr val="002060"/>
                </a:solidFill>
                <a:cs typeface="+mn-cs"/>
              </a:rPr>
            </a:br>
            <a:endParaRPr lang="en-US" sz="3100" dirty="0">
              <a:solidFill>
                <a:srgbClr val="002060"/>
              </a:solidFill>
              <a:cs typeface="+mn-cs"/>
            </a:endParaRPr>
          </a:p>
        </p:txBody>
      </p:sp>
      <p:sp>
        <p:nvSpPr>
          <p:cNvPr id="118787" name="Rectangle 3"/>
          <p:cNvSpPr>
            <a:spLocks noGrp="1" noChangeArrowheads="1"/>
          </p:cNvSpPr>
          <p:nvPr>
            <p:ph idx="1"/>
          </p:nvPr>
        </p:nvSpPr>
        <p:spPr>
          <a:xfrm>
            <a:off x="691375" y="2082800"/>
            <a:ext cx="10950497" cy="4546600"/>
          </a:xfrm>
        </p:spPr>
        <p:txBody>
          <a:bodyPr/>
          <a:lstStyle/>
          <a:p>
            <a:pPr marL="0" indent="0">
              <a:lnSpc>
                <a:spcPct val="125000"/>
              </a:lnSpc>
              <a:buClr>
                <a:schemeClr val="accent1"/>
              </a:buClr>
              <a:buNone/>
            </a:pPr>
            <a:r>
              <a:rPr lang="he-IL" sz="3200" dirty="0"/>
              <a:t>בפגיעות מעל </a:t>
            </a:r>
            <a:r>
              <a:rPr lang="en-US" sz="3200" dirty="0"/>
              <a:t>T6</a:t>
            </a:r>
            <a:r>
              <a:rPr lang="he-IL" sz="3200" dirty="0"/>
              <a:t> קיימת הפרעה במערכת </a:t>
            </a:r>
            <a:r>
              <a:rPr lang="he-IL" sz="3200" dirty="0" err="1"/>
              <a:t>הסימפטטית</a:t>
            </a:r>
            <a:r>
              <a:rPr lang="he-IL" sz="3200" dirty="0"/>
              <a:t> המובילה ליתר פעילות </a:t>
            </a:r>
            <a:r>
              <a:rPr lang="he-IL" sz="3200" dirty="0" err="1"/>
              <a:t>פאראסימפטטית</a:t>
            </a:r>
            <a:r>
              <a:rPr lang="he-IL" sz="3200" dirty="0"/>
              <a:t> המתבטאת ב: </a:t>
            </a:r>
          </a:p>
          <a:p>
            <a:pPr>
              <a:lnSpc>
                <a:spcPct val="125000"/>
              </a:lnSpc>
            </a:pPr>
            <a:r>
              <a:rPr lang="he-IL" altLang="he-IL" dirty="0" err="1"/>
              <a:t>ברונכוספאזם</a:t>
            </a:r>
            <a:r>
              <a:rPr lang="he-IL" altLang="he-IL" dirty="0"/>
              <a:t> - כיווץ יתר של השרירים החלקים בדרכי</a:t>
            </a:r>
            <a:r>
              <a:rPr lang="en-US" altLang="he-IL" dirty="0"/>
              <a:t> </a:t>
            </a:r>
            <a:r>
              <a:rPr lang="he-IL" altLang="he-IL" dirty="0"/>
              <a:t>האויר</a:t>
            </a:r>
          </a:p>
          <a:p>
            <a:pPr>
              <a:lnSpc>
                <a:spcPct val="125000"/>
              </a:lnSpc>
            </a:pPr>
            <a:r>
              <a:rPr lang="he-IL" altLang="he-IL" dirty="0"/>
              <a:t>בעיה בפינוי ובניקוז הפרשות עקב הפרשה מוגברת</a:t>
            </a:r>
          </a:p>
          <a:p>
            <a:pPr algn="r" rtl="1" eaLnBrk="1" hangingPunct="1">
              <a:lnSpc>
                <a:spcPct val="125000"/>
              </a:lnSpc>
              <a:buClr>
                <a:schemeClr val="accent1"/>
              </a:buClr>
            </a:pPr>
            <a:endParaRPr lang="en-US" altLang="he-IL" sz="3600" dirty="0">
              <a:solidFill>
                <a:srgbClr val="002060"/>
              </a:solidFill>
            </a:endParaRPr>
          </a:p>
        </p:txBody>
      </p:sp>
    </p:spTree>
    <p:extLst>
      <p:ext uri="{BB962C8B-B14F-4D97-AF65-F5344CB8AC3E}">
        <p14:creationId xmlns:p14="http://schemas.microsoft.com/office/powerpoint/2010/main" val="650139969"/>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006151" y="290481"/>
            <a:ext cx="10515600" cy="1325563"/>
          </a:xfrm>
        </p:spPr>
        <p:txBody>
          <a:bodyPr rtlCol="0">
            <a:normAutofit/>
          </a:bodyPr>
          <a:lstStyle/>
          <a:p>
            <a:pPr rtl="1">
              <a:defRPr/>
            </a:pPr>
            <a:r>
              <a:rPr lang="he-IL" sz="4000" b="1" dirty="0">
                <a:solidFill>
                  <a:srgbClr val="002060"/>
                </a:solidFill>
                <a:cs typeface="+mn-cs"/>
              </a:rPr>
              <a:t>מטרות הטפול הנשימתי</a:t>
            </a:r>
            <a:endParaRPr lang="en-US" sz="4000" b="1" dirty="0">
              <a:solidFill>
                <a:srgbClr val="002060"/>
              </a:solidFill>
              <a:cs typeface="+mn-cs"/>
            </a:endParaRPr>
          </a:p>
        </p:txBody>
      </p:sp>
      <p:sp>
        <p:nvSpPr>
          <p:cNvPr id="120835" name="Rectangle 3"/>
          <p:cNvSpPr>
            <a:spLocks noGrp="1" noChangeArrowheads="1"/>
          </p:cNvSpPr>
          <p:nvPr>
            <p:ph idx="1"/>
          </p:nvPr>
        </p:nvSpPr>
        <p:spPr>
          <a:xfrm>
            <a:off x="1260088" y="1508448"/>
            <a:ext cx="10144512" cy="5081923"/>
          </a:xfrm>
        </p:spPr>
        <p:txBody>
          <a:bodyPr>
            <a:normAutofit fontScale="92500" lnSpcReduction="10000"/>
          </a:bodyPr>
          <a:lstStyle/>
          <a:p>
            <a:pPr algn="r" rtl="1" eaLnBrk="1" hangingPunct="1">
              <a:lnSpc>
                <a:spcPct val="135000"/>
              </a:lnSpc>
            </a:pPr>
            <a:r>
              <a:rPr lang="he-IL" altLang="he-IL" sz="3500" dirty="0"/>
              <a:t>גמילה מהנשמה ומתמיכת חמצן בשלב האקוטי</a:t>
            </a:r>
          </a:p>
          <a:p>
            <a:pPr algn="r" rtl="1" eaLnBrk="1" hangingPunct="1">
              <a:lnSpc>
                <a:spcPct val="135000"/>
              </a:lnSpc>
            </a:pPr>
            <a:r>
              <a:rPr lang="he-IL" altLang="he-IL" sz="3500" dirty="0"/>
              <a:t>פתיחת </a:t>
            </a:r>
            <a:r>
              <a:rPr lang="he-IL" altLang="he-IL" sz="3500" dirty="0" err="1"/>
              <a:t>תמטים</a:t>
            </a:r>
            <a:r>
              <a:rPr lang="he-IL" altLang="he-IL" sz="3500" dirty="0"/>
              <a:t>- </a:t>
            </a:r>
            <a:r>
              <a:rPr lang="en-US" altLang="he-IL" sz="3500" dirty="0"/>
              <a:t>ATELECTASIS</a:t>
            </a:r>
            <a:endParaRPr lang="he-IL" altLang="he-IL" sz="3500" dirty="0"/>
          </a:p>
          <a:p>
            <a:pPr>
              <a:lnSpc>
                <a:spcPct val="135000"/>
              </a:lnSpc>
            </a:pPr>
            <a:r>
              <a:rPr lang="he-IL" altLang="he-IL" sz="3500" dirty="0"/>
              <a:t>הגדלת  נפחי ריאה:</a:t>
            </a:r>
            <a:r>
              <a:rPr lang="en-US" altLang="he-IL" sz="3500" dirty="0"/>
              <a:t>Tidal volume</a:t>
            </a:r>
            <a:r>
              <a:rPr lang="he-IL" altLang="he-IL" sz="3500" dirty="0"/>
              <a:t>,  </a:t>
            </a:r>
            <a:r>
              <a:rPr lang="en-US" altLang="he-IL" sz="3500" dirty="0"/>
              <a:t>Vital capacity</a:t>
            </a:r>
            <a:r>
              <a:rPr lang="he-IL" altLang="he-IL" sz="3500" dirty="0"/>
              <a:t> </a:t>
            </a:r>
            <a:endParaRPr lang="he-IL" altLang="he-IL" sz="3500" b="1" dirty="0">
              <a:cs typeface="David" panose="020E0502060401010101" pitchFamily="34" charset="-79"/>
            </a:endParaRPr>
          </a:p>
          <a:p>
            <a:pPr algn="r" rtl="1" eaLnBrk="1" hangingPunct="1">
              <a:lnSpc>
                <a:spcPct val="135000"/>
              </a:lnSpc>
            </a:pPr>
            <a:r>
              <a:rPr lang="he-IL" altLang="he-IL" sz="3500" dirty="0"/>
              <a:t>שיפור הסבולת הנשימתית והפחתת קצב נשימה לדוג': שיפור יכולת הדיבור</a:t>
            </a:r>
          </a:p>
          <a:p>
            <a:pPr algn="r" rtl="1" eaLnBrk="1" hangingPunct="1">
              <a:lnSpc>
                <a:spcPct val="135000"/>
              </a:lnSpc>
            </a:pPr>
            <a:r>
              <a:rPr lang="he-IL" altLang="he-IL" sz="3500" dirty="0"/>
              <a:t> העלאת מודעות המטופל ומשפחתו כולל הדרכה לפינוי הפרשות ומניעת סיבוכי נשימה בשלב האקוטי והכרוני</a:t>
            </a:r>
          </a:p>
          <a:p>
            <a:pPr marL="0" indent="0" eaLnBrk="1" hangingPunct="1">
              <a:lnSpc>
                <a:spcPct val="135000"/>
              </a:lnSpc>
              <a:buClr>
                <a:srgbClr val="00FF00"/>
              </a:buClr>
              <a:buNone/>
            </a:pPr>
            <a:endParaRPr lang="en-US" altLang="he-IL" b="1" dirty="0">
              <a:solidFill>
                <a:srgbClr val="002060"/>
              </a:solidFill>
              <a:cs typeface="David" panose="020E0502060401010101" pitchFamily="34" charset="-79"/>
            </a:endParaRPr>
          </a:p>
        </p:txBody>
      </p:sp>
    </p:spTree>
    <p:extLst>
      <p:ext uri="{BB962C8B-B14F-4D97-AF65-F5344CB8AC3E}">
        <p14:creationId xmlns:p14="http://schemas.microsoft.com/office/powerpoint/2010/main" val="1616584789"/>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additive="base">
                                        <p:cTn id="7" dur="500" fill="hold"/>
                                        <p:tgtEl>
                                          <p:spTgt spid="120834"/>
                                        </p:tgtEl>
                                        <p:attrNameLst>
                                          <p:attrName>ppt_x</p:attrName>
                                        </p:attrNameLst>
                                      </p:cBhvr>
                                      <p:tavLst>
                                        <p:tav tm="0">
                                          <p:val>
                                            <p:strVal val="1+#ppt_w/2"/>
                                          </p:val>
                                        </p:tav>
                                        <p:tav tm="100000">
                                          <p:val>
                                            <p:strVal val="#ppt_x"/>
                                          </p:val>
                                        </p:tav>
                                      </p:tavLst>
                                    </p:anim>
                                    <p:anim calcmode="lin" valueType="num">
                                      <p:cBhvr additive="base">
                                        <p:cTn id="8" dur="500" fill="hold"/>
                                        <p:tgtEl>
                                          <p:spTgt spid="1208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0" end="0"/>
                                            </p:txEl>
                                          </p:spTgt>
                                        </p:tgtEl>
                                        <p:attrNameLst>
                                          <p:attrName>style.visibility</p:attrName>
                                        </p:attrNameLst>
                                      </p:cBhvr>
                                      <p:to>
                                        <p:strVal val="visible"/>
                                      </p:to>
                                    </p:set>
                                    <p:anim calcmode="lin" valueType="num">
                                      <p:cBhvr additive="base">
                                        <p:cTn id="13"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1" end="1"/>
                                            </p:txEl>
                                          </p:spTgt>
                                        </p:tgtEl>
                                        <p:attrNameLst>
                                          <p:attrName>style.visibility</p:attrName>
                                        </p:attrNameLst>
                                      </p:cBhvr>
                                      <p:to>
                                        <p:strVal val="visible"/>
                                      </p:to>
                                    </p:set>
                                    <p:anim calcmode="lin" valueType="num">
                                      <p:cBhvr additive="base">
                                        <p:cTn id="19"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2" end="2"/>
                                            </p:txEl>
                                          </p:spTgt>
                                        </p:tgtEl>
                                        <p:attrNameLst>
                                          <p:attrName>style.visibility</p:attrName>
                                        </p:attrNameLst>
                                      </p:cBhvr>
                                      <p:to>
                                        <p:strVal val="visible"/>
                                      </p:to>
                                    </p:set>
                                    <p:anim calcmode="lin" valueType="num">
                                      <p:cBhvr additive="base">
                                        <p:cTn id="25"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0835">
                                            <p:txEl>
                                              <p:pRg st="3" end="3"/>
                                            </p:txEl>
                                          </p:spTgt>
                                        </p:tgtEl>
                                        <p:attrNameLst>
                                          <p:attrName>style.visibility</p:attrName>
                                        </p:attrNameLst>
                                      </p:cBhvr>
                                      <p:to>
                                        <p:strVal val="visible"/>
                                      </p:to>
                                    </p:set>
                                    <p:anim calcmode="lin" valueType="num">
                                      <p:cBhvr additive="base">
                                        <p:cTn id="31"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0835">
                                            <p:txEl>
                                              <p:pRg st="4" end="4"/>
                                            </p:txEl>
                                          </p:spTgt>
                                        </p:tgtEl>
                                        <p:attrNameLst>
                                          <p:attrName>style.visibility</p:attrName>
                                        </p:attrNameLst>
                                      </p:cBhvr>
                                      <p:to>
                                        <p:strVal val="visible"/>
                                      </p:to>
                                    </p:set>
                                    <p:anim calcmode="lin" valueType="num">
                                      <p:cBhvr additive="base">
                                        <p:cTn id="37" dur="500" fill="hold"/>
                                        <p:tgtEl>
                                          <p:spTgt spid="12083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08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P spid="1208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72E084-990D-4C8F-8771-AAB4055AA429}"/>
              </a:ext>
            </a:extLst>
          </p:cNvPr>
          <p:cNvSpPr>
            <a:spLocks noGrp="1"/>
          </p:cNvSpPr>
          <p:nvPr>
            <p:ph type="title"/>
          </p:nvPr>
        </p:nvSpPr>
        <p:spPr>
          <a:xfrm>
            <a:off x="824132" y="210380"/>
            <a:ext cx="10515600" cy="1325563"/>
          </a:xfrm>
        </p:spPr>
        <p:txBody>
          <a:bodyPr>
            <a:normAutofit/>
          </a:bodyPr>
          <a:lstStyle/>
          <a:p>
            <a:pPr algn="just"/>
            <a:r>
              <a:rPr lang="he-IL" sz="4000" b="1" dirty="0">
                <a:solidFill>
                  <a:srgbClr val="002060"/>
                </a:solidFill>
                <a:cs typeface="+mn-cs"/>
              </a:rPr>
              <a:t>דגשים לבדיקה נשימתית לאחר פגיעת חוט שדרה</a:t>
            </a:r>
            <a:endParaRPr lang="en-US" sz="4000" b="1" dirty="0">
              <a:cs typeface="+mn-cs"/>
            </a:endParaRPr>
          </a:p>
        </p:txBody>
      </p:sp>
      <p:sp>
        <p:nvSpPr>
          <p:cNvPr id="3" name="מציין מיקום תוכן 2">
            <a:extLst>
              <a:ext uri="{FF2B5EF4-FFF2-40B4-BE49-F238E27FC236}">
                <a16:creationId xmlns:a16="http://schemas.microsoft.com/office/drawing/2014/main" id="{D3081D86-0ED5-44AD-9090-401DB6E1105E}"/>
              </a:ext>
            </a:extLst>
          </p:cNvPr>
          <p:cNvSpPr>
            <a:spLocks noGrp="1"/>
          </p:cNvSpPr>
          <p:nvPr>
            <p:ph idx="1"/>
          </p:nvPr>
        </p:nvSpPr>
        <p:spPr>
          <a:xfrm>
            <a:off x="338765" y="1409334"/>
            <a:ext cx="11057239" cy="5080815"/>
          </a:xfrm>
        </p:spPr>
        <p:txBody>
          <a:bodyPr>
            <a:noAutofit/>
          </a:bodyPr>
          <a:lstStyle/>
          <a:p>
            <a:pPr>
              <a:lnSpc>
                <a:spcPct val="150000"/>
              </a:lnSpc>
            </a:pPr>
            <a:r>
              <a:rPr lang="he-IL" dirty="0"/>
              <a:t>הסתכלות כללית (מדדים רלוונטיים, צנרת, נקזים, צווארון)</a:t>
            </a:r>
          </a:p>
          <a:p>
            <a:pPr>
              <a:lnSpc>
                <a:spcPct val="150000"/>
              </a:lnSpc>
            </a:pPr>
            <a:r>
              <a:rPr lang="he-IL" dirty="0"/>
              <a:t>הסתכלות ספציפית: תבנית נשימה (נשימה </a:t>
            </a:r>
            <a:r>
              <a:rPr lang="he-IL" dirty="0" err="1"/>
              <a:t>פארדוקסלית</a:t>
            </a:r>
            <a:r>
              <a:rPr lang="he-IL" dirty="0"/>
              <a:t> –קריסה פנימית של בית החזה בזמן שאיפה/שימוש בשרירי עזר/נשימה </a:t>
            </a:r>
            <a:r>
              <a:rPr lang="he-IL" dirty="0" err="1"/>
              <a:t>סרעפתית</a:t>
            </a:r>
            <a:r>
              <a:rPr lang="he-IL" dirty="0"/>
              <a:t>) </a:t>
            </a:r>
          </a:p>
          <a:p>
            <a:pPr>
              <a:lnSpc>
                <a:spcPct val="150000"/>
              </a:lnSpc>
            </a:pPr>
            <a:r>
              <a:rPr lang="he-IL" dirty="0"/>
              <a:t>בדיקת שרירי נשימה ושרירי עזר בהתאם לשלמות הפגיעה וגובהה:</a:t>
            </a:r>
          </a:p>
          <a:p>
            <a:pPr marL="0" indent="0">
              <a:lnSpc>
                <a:spcPct val="150000"/>
              </a:lnSpc>
              <a:buNone/>
            </a:pPr>
            <a:r>
              <a:rPr lang="he-IL" dirty="0"/>
              <a:t>  מספר נשימות, </a:t>
            </a:r>
            <a:r>
              <a:rPr lang="he-IL" dirty="0" err="1"/>
              <a:t>סטורציה</a:t>
            </a:r>
            <a:r>
              <a:rPr lang="he-IL" dirty="0"/>
              <a:t>, גזים בדם</a:t>
            </a:r>
          </a:p>
          <a:p>
            <a:pPr>
              <a:lnSpc>
                <a:spcPct val="150000"/>
              </a:lnSpc>
            </a:pPr>
            <a:r>
              <a:rPr lang="he-IL" dirty="0"/>
              <a:t>התרחבות בית חזה-בדגש על שרירי ה-</a:t>
            </a:r>
            <a:r>
              <a:rPr lang="en-US" dirty="0"/>
              <a:t>INTERCOSTAL </a:t>
            </a:r>
          </a:p>
          <a:p>
            <a:pPr>
              <a:lnSpc>
                <a:spcPct val="150000"/>
              </a:lnSpc>
            </a:pPr>
            <a:r>
              <a:rPr lang="he-IL" dirty="0"/>
              <a:t>יכולת שיעול (ניתן לבדוק בעזרת </a:t>
            </a:r>
            <a:r>
              <a:rPr lang="en-US" dirty="0"/>
              <a:t>(PEF- Peak Expiratory Flow</a:t>
            </a:r>
          </a:p>
        </p:txBody>
      </p:sp>
    </p:spTree>
    <p:extLst>
      <p:ext uri="{BB962C8B-B14F-4D97-AF65-F5344CB8AC3E}">
        <p14:creationId xmlns:p14="http://schemas.microsoft.com/office/powerpoint/2010/main" val="202514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999441"/>
          </a:xfrm>
        </p:spPr>
        <p:txBody>
          <a:bodyPr>
            <a:normAutofit/>
          </a:bodyPr>
          <a:lstStyle/>
          <a:p>
            <a:r>
              <a:rPr lang="he-IL" b="1" dirty="0">
                <a:solidFill>
                  <a:srgbClr val="002060"/>
                </a:solidFill>
                <a:cs typeface="+mn-cs"/>
              </a:rPr>
              <a:t>נקודות לתכנון הטיפול</a:t>
            </a:r>
          </a:p>
        </p:txBody>
      </p:sp>
      <p:sp>
        <p:nvSpPr>
          <p:cNvPr id="3" name="מציין מיקום תוכן 2"/>
          <p:cNvSpPr>
            <a:spLocks noGrp="1"/>
          </p:cNvSpPr>
          <p:nvPr>
            <p:ph idx="1"/>
          </p:nvPr>
        </p:nvSpPr>
        <p:spPr>
          <a:xfrm>
            <a:off x="838200" y="1364566"/>
            <a:ext cx="10515600" cy="4559178"/>
          </a:xfrm>
        </p:spPr>
        <p:txBody>
          <a:bodyPr>
            <a:normAutofit/>
          </a:bodyPr>
          <a:lstStyle/>
          <a:p>
            <a:pPr>
              <a:lnSpc>
                <a:spcPct val="200000"/>
              </a:lnSpc>
            </a:pPr>
            <a:r>
              <a:rPr lang="he-IL" dirty="0"/>
              <a:t> גובה ומידת (שלמה/חלקית) הפגיעה </a:t>
            </a:r>
          </a:p>
          <a:p>
            <a:pPr>
              <a:lnSpc>
                <a:spcPct val="150000"/>
              </a:lnSpc>
            </a:pPr>
            <a:r>
              <a:rPr lang="he-IL" dirty="0"/>
              <a:t>ממצאי הבדיקה הנשימתית (בשלב האקוטי כולל בדיקות גזים בדם וצילומי חזה) והפיזיקלית (</a:t>
            </a:r>
            <a:r>
              <a:rPr lang="he-IL" dirty="0" err="1"/>
              <a:t>כח</a:t>
            </a:r>
            <a:r>
              <a:rPr lang="he-IL" dirty="0"/>
              <a:t> שרירי נשימה/טווחי בית חזה וגוו)</a:t>
            </a:r>
          </a:p>
          <a:p>
            <a:pPr>
              <a:lnSpc>
                <a:spcPct val="200000"/>
              </a:lnSpc>
            </a:pPr>
            <a:r>
              <a:rPr lang="he-IL" dirty="0"/>
              <a:t>השלב בו נמצא המטופל: אקוטי או כרוני</a:t>
            </a:r>
          </a:p>
          <a:p>
            <a:pPr>
              <a:lnSpc>
                <a:spcPct val="200000"/>
              </a:lnSpc>
            </a:pPr>
            <a:endParaRPr lang="he-IL" sz="3200"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14400" y="609600"/>
            <a:ext cx="10579100" cy="1143000"/>
          </a:xfrm>
        </p:spPr>
        <p:txBody>
          <a:bodyPr rtlCol="0">
            <a:normAutofit/>
          </a:bodyPr>
          <a:lstStyle/>
          <a:p>
            <a:pPr rtl="1">
              <a:defRPr/>
            </a:pPr>
            <a:r>
              <a:rPr lang="he-IL" b="1" dirty="0">
                <a:solidFill>
                  <a:srgbClr val="002060"/>
                </a:solidFill>
                <a:cs typeface="+mn-cs"/>
              </a:rPr>
              <a:t>שינוי במנח הסרעפת - ישיבה/שכיבה</a:t>
            </a:r>
            <a:endParaRPr lang="en-US" b="1" dirty="0">
              <a:solidFill>
                <a:srgbClr val="002060"/>
              </a:solidFill>
              <a:cs typeface="+mn-cs"/>
            </a:endParaRPr>
          </a:p>
        </p:txBody>
      </p:sp>
      <p:sp>
        <p:nvSpPr>
          <p:cNvPr id="371716" name="Rectangle 3"/>
          <p:cNvSpPr>
            <a:spLocks noGrp="1" noChangeArrowheads="1"/>
          </p:cNvSpPr>
          <p:nvPr>
            <p:ph type="body" sz="half" idx="2"/>
          </p:nvPr>
        </p:nvSpPr>
        <p:spPr>
          <a:xfrm>
            <a:off x="1393902" y="1583474"/>
            <a:ext cx="10099598" cy="5274526"/>
          </a:xfrm>
        </p:spPr>
        <p:txBody>
          <a:bodyPr>
            <a:normAutofit fontScale="25000" lnSpcReduction="20000"/>
          </a:bodyPr>
          <a:lstStyle/>
          <a:p>
            <a:pPr algn="r" rtl="1" eaLnBrk="1" hangingPunct="1">
              <a:lnSpc>
                <a:spcPct val="150000"/>
              </a:lnSpc>
              <a:buClr>
                <a:schemeClr val="tx1"/>
              </a:buClr>
            </a:pPr>
            <a:r>
              <a:rPr lang="he-IL" altLang="he-IL" sz="9600" dirty="0"/>
              <a:t>בניגוד לאוכלוסייה בריאה נמצא כי </a:t>
            </a:r>
            <a:r>
              <a:rPr lang="he-IL" altLang="he-IL" sz="9600" dirty="0" err="1"/>
              <a:t>בנח"ש</a:t>
            </a:r>
            <a:r>
              <a:rPr lang="he-IL" altLang="he-IL" sz="9600" dirty="0"/>
              <a:t> </a:t>
            </a:r>
            <a:r>
              <a:rPr lang="en-US" altLang="he-IL" sz="9600" dirty="0"/>
              <a:t>vital capacity</a:t>
            </a:r>
            <a:r>
              <a:rPr lang="he-IL" altLang="he-IL" sz="9600" dirty="0"/>
              <a:t> גבוה בשכיבה מאשר בישיבה ובעמידה</a:t>
            </a:r>
          </a:p>
          <a:p>
            <a:pPr marL="266700" indent="0" algn="r" rtl="1" eaLnBrk="1" hangingPunct="1">
              <a:lnSpc>
                <a:spcPct val="150000"/>
              </a:lnSpc>
              <a:buClr>
                <a:schemeClr val="tx1"/>
              </a:buClr>
              <a:buNone/>
            </a:pPr>
            <a:r>
              <a:rPr lang="he-IL" altLang="he-IL" sz="9600" dirty="0"/>
              <a:t>בישיבה: בשל שיתוק שרירי הבטן איברי הבטן "נדחפים" כלפי מטה, הסרעפת משנה את צורתה ואורכה והופכת "שטוחה".</a:t>
            </a:r>
          </a:p>
          <a:p>
            <a:pPr marL="0" indent="0" algn="r" rtl="1" eaLnBrk="1" hangingPunct="1">
              <a:lnSpc>
                <a:spcPct val="150000"/>
              </a:lnSpc>
              <a:buClr>
                <a:schemeClr val="tx1"/>
              </a:buClr>
              <a:buNone/>
            </a:pPr>
            <a:r>
              <a:rPr lang="he-IL" altLang="he-IL" sz="9600" dirty="0"/>
              <a:t>    אורך השריר משתנה, ומתקרב ל-</a:t>
            </a:r>
            <a:r>
              <a:rPr lang="en-US" altLang="he-IL" sz="9600" dirty="0"/>
              <a:t>INNER RANGE</a:t>
            </a:r>
            <a:r>
              <a:rPr lang="he-IL" altLang="he-IL" sz="9600" dirty="0"/>
              <a:t> – ירידה ביעילות הכווץ</a:t>
            </a:r>
          </a:p>
          <a:p>
            <a:pPr algn="r" rtl="1" eaLnBrk="1" hangingPunct="1">
              <a:lnSpc>
                <a:spcPct val="150000"/>
              </a:lnSpc>
              <a:buClr>
                <a:schemeClr val="tx1"/>
              </a:buClr>
            </a:pPr>
            <a:r>
              <a:rPr lang="he-IL" altLang="he-IL" sz="9600" dirty="0"/>
              <a:t>יש משמעות למנח שבו בודקים ומתרגלים שיפור אוורור וחיזוק שרירי שאיפה </a:t>
            </a:r>
          </a:p>
          <a:p>
            <a:pPr marL="0" indent="0">
              <a:lnSpc>
                <a:spcPct val="150000"/>
              </a:lnSpc>
              <a:buClr>
                <a:schemeClr val="tx1"/>
              </a:buClr>
            </a:pPr>
            <a:r>
              <a:rPr lang="he-IL" altLang="he-IL" sz="9600" dirty="0"/>
              <a:t>  בישיבה- שימוש בחגורת בטן (</a:t>
            </a:r>
            <a:r>
              <a:rPr lang="en-US" altLang="he-IL" sz="9600" dirty="0"/>
              <a:t>Abdominal Binder</a:t>
            </a:r>
            <a:r>
              <a:rPr lang="he-IL" altLang="he-IL" sz="9600" dirty="0"/>
              <a:t>)</a:t>
            </a:r>
            <a:r>
              <a:rPr lang="he-IL" altLang="he-IL" sz="9600" b="1" dirty="0"/>
              <a:t> </a:t>
            </a:r>
            <a:r>
              <a:rPr lang="he-IL" altLang="he-IL" sz="9600" dirty="0"/>
              <a:t>משפר את מנח הסרעפת למנח   </a:t>
            </a:r>
          </a:p>
          <a:p>
            <a:pPr marL="0" indent="0">
              <a:lnSpc>
                <a:spcPct val="150000"/>
              </a:lnSpc>
              <a:buClr>
                <a:schemeClr val="tx1"/>
              </a:buClr>
              <a:buNone/>
            </a:pPr>
            <a:r>
              <a:rPr lang="he-IL" altLang="he-IL" sz="9600" dirty="0"/>
              <a:t>   אופטימלי לכווץ</a:t>
            </a:r>
          </a:p>
          <a:p>
            <a:pPr marL="0" indent="0">
              <a:lnSpc>
                <a:spcPct val="150000"/>
              </a:lnSpc>
              <a:buClr>
                <a:schemeClr val="tx1"/>
              </a:buClr>
              <a:buNone/>
            </a:pPr>
            <a:r>
              <a:rPr lang="he-IL" altLang="he-IL" sz="3200" dirty="0">
                <a:solidFill>
                  <a:srgbClr val="002060"/>
                </a:solidFill>
              </a:rPr>
              <a:t>  </a:t>
            </a:r>
            <a:endParaRPr lang="he-IL" altLang="he-IL" sz="3200" b="1" dirty="0">
              <a:solidFill>
                <a:srgbClr val="002060"/>
              </a:solidFill>
            </a:endParaRPr>
          </a:p>
          <a:p>
            <a:pPr algn="r" rtl="1" eaLnBrk="1" hangingPunct="1">
              <a:buClr>
                <a:schemeClr val="tx1"/>
              </a:buClr>
            </a:pPr>
            <a:endParaRPr lang="en-US" altLang="he-IL" sz="3200" b="1" dirty="0">
              <a:solidFill>
                <a:srgbClr val="002060"/>
              </a:solidFill>
            </a:endParaRPr>
          </a:p>
          <a:p>
            <a:pPr eaLnBrk="1" hangingPunct="1">
              <a:buFont typeface="Wingdings" panose="05000000000000000000" pitchFamily="2" charset="2"/>
              <a:buNone/>
            </a:pPr>
            <a:endParaRPr lang="en-US" altLang="he-IL" b="1" dirty="0">
              <a:cs typeface="David" panose="020E0502060401010101" pitchFamily="34" charset="-79"/>
            </a:endParaRPr>
          </a:p>
        </p:txBody>
      </p:sp>
    </p:spTree>
    <p:extLst>
      <p:ext uri="{BB962C8B-B14F-4D97-AF65-F5344CB8AC3E}">
        <p14:creationId xmlns:p14="http://schemas.microsoft.com/office/powerpoint/2010/main" val="1446929793"/>
      </p:ext>
    </p:extLst>
  </p:cSld>
  <p:clrMapOvr>
    <a:masterClrMapping/>
  </p:clrMapOvr>
  <p:transition>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1013509"/>
          </a:xfrm>
        </p:spPr>
        <p:txBody>
          <a:bodyPr>
            <a:normAutofit/>
          </a:bodyPr>
          <a:lstStyle/>
          <a:p>
            <a:r>
              <a:rPr lang="he-IL" b="1" dirty="0">
                <a:solidFill>
                  <a:srgbClr val="002060"/>
                </a:solidFill>
                <a:cs typeface="+mn-cs"/>
              </a:rPr>
              <a:t>אמצעי הטיפול</a:t>
            </a:r>
          </a:p>
        </p:txBody>
      </p:sp>
      <p:sp>
        <p:nvSpPr>
          <p:cNvPr id="3" name="מציין מיקום תוכן 2"/>
          <p:cNvSpPr>
            <a:spLocks noGrp="1"/>
          </p:cNvSpPr>
          <p:nvPr>
            <p:ph idx="1"/>
          </p:nvPr>
        </p:nvSpPr>
        <p:spPr>
          <a:xfrm>
            <a:off x="838200" y="1204332"/>
            <a:ext cx="10515600" cy="5742877"/>
          </a:xfrm>
        </p:spPr>
        <p:txBody>
          <a:bodyPr>
            <a:normAutofit fontScale="92500"/>
          </a:bodyPr>
          <a:lstStyle/>
          <a:p>
            <a:pPr>
              <a:lnSpc>
                <a:spcPct val="160000"/>
              </a:lnSpc>
            </a:pPr>
            <a:r>
              <a:rPr lang="he-IL" sz="2600" dirty="0"/>
              <a:t>טכניקות מנואליות לשיפור </a:t>
            </a:r>
            <a:r>
              <a:rPr lang="he-IL" sz="2600" dirty="0" err="1"/>
              <a:t>איוורור</a:t>
            </a:r>
            <a:r>
              <a:rPr lang="he-IL" sz="2600" dirty="0"/>
              <a:t> והגדלת נפחי נשימה לדוג':</a:t>
            </a:r>
          </a:p>
          <a:p>
            <a:pPr marL="0" indent="0">
              <a:lnSpc>
                <a:spcPct val="160000"/>
              </a:lnSpc>
              <a:buNone/>
            </a:pPr>
            <a:r>
              <a:rPr lang="he-IL" sz="2600" dirty="0"/>
              <a:t>  גירוי </a:t>
            </a:r>
            <a:r>
              <a:rPr lang="he-IL" sz="2600" dirty="0" err="1"/>
              <a:t>טקטילי</a:t>
            </a:r>
            <a:r>
              <a:rPr lang="he-IL" sz="2600" dirty="0"/>
              <a:t> לסרעפת, מתיחות בית חזה וגו, התייחסות לרקמה רכה</a:t>
            </a:r>
          </a:p>
          <a:p>
            <a:pPr>
              <a:lnSpc>
                <a:spcPct val="160000"/>
              </a:lnSpc>
            </a:pPr>
            <a:r>
              <a:rPr lang="he-IL" sz="2600" dirty="0"/>
              <a:t>חיזוק שרירי חגורת כתפיים וגו כמייצבים- חיזוק בתוך תפקוד, </a:t>
            </a:r>
            <a:r>
              <a:rPr lang="en-US" sz="2600" dirty="0"/>
              <a:t>PNF</a:t>
            </a:r>
            <a:r>
              <a:rPr lang="he-IL" sz="2600" dirty="0"/>
              <a:t>, כנגד התנגדות, </a:t>
            </a:r>
            <a:r>
              <a:rPr lang="he-IL" sz="2600" dirty="0" err="1"/>
              <a:t>וכו</a:t>
            </a:r>
            <a:r>
              <a:rPr lang="he-IL" sz="2600" dirty="0"/>
              <a:t>'</a:t>
            </a:r>
          </a:p>
          <a:p>
            <a:pPr>
              <a:lnSpc>
                <a:spcPct val="160000"/>
              </a:lnSpc>
            </a:pPr>
            <a:r>
              <a:rPr lang="en-US" sz="2600" dirty="0"/>
              <a:t>Positioning</a:t>
            </a:r>
            <a:r>
              <a:rPr lang="he-IL" sz="2600" dirty="0"/>
              <a:t>- תרגול במנחים שונים</a:t>
            </a:r>
          </a:p>
          <a:p>
            <a:pPr>
              <a:lnSpc>
                <a:spcPct val="160000"/>
              </a:lnSpc>
            </a:pPr>
            <a:r>
              <a:rPr lang="he-IL" sz="2600" dirty="0"/>
              <a:t>תרגול בעזרת </a:t>
            </a:r>
            <a:r>
              <a:rPr lang="en-US" sz="2600" dirty="0" err="1"/>
              <a:t>Triflow</a:t>
            </a:r>
            <a:r>
              <a:rPr lang="he-IL" sz="2600" dirty="0"/>
              <a:t>, </a:t>
            </a:r>
            <a:r>
              <a:rPr lang="en-US" sz="2600" dirty="0"/>
              <a:t>Coach</a:t>
            </a:r>
            <a:r>
              <a:rPr lang="he-IL" sz="2600" dirty="0"/>
              <a:t> ו- </a:t>
            </a:r>
            <a:r>
              <a:rPr lang="en-US" sz="2600" dirty="0"/>
              <a:t>Inspiratory Muscle Training (IMT)</a:t>
            </a:r>
            <a:r>
              <a:rPr lang="he-IL" sz="2600" dirty="0"/>
              <a:t> במידה ורלוונטי לגובה הפגיעה ושלמותה</a:t>
            </a:r>
          </a:p>
          <a:p>
            <a:pPr>
              <a:lnSpc>
                <a:spcPct val="160000"/>
              </a:lnSpc>
            </a:pPr>
            <a:r>
              <a:rPr lang="he-IL" sz="2600" dirty="0"/>
              <a:t>תרגול תוך כדי תנועתיות של חגורת הכתפיים </a:t>
            </a:r>
            <a:r>
              <a:rPr lang="he-IL" sz="2600" dirty="0" err="1"/>
              <a:t>והגוו</a:t>
            </a:r>
            <a:r>
              <a:rPr lang="he-IL" sz="2600" dirty="0"/>
              <a:t> במנחים המעודדים הרחבת בית חזה</a:t>
            </a:r>
            <a:endParaRPr lang="he-IL" b="1" dirty="0"/>
          </a:p>
        </p:txBody>
      </p:sp>
      <p:pic>
        <p:nvPicPr>
          <p:cNvPr id="4" name="Graphic 3" descr="Presentation with media with solid fill">
            <a:hlinkClick r:id="rId3"/>
            <a:extLst>
              <a:ext uri="{FF2B5EF4-FFF2-40B4-BE49-F238E27FC236}">
                <a16:creationId xmlns:a16="http://schemas.microsoft.com/office/drawing/2014/main" id="{F5B40A75-C09F-9C7B-728A-9BEC332FEC7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4074" y="6111186"/>
            <a:ext cx="604090" cy="604090"/>
          </a:xfrm>
          <a:prstGeom prst="rect">
            <a:avLst/>
          </a:prstGeom>
        </p:spPr>
      </p:pic>
      <p:sp>
        <p:nvSpPr>
          <p:cNvPr id="5" name="TextBox 4">
            <a:extLst>
              <a:ext uri="{FF2B5EF4-FFF2-40B4-BE49-F238E27FC236}">
                <a16:creationId xmlns:a16="http://schemas.microsoft.com/office/drawing/2014/main" id="{BF48819A-5345-EF00-959A-64F5F5E963AC}"/>
              </a:ext>
            </a:extLst>
          </p:cNvPr>
          <p:cNvSpPr txBox="1"/>
          <p:nvPr/>
        </p:nvSpPr>
        <p:spPr>
          <a:xfrm>
            <a:off x="7174474" y="6111186"/>
            <a:ext cx="2848368" cy="400110"/>
          </a:xfrm>
          <a:prstGeom prst="rect">
            <a:avLst/>
          </a:prstGeom>
          <a:noFill/>
        </p:spPr>
        <p:txBody>
          <a:bodyPr wrap="square" rtlCol="0">
            <a:spAutoFit/>
          </a:bodyPr>
          <a:lstStyle/>
          <a:p>
            <a:r>
              <a:rPr lang="he-IL" sz="2000" dirty="0"/>
              <a:t>תרגול הרחבת בית החזה</a:t>
            </a:r>
            <a:endParaRPr lang="en-IL" sz="2000" dirty="0"/>
          </a:p>
        </p:txBody>
      </p:sp>
      <p:pic>
        <p:nvPicPr>
          <p:cNvPr id="6" name="Graphic 5" descr="Presentation with media with solid fill">
            <a:hlinkClick r:id="rId6"/>
            <a:extLst>
              <a:ext uri="{FF2B5EF4-FFF2-40B4-BE49-F238E27FC236}">
                <a16:creationId xmlns:a16="http://schemas.microsoft.com/office/drawing/2014/main" id="{4764393F-CA4B-B087-BCE6-F6E3A5068E86}"/>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75062" y="6111186"/>
            <a:ext cx="604090" cy="604090"/>
          </a:xfrm>
          <a:prstGeom prst="rect">
            <a:avLst/>
          </a:prstGeom>
        </p:spPr>
      </p:pic>
      <p:sp>
        <p:nvSpPr>
          <p:cNvPr id="7" name="TextBox 6">
            <a:extLst>
              <a:ext uri="{FF2B5EF4-FFF2-40B4-BE49-F238E27FC236}">
                <a16:creationId xmlns:a16="http://schemas.microsoft.com/office/drawing/2014/main" id="{888537EC-C138-9738-282C-63380CD1CB2B}"/>
              </a:ext>
            </a:extLst>
          </p:cNvPr>
          <p:cNvSpPr txBox="1"/>
          <p:nvPr/>
        </p:nvSpPr>
        <p:spPr>
          <a:xfrm>
            <a:off x="1565069" y="6111186"/>
            <a:ext cx="4409994" cy="400110"/>
          </a:xfrm>
          <a:prstGeom prst="rect">
            <a:avLst/>
          </a:prstGeom>
          <a:noFill/>
        </p:spPr>
        <p:txBody>
          <a:bodyPr wrap="square" rtlCol="0">
            <a:spAutoFit/>
          </a:bodyPr>
          <a:lstStyle/>
          <a:p>
            <a:r>
              <a:rPr lang="he-IL" sz="2000" dirty="0"/>
              <a:t>מתיחות ג"ע וגוו בשילוב הרחבת בית החזה</a:t>
            </a:r>
            <a:endParaRPr lang="en-IL"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31056"/>
            <a:ext cx="10515600" cy="1325563"/>
          </a:xfrm>
        </p:spPr>
        <p:txBody>
          <a:bodyPr rtlCol="0">
            <a:normAutofit/>
          </a:bodyPr>
          <a:lstStyle/>
          <a:p>
            <a:pPr rtl="1">
              <a:defRPr/>
            </a:pPr>
            <a:r>
              <a:rPr lang="he-IL" b="1" dirty="0">
                <a:solidFill>
                  <a:srgbClr val="002060"/>
                </a:solidFill>
                <a:cs typeface="+mn-cs"/>
              </a:rPr>
              <a:t>אמצעי טיפול - שיעול ופינוי הפרשות</a:t>
            </a:r>
            <a:endParaRPr lang="en-US" b="1" dirty="0">
              <a:solidFill>
                <a:srgbClr val="002060"/>
              </a:solidFill>
              <a:cs typeface="+mn-cs"/>
            </a:endParaRPr>
          </a:p>
        </p:txBody>
      </p:sp>
      <p:sp>
        <p:nvSpPr>
          <p:cNvPr id="362499" name="מציין מיקום תוכן 2"/>
          <p:cNvSpPr>
            <a:spLocks noGrp="1"/>
          </p:cNvSpPr>
          <p:nvPr>
            <p:ph idx="1"/>
          </p:nvPr>
        </p:nvSpPr>
        <p:spPr>
          <a:xfrm>
            <a:off x="1659988" y="1393283"/>
            <a:ext cx="9579512" cy="4182017"/>
          </a:xfrm>
        </p:spPr>
        <p:txBody>
          <a:bodyPr>
            <a:normAutofit/>
          </a:bodyPr>
          <a:lstStyle/>
          <a:p>
            <a:pPr algn="r" rtl="1" eaLnBrk="1" hangingPunct="1">
              <a:lnSpc>
                <a:spcPct val="150000"/>
              </a:lnSpc>
            </a:pPr>
            <a:r>
              <a:rPr lang="he-IL" altLang="he-IL" dirty="0"/>
              <a:t>טכניקות מנואליות לפינוי הפרשות</a:t>
            </a:r>
          </a:p>
          <a:p>
            <a:pPr algn="r" rtl="1" eaLnBrk="1" hangingPunct="1">
              <a:lnSpc>
                <a:spcPct val="150000"/>
              </a:lnSpc>
            </a:pPr>
            <a:r>
              <a:rPr lang="he-IL" altLang="he-IL" b="1" dirty="0"/>
              <a:t>שיעול נעזר - </a:t>
            </a:r>
            <a:r>
              <a:rPr lang="en-US" altLang="he-IL" b="1" dirty="0"/>
              <a:t>Assisted Cough</a:t>
            </a:r>
            <a:r>
              <a:rPr lang="he-IL" altLang="he-IL" b="1" dirty="0"/>
              <a:t> על ידי מטפל/או שניים </a:t>
            </a:r>
          </a:p>
          <a:p>
            <a:pPr marL="0" indent="0" algn="r" rtl="1" eaLnBrk="1" hangingPunct="1">
              <a:lnSpc>
                <a:spcPct val="150000"/>
              </a:lnSpc>
              <a:buNone/>
            </a:pPr>
            <a:r>
              <a:rPr lang="he-IL" altLang="he-IL" dirty="0"/>
              <a:t>דגשים לביצוע - עוצמה, מהירות, תזמון</a:t>
            </a:r>
            <a:endParaRPr lang="he-IL" altLang="he-IL" b="1" dirty="0"/>
          </a:p>
          <a:p>
            <a:pPr algn="r" rtl="1" eaLnBrk="1" hangingPunct="1">
              <a:lnSpc>
                <a:spcPct val="150000"/>
              </a:lnSpc>
            </a:pPr>
            <a:r>
              <a:rPr lang="he-IL" altLang="he-IL" b="1" dirty="0"/>
              <a:t>שימוש </a:t>
            </a:r>
            <a:r>
              <a:rPr lang="he-IL" altLang="he-IL" b="1" dirty="0" err="1"/>
              <a:t>במשעל</a:t>
            </a:r>
            <a:r>
              <a:rPr lang="he-IL" altLang="he-IL" b="1" dirty="0"/>
              <a:t>-  </a:t>
            </a:r>
            <a:r>
              <a:rPr lang="en-US" altLang="he-IL" dirty="0"/>
              <a:t>Insufflator-</a:t>
            </a:r>
            <a:r>
              <a:rPr lang="en-US" altLang="he-IL" dirty="0" err="1"/>
              <a:t>Exsufflator</a:t>
            </a:r>
            <a:r>
              <a:rPr lang="he-IL" altLang="he-IL" dirty="0"/>
              <a:t> . מתאים כאשר יש אי ספיקה </a:t>
            </a:r>
            <a:r>
              <a:rPr lang="he-IL" altLang="he-IL" dirty="0" err="1"/>
              <a:t>שיעולית</a:t>
            </a:r>
            <a:r>
              <a:rPr lang="he-IL" altLang="he-IL" dirty="0"/>
              <a:t> ו/או ירידה </a:t>
            </a:r>
            <a:r>
              <a:rPr lang="he-IL" altLang="he-IL" dirty="0" err="1"/>
              <a:t>באיוורור</a:t>
            </a:r>
            <a:endParaRPr lang="he-IL" altLang="he-IL" dirty="0"/>
          </a:p>
        </p:txBody>
      </p:sp>
      <p:pic>
        <p:nvPicPr>
          <p:cNvPr id="4" name="Graphic 3" descr="Presentation with media with solid fill">
            <a:hlinkClick r:id="rId3"/>
            <a:extLst>
              <a:ext uri="{FF2B5EF4-FFF2-40B4-BE49-F238E27FC236}">
                <a16:creationId xmlns:a16="http://schemas.microsoft.com/office/drawing/2014/main" id="{DAA5D702-9022-BE72-A4D1-0AEB3B1659C6}"/>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0544" y="2078513"/>
            <a:ext cx="817771" cy="817771"/>
          </a:xfrm>
          <a:prstGeom prst="rect">
            <a:avLst/>
          </a:prstGeom>
        </p:spPr>
      </p:pic>
    </p:spTree>
    <p:extLst>
      <p:ext uri="{BB962C8B-B14F-4D97-AF65-F5344CB8AC3E}">
        <p14:creationId xmlns:p14="http://schemas.microsoft.com/office/powerpoint/2010/main" val="3035032734"/>
      </p:ext>
    </p:extLst>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a:srcRect/>
          <a:stretch>
            <a:fillRect/>
          </a:stretch>
        </p:blipFill>
        <p:spPr bwMode="auto">
          <a:xfrm>
            <a:off x="519777" y="1040493"/>
            <a:ext cx="2472805" cy="5003386"/>
          </a:xfrm>
          <a:prstGeom prst="rect">
            <a:avLst/>
          </a:prstGeom>
          <a:noFill/>
          <a:ln w="9525">
            <a:noFill/>
            <a:miter lim="800000"/>
            <a:headEnd/>
            <a:tailEnd/>
          </a:ln>
          <a:effectLst/>
        </p:spPr>
      </p:pic>
      <p:sp>
        <p:nvSpPr>
          <p:cNvPr id="2" name="כותרת 1">
            <a:extLst>
              <a:ext uri="{FF2B5EF4-FFF2-40B4-BE49-F238E27FC236}">
                <a16:creationId xmlns:a16="http://schemas.microsoft.com/office/drawing/2014/main" id="{3B630238-469F-4B8F-9E3A-5B222994983A}"/>
              </a:ext>
            </a:extLst>
          </p:cNvPr>
          <p:cNvSpPr>
            <a:spLocks noGrp="1"/>
          </p:cNvSpPr>
          <p:nvPr>
            <p:ph type="title"/>
          </p:nvPr>
        </p:nvSpPr>
        <p:spPr/>
        <p:txBody>
          <a:bodyPr>
            <a:normAutofit/>
          </a:bodyPr>
          <a:lstStyle/>
          <a:p>
            <a:r>
              <a:rPr lang="he-IL" b="1" dirty="0">
                <a:solidFill>
                  <a:srgbClr val="002060"/>
                </a:solidFill>
                <a:cs typeface="+mn-cs"/>
              </a:rPr>
              <a:t>משעל</a:t>
            </a:r>
            <a:endParaRPr lang="en-US" b="1" dirty="0">
              <a:solidFill>
                <a:srgbClr val="002060"/>
              </a:solidFill>
              <a:cs typeface="+mn-cs"/>
            </a:endParaRPr>
          </a:p>
        </p:txBody>
      </p:sp>
      <p:sp>
        <p:nvSpPr>
          <p:cNvPr id="3" name="מציין מיקום תוכן 2">
            <a:extLst>
              <a:ext uri="{FF2B5EF4-FFF2-40B4-BE49-F238E27FC236}">
                <a16:creationId xmlns:a16="http://schemas.microsoft.com/office/drawing/2014/main" id="{93C488DE-D72D-4241-8C14-C1ED1D007D00}"/>
              </a:ext>
            </a:extLst>
          </p:cNvPr>
          <p:cNvSpPr>
            <a:spLocks noGrp="1"/>
          </p:cNvSpPr>
          <p:nvPr>
            <p:ph idx="1"/>
          </p:nvPr>
        </p:nvSpPr>
        <p:spPr>
          <a:xfrm>
            <a:off x="838200" y="1421027"/>
            <a:ext cx="10515600" cy="5226908"/>
          </a:xfrm>
        </p:spPr>
        <p:txBody>
          <a:bodyPr>
            <a:normAutofit/>
          </a:bodyPr>
          <a:lstStyle/>
          <a:p>
            <a:pPr>
              <a:lnSpc>
                <a:spcPct val="150000"/>
              </a:lnSpc>
            </a:pPr>
            <a:r>
              <a:rPr lang="he-IL" sz="3200" dirty="0"/>
              <a:t>יעיל לשיפור אוורור ופינוי הפרשות</a:t>
            </a:r>
          </a:p>
          <a:p>
            <a:pPr>
              <a:lnSpc>
                <a:spcPct val="150000"/>
              </a:lnSpc>
            </a:pPr>
            <a:r>
              <a:rPr lang="he-IL" sz="3200" dirty="0"/>
              <a:t>בפגיעות גבוהות מומלץ כטיפול מניעתי בשלב הכרוני</a:t>
            </a:r>
          </a:p>
          <a:p>
            <a:pPr>
              <a:lnSpc>
                <a:spcPct val="150000"/>
              </a:lnSpc>
            </a:pPr>
            <a:r>
              <a:rPr lang="he-IL" sz="3200" dirty="0"/>
              <a:t>ניתן לשלב משעל , טכניקות מנואליות ושיעול נעזר</a:t>
            </a:r>
          </a:p>
          <a:p>
            <a:pPr>
              <a:lnSpc>
                <a:spcPct val="150000"/>
              </a:lnSpc>
            </a:pPr>
            <a:r>
              <a:rPr lang="he-IL" sz="3200" dirty="0"/>
              <a:t>ניתן להשתמש בחיבור </a:t>
            </a:r>
            <a:r>
              <a:rPr lang="he-IL" sz="3200" dirty="0" err="1"/>
              <a:t>לטרכיאוסטום</a:t>
            </a:r>
            <a:r>
              <a:rPr lang="he-IL" sz="3200" dirty="0"/>
              <a:t>/פה (מסיכה/פיה)</a:t>
            </a:r>
          </a:p>
          <a:p>
            <a:pPr>
              <a:lnSpc>
                <a:spcPct val="150000"/>
              </a:lnSpc>
            </a:pPr>
            <a:r>
              <a:rPr lang="he-IL" sz="3200" dirty="0"/>
              <a:t>עדיפות לטיפול בארבע ידיים </a:t>
            </a:r>
          </a:p>
        </p:txBody>
      </p:sp>
    </p:spTree>
    <p:extLst>
      <p:ext uri="{BB962C8B-B14F-4D97-AF65-F5344CB8AC3E}">
        <p14:creationId xmlns:p14="http://schemas.microsoft.com/office/powerpoint/2010/main" val="129300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p:txBody>
          <a:bodyPr/>
          <a:lstStyle/>
          <a:p>
            <a:br>
              <a:rPr lang="en-US" b="1" dirty="0">
                <a:solidFill>
                  <a:schemeClr val="accent6"/>
                </a:solidFill>
                <a:latin typeface="+mn-lt"/>
                <a:cs typeface="+mn-cs"/>
              </a:rPr>
            </a:br>
            <a:r>
              <a:rPr lang="he-IL" b="1" dirty="0">
                <a:solidFill>
                  <a:schemeClr val="accent6"/>
                </a:solidFill>
                <a:latin typeface="+mn-lt"/>
                <a:cs typeface="+mn-cs"/>
              </a:rPr>
              <a:t> </a:t>
            </a:r>
            <a:r>
              <a:rPr lang="he-IL" b="1" dirty="0">
                <a:solidFill>
                  <a:srgbClr val="0B94A9"/>
                </a:solidFill>
                <a:latin typeface="+mn-lt"/>
                <a:cs typeface="+mn-cs"/>
              </a:rPr>
              <a:t>- סוף -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0542" y="3843593"/>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65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39" y="254001"/>
            <a:ext cx="1221918" cy="1221918"/>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3" name="TextBox 2">
            <a:extLst>
              <a:ext uri="{FF2B5EF4-FFF2-40B4-BE49-F238E27FC236}">
                <a16:creationId xmlns:a16="http://schemas.microsoft.com/office/drawing/2014/main" id="{0AC78212-56B1-4087-85FC-0AC2BDEF91A9}"/>
              </a:ext>
            </a:extLst>
          </p:cNvPr>
          <p:cNvSpPr txBox="1"/>
          <p:nvPr/>
        </p:nvSpPr>
        <p:spPr>
          <a:xfrm>
            <a:off x="477520" y="1097732"/>
            <a:ext cx="11350688" cy="5469382"/>
          </a:xfrm>
          <a:prstGeom prst="rect">
            <a:avLst/>
          </a:prstGeom>
          <a:noFill/>
        </p:spPr>
        <p:txBody>
          <a:bodyPr wrap="square" rtlCol="0">
            <a:spAutoFit/>
          </a:bodyPr>
          <a:lstStyle/>
          <a:p>
            <a:pPr>
              <a:lnSpc>
                <a:spcPct val="150000"/>
              </a:lnSpc>
              <a:defRPr/>
            </a:pPr>
            <a:r>
              <a:rPr lang="he-IL" sz="1600" b="1" dirty="0">
                <a:solidFill>
                  <a:schemeClr val="tx2"/>
                </a:solidFill>
              </a:rPr>
              <a:t>מובא כאן קורס ריענון תמציתי בנושא פיזיותרפיה בנפגעי חוט שדרה המיועד לפיזיותרפיסטים שעובדים במסגרות שיקומיות. הקורס בנוי באופן מודולרי וכולל: </a:t>
            </a:r>
          </a:p>
          <a:p>
            <a:pPr marL="742950" lvl="1" indent="-285750">
              <a:buFont typeface="Calibri" panose="020F0502020204030204" pitchFamily="34" charset="0"/>
              <a:buChar char="⁻"/>
              <a:defRPr/>
            </a:pPr>
            <a:r>
              <a:rPr lang="he-IL" sz="1600" b="1" dirty="0">
                <a:solidFill>
                  <a:schemeClr val="tx2"/>
                </a:solidFill>
              </a:rPr>
              <a:t>חלק 1 – מבוא: </a:t>
            </a:r>
          </a:p>
          <a:p>
            <a:pPr marL="742950" lvl="1" indent="-285750">
              <a:buFont typeface="Calibri" panose="020F0502020204030204" pitchFamily="34" charset="0"/>
              <a:buChar char="⁻"/>
              <a:defRPr/>
            </a:pPr>
            <a:r>
              <a:rPr lang="he-IL" sz="1600" b="1" dirty="0">
                <a:solidFill>
                  <a:schemeClr val="tx2"/>
                </a:solidFill>
              </a:rPr>
              <a:t>חלק 2 – פיזיותרפיה נשימתית, כולל הדגמה מעשית</a:t>
            </a:r>
          </a:p>
          <a:p>
            <a:pPr marL="742950" lvl="1" indent="-285750">
              <a:buFont typeface="Calibri" panose="020F0502020204030204" pitchFamily="34" charset="0"/>
              <a:buChar char="⁻"/>
              <a:defRPr/>
            </a:pPr>
            <a:r>
              <a:rPr lang="he-IL" sz="1600" b="1" dirty="0">
                <a:solidFill>
                  <a:schemeClr val="tx2"/>
                </a:solidFill>
              </a:rPr>
              <a:t>חלק 3 – פיזיותרפיה בנפגעי חוט שדרה בגובה </a:t>
            </a:r>
            <a:r>
              <a:rPr lang="en-US" sz="1600" b="1" dirty="0">
                <a:solidFill>
                  <a:schemeClr val="tx2"/>
                </a:solidFill>
              </a:rPr>
              <a:t>C6-7</a:t>
            </a:r>
            <a:r>
              <a:rPr lang="he-IL" sz="1600" b="1" dirty="0">
                <a:solidFill>
                  <a:schemeClr val="tx2"/>
                </a:solidFill>
              </a:rPr>
              <a:t>, כולל הדגמה מעשית (לא כולל שיקום הליכה)</a:t>
            </a:r>
          </a:p>
          <a:p>
            <a:pPr marL="742950" lvl="1" indent="-285750">
              <a:buFont typeface="Calibri" panose="020F0502020204030204" pitchFamily="34" charset="0"/>
              <a:buChar char="⁻"/>
              <a:defRPr/>
            </a:pPr>
            <a:r>
              <a:rPr lang="he-IL" sz="1600" b="1" dirty="0">
                <a:solidFill>
                  <a:schemeClr val="tx2"/>
                </a:solidFill>
              </a:rPr>
              <a:t>חלק 4 – פיזיותרפיה בנפגעי חוט שדרה בגובה </a:t>
            </a:r>
            <a:r>
              <a:rPr lang="en-US" sz="1600" b="1" dirty="0">
                <a:solidFill>
                  <a:schemeClr val="tx2"/>
                </a:solidFill>
              </a:rPr>
              <a:t>T1-12</a:t>
            </a:r>
            <a:r>
              <a:rPr lang="he-IL" sz="1600" b="1" dirty="0">
                <a:solidFill>
                  <a:schemeClr val="tx2"/>
                </a:solidFill>
              </a:rPr>
              <a:t>, כולל הדגמה מעשית (לא כולל שיקום הליכה)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נותן מענה וסיוע לפיזיותרפיסטים שעובדים במסגרות שיקומיות ואינם מטפלים בשגרה בנפגעי חוט שדרה. </a:t>
            </a:r>
          </a:p>
          <a:p>
            <a:pPr>
              <a:lnSpc>
                <a:spcPct val="150000"/>
              </a:lnSpc>
              <a:defRPr/>
            </a:pPr>
            <a:r>
              <a:rPr lang="he-IL" sz="1600" b="1" dirty="0">
                <a:solidFill>
                  <a:schemeClr val="tx2"/>
                </a:solidFill>
              </a:rPr>
              <a:t>מטרות הקורס הן: (1) לרענן ידע בנוגע לסיווג והגדרות של פגיעות חוט שדרה, סיבוכים אופייניים, רמה תפקודית צפויה ורכיבי הפיזיותרפיה, (2) להדגים ולהמחיש את רכיבי הפיזיותרפיה כולל לימוד של התפקודים המוטוריים הבסיסיים ורכיבי הרצף הטיפולי.</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אינו מיועד לאנשי מקצוע או בעלי עניין אחרים שאינם פיזיותרפיסטים מוסמכים ואינו קורס בסיסי בפיזיותרפיה לנפגעי חוט שדרה.</a:t>
            </a:r>
          </a:p>
          <a:p>
            <a:pPr>
              <a:lnSpc>
                <a:spcPct val="150000"/>
              </a:lnSpc>
              <a:defRPr/>
            </a:pPr>
            <a:endParaRPr lang="he-IL" sz="1600" b="1" dirty="0">
              <a:solidFill>
                <a:schemeClr val="tx2"/>
              </a:solidFill>
            </a:endParaRPr>
          </a:p>
          <a:p>
            <a:pPr>
              <a:lnSpc>
                <a:spcPct val="150000"/>
              </a:lnSpc>
              <a:defRPr/>
            </a:pPr>
            <a:r>
              <a:rPr lang="he-IL" sz="1600" b="1" dirty="0">
                <a:solidFill>
                  <a:schemeClr val="tx2"/>
                </a:solidFill>
              </a:rPr>
              <a:t>הקורס נעשה בהתנדבות ע"י פיזיותרפיסטים בעלי ניסיון בטיפול בנפגעי חוט שדרה והוראה בתחום: אדוה </a:t>
            </a:r>
            <a:r>
              <a:rPr lang="he-IL" sz="1600" b="1" dirty="0" err="1">
                <a:solidFill>
                  <a:schemeClr val="tx2"/>
                </a:solidFill>
              </a:rPr>
              <a:t>אולייניק</a:t>
            </a:r>
            <a:r>
              <a:rPr lang="he-IL" sz="1600" b="1" dirty="0">
                <a:solidFill>
                  <a:schemeClr val="tx2"/>
                </a:solidFill>
              </a:rPr>
              <a:t>, דפנה ליבנה, זהבה דוידוב, זהר דורי, מרב בר יואב, סיון אבנרי,  ענבל פארן וריצ'רד לוי.</a:t>
            </a:r>
          </a:p>
          <a:p>
            <a:pPr>
              <a:lnSpc>
                <a:spcPct val="150000"/>
              </a:lnSpc>
              <a:defRPr/>
            </a:pPr>
            <a:r>
              <a:rPr lang="he-IL" sz="1600" b="1" dirty="0">
                <a:solidFill>
                  <a:schemeClr val="tx2"/>
                </a:solidFill>
              </a:rPr>
              <a:t>ארגון הקורס נעשה על ידי קבוצת העניין בפיזיותרפיה נוירולוגית.</a:t>
            </a:r>
            <a:endParaRPr lang="en-US" sz="1650" dirty="0"/>
          </a:p>
        </p:txBody>
      </p:sp>
      <p:sp>
        <p:nvSpPr>
          <p:cNvPr id="8" name="כותרת 1">
            <a:extLst>
              <a:ext uri="{FF2B5EF4-FFF2-40B4-BE49-F238E27FC236}">
                <a16:creationId xmlns:a16="http://schemas.microsoft.com/office/drawing/2014/main" id="{F08B5308-DA49-B070-50A8-4D8141D643F6}"/>
              </a:ext>
            </a:extLst>
          </p:cNvPr>
          <p:cNvSpPr txBox="1">
            <a:spLocks/>
          </p:cNvSpPr>
          <p:nvPr/>
        </p:nvSpPr>
        <p:spPr>
          <a:xfrm>
            <a:off x="936434" y="483151"/>
            <a:ext cx="11028131" cy="492728"/>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he-IL" sz="2800" b="1">
                <a:solidFill>
                  <a:srgbClr val="87C440"/>
                </a:solidFill>
                <a:latin typeface="+mn-lt"/>
                <a:cs typeface="+mn-cs"/>
              </a:rPr>
              <a:t>הקדמה</a:t>
            </a:r>
            <a:endParaRPr lang="he-IL" sz="2800" b="1" dirty="0">
              <a:solidFill>
                <a:srgbClr val="0B94A9"/>
              </a:solidFill>
              <a:latin typeface="+mn-lt"/>
              <a:cs typeface="+mn-cs"/>
            </a:endParaRPr>
          </a:p>
        </p:txBody>
      </p:sp>
    </p:spTree>
    <p:extLst>
      <p:ext uri="{BB962C8B-B14F-4D97-AF65-F5344CB8AC3E}">
        <p14:creationId xmlns:p14="http://schemas.microsoft.com/office/powerpoint/2010/main" val="217756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800721" y="708440"/>
            <a:ext cx="10590555" cy="3941212"/>
          </a:xfrm>
        </p:spPr>
        <p:txBody>
          <a:bodyPr>
            <a:normAutofit/>
          </a:bodyPr>
          <a:lstStyle/>
          <a:p>
            <a:pPr>
              <a:lnSpc>
                <a:spcPct val="100000"/>
              </a:lnSpc>
            </a:pPr>
            <a:r>
              <a:rPr lang="he-IL" sz="4400" b="1" dirty="0">
                <a:latin typeface="+mn-lt"/>
                <a:cs typeface="+mn-cs"/>
              </a:rPr>
              <a:t>חלק </a:t>
            </a:r>
            <a:r>
              <a:rPr lang="en-US" sz="4400" b="1" dirty="0">
                <a:latin typeface="+mn-lt"/>
                <a:cs typeface="+mn-cs"/>
              </a:rPr>
              <a:t>2</a:t>
            </a:r>
            <a:r>
              <a:rPr lang="he-IL" sz="4400" b="1" dirty="0">
                <a:latin typeface="+mn-lt"/>
                <a:cs typeface="+mn-cs"/>
              </a:rPr>
              <a:t> - פיזיותרפיה נשימתית בנפגעי חוט שדרה </a:t>
            </a:r>
            <a:br>
              <a:rPr lang="he-IL" sz="4400" b="1" dirty="0">
                <a:latin typeface="+mn-lt"/>
                <a:cs typeface="+mn-cs"/>
              </a:rPr>
            </a:br>
            <a:br>
              <a:rPr lang="he-IL" sz="4400" b="1" dirty="0">
                <a:latin typeface="+mn-lt"/>
                <a:cs typeface="+mn-cs"/>
              </a:rPr>
            </a:br>
            <a:r>
              <a:rPr lang="he-IL" sz="2400" b="1" dirty="0">
                <a:latin typeface="+mn-lt"/>
                <a:cs typeface="+mn-cs"/>
              </a:rPr>
              <a:t>מירב זהבי (בר יואב), </a:t>
            </a:r>
            <a:r>
              <a:rPr lang="en-US" sz="2400" b="1" dirty="0">
                <a:latin typeface="+mn-lt"/>
                <a:cs typeface="+mn-cs"/>
              </a:rPr>
              <a:t>BPT, MA</a:t>
            </a:r>
            <a:br>
              <a:rPr lang="he-IL" sz="2400" b="1" dirty="0">
                <a:latin typeface="+mn-lt"/>
                <a:cs typeface="+mn-cs"/>
              </a:rPr>
            </a:br>
            <a:r>
              <a:rPr lang="he-IL" sz="2000" b="1" dirty="0">
                <a:latin typeface="+mn-lt"/>
                <a:cs typeface="+mn-cs"/>
              </a:rPr>
              <a:t>אוניברסיטת</a:t>
            </a:r>
            <a:r>
              <a:rPr lang="en-US" sz="2000" b="1" dirty="0">
                <a:latin typeface="+mn-lt"/>
                <a:cs typeface="+mn-cs"/>
              </a:rPr>
              <a:t>  </a:t>
            </a:r>
            <a:r>
              <a:rPr lang="he-IL" sz="2000" b="1" dirty="0">
                <a:latin typeface="+mn-lt"/>
                <a:cs typeface="+mn-cs"/>
              </a:rPr>
              <a:t>תל-אביב, המרכז הרפואי ע"ש שיבא, תל-השומר</a:t>
            </a:r>
            <a:br>
              <a:rPr lang="en-US" sz="2000" b="1" dirty="0">
                <a:latin typeface="+mn-lt"/>
                <a:cs typeface="+mn-cs"/>
              </a:rPr>
            </a:br>
            <a:r>
              <a:rPr lang="he-IL" sz="2000" b="1" dirty="0">
                <a:latin typeface="+mn-lt"/>
                <a:cs typeface="+mn-cs"/>
              </a:rPr>
              <a:t> </a:t>
            </a:r>
            <a:br>
              <a:rPr lang="he-IL" sz="2400" b="1" dirty="0">
                <a:latin typeface="+mn-lt"/>
                <a:cs typeface="+mn-cs"/>
              </a:rPr>
            </a:br>
            <a:r>
              <a:rPr lang="he-IL" sz="2400" b="1" dirty="0">
                <a:latin typeface="+mn-lt"/>
                <a:cs typeface="+mn-cs"/>
              </a:rPr>
              <a:t>אדוה </a:t>
            </a:r>
            <a:r>
              <a:rPr lang="he-IL" sz="2400" b="1" dirty="0" err="1">
                <a:latin typeface="+mn-lt"/>
                <a:cs typeface="+mn-cs"/>
              </a:rPr>
              <a:t>אולייניק</a:t>
            </a:r>
            <a:r>
              <a:rPr lang="he-IL" sz="2400" b="1" dirty="0">
                <a:latin typeface="+mn-lt"/>
                <a:cs typeface="+mn-cs"/>
              </a:rPr>
              <a:t> </a:t>
            </a:r>
            <a:r>
              <a:rPr lang="en-US" sz="2400" b="1" dirty="0">
                <a:latin typeface="+mn-lt"/>
                <a:cs typeface="+mn-cs"/>
              </a:rPr>
              <a:t>BPT, </a:t>
            </a:r>
            <a:r>
              <a:rPr lang="en-US" sz="2400" b="1" dirty="0" err="1">
                <a:latin typeface="+mn-lt"/>
                <a:cs typeface="+mn-cs"/>
              </a:rPr>
              <a:t>MScPT</a:t>
            </a:r>
            <a:br>
              <a:rPr lang="he-IL" sz="2400" b="1" dirty="0">
                <a:latin typeface="+mn-lt"/>
                <a:cs typeface="+mn-cs"/>
              </a:rPr>
            </a:br>
            <a:r>
              <a:rPr lang="he-IL" sz="2000" b="1" dirty="0">
                <a:latin typeface="+mn-lt"/>
                <a:cs typeface="+mn-cs"/>
              </a:rPr>
              <a:t>המרכז הרפואי ע"ש שיבא, תל-השומר</a:t>
            </a:r>
            <a:r>
              <a:rPr lang="en-US" sz="2000" b="1" dirty="0">
                <a:latin typeface="+mn-lt"/>
                <a:cs typeface="+mn-cs"/>
              </a:rPr>
              <a:t> </a:t>
            </a:r>
            <a:endParaRPr lang="he-IL" sz="2400" b="1" dirty="0">
              <a:latin typeface="+mn-lt"/>
              <a:cs typeface="+mn-cs"/>
            </a:endParaRP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98429" y="4509842"/>
            <a:ext cx="2195142" cy="2195142"/>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760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CC7605E-FAFC-4C3D-B770-587498958BA4}"/>
              </a:ext>
            </a:extLst>
          </p:cNvPr>
          <p:cNvSpPr>
            <a:spLocks noGrp="1"/>
          </p:cNvSpPr>
          <p:nvPr>
            <p:ph type="ctrTitle"/>
          </p:nvPr>
        </p:nvSpPr>
        <p:spPr>
          <a:xfrm>
            <a:off x="585035" y="3407965"/>
            <a:ext cx="10894541" cy="1184570"/>
          </a:xfrm>
        </p:spPr>
        <p:txBody>
          <a:bodyPr>
            <a:noAutofit/>
          </a:bodyPr>
          <a:lstStyle/>
          <a:p>
            <a:pPr algn="r">
              <a:lnSpc>
                <a:spcPct val="150000"/>
              </a:lnSpc>
            </a:pPr>
            <a:r>
              <a:rPr lang="he-IL" sz="2800" b="1" dirty="0">
                <a:solidFill>
                  <a:srgbClr val="002060"/>
                </a:solidFill>
                <a:latin typeface="+mn-lt"/>
                <a:cs typeface="+mn-cs"/>
              </a:rPr>
              <a:t>סרטונים עם הדגמה מעשית מסומנים באייקון        </a:t>
            </a:r>
            <a:br>
              <a:rPr lang="he-IL" sz="2800" b="1" dirty="0">
                <a:solidFill>
                  <a:srgbClr val="002060"/>
                </a:solidFill>
                <a:latin typeface="+mn-lt"/>
                <a:cs typeface="+mn-cs"/>
              </a:rPr>
            </a:br>
            <a:r>
              <a:rPr lang="he-IL" sz="2800" b="1" dirty="0">
                <a:solidFill>
                  <a:srgbClr val="002060"/>
                </a:solidFill>
                <a:latin typeface="+mn-lt"/>
                <a:cs typeface="+mn-cs"/>
              </a:rPr>
              <a:t>בכדי לצפות בסרטון, לחצו על האייקון הרלבנטי בכל אחת מהשקופיות</a:t>
            </a:r>
            <a:br>
              <a:rPr lang="en-US" sz="2800" b="1" dirty="0">
                <a:solidFill>
                  <a:srgbClr val="002060"/>
                </a:solidFill>
                <a:latin typeface="+mn-lt"/>
                <a:cs typeface="+mn-cs"/>
              </a:rPr>
            </a:br>
            <a:r>
              <a:rPr lang="he-IL" sz="2800" b="1" dirty="0">
                <a:solidFill>
                  <a:srgbClr val="002060"/>
                </a:solidFill>
                <a:latin typeface="+mn-lt"/>
                <a:cs typeface="+mn-cs"/>
              </a:rPr>
              <a:t>כדי לחזור למצגת אחרי צפיה בסרטון ניתן להקטין את חלון הדפדפן  </a:t>
            </a:r>
          </a:p>
        </p:txBody>
      </p:sp>
      <p:pic>
        <p:nvPicPr>
          <p:cNvPr id="6" name="Picture 5" descr="A close up of a logo&#10;&#10;Description automatically generated">
            <a:extLst>
              <a:ext uri="{FF2B5EF4-FFF2-40B4-BE49-F238E27FC236}">
                <a16:creationId xmlns:a16="http://schemas.microsoft.com/office/drawing/2014/main" id="{99CEC28B-39BC-4DA8-8C7F-8E5FF3545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0542" y="4434357"/>
            <a:ext cx="2290916" cy="2290916"/>
          </a:xfrm>
          <a:prstGeom prst="rect">
            <a:avLst/>
          </a:prstGeom>
        </p:spPr>
      </p:pic>
      <p:sp>
        <p:nvSpPr>
          <p:cNvPr id="7" name="Rectangle 6">
            <a:extLst>
              <a:ext uri="{FF2B5EF4-FFF2-40B4-BE49-F238E27FC236}">
                <a16:creationId xmlns:a16="http://schemas.microsoft.com/office/drawing/2014/main" id="{464D7863-A6D4-4BBD-AC4F-990B6ADBD4F0}"/>
              </a:ext>
            </a:extLst>
          </p:cNvPr>
          <p:cNvSpPr/>
          <p:nvPr/>
        </p:nvSpPr>
        <p:spPr>
          <a:xfrm>
            <a:off x="2408903" y="9836"/>
            <a:ext cx="9783097" cy="277784"/>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F4A41-B832-4218-A1A6-4D9B03F2D3F1}"/>
              </a:ext>
            </a:extLst>
          </p:cNvPr>
          <p:cNvSpPr/>
          <p:nvPr/>
        </p:nvSpPr>
        <p:spPr>
          <a:xfrm>
            <a:off x="3333134" y="293624"/>
            <a:ext cx="8858865" cy="254292"/>
          </a:xfrm>
          <a:prstGeom prst="rect">
            <a:avLst/>
          </a:prstGeom>
          <a:solidFill>
            <a:srgbClr val="87C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Presentation with media with solid fill">
            <a:extLst>
              <a:ext uri="{FF2B5EF4-FFF2-40B4-BE49-F238E27FC236}">
                <a16:creationId xmlns:a16="http://schemas.microsoft.com/office/drawing/2014/main" id="{FD14830B-FC56-5690-A174-4EB57F38485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4483" y="2653366"/>
            <a:ext cx="914400" cy="914400"/>
          </a:xfrm>
          <a:prstGeom prst="rect">
            <a:avLst/>
          </a:prstGeom>
        </p:spPr>
      </p:pic>
      <p:sp>
        <p:nvSpPr>
          <p:cNvPr id="3" name="כותרת 1">
            <a:extLst>
              <a:ext uri="{FF2B5EF4-FFF2-40B4-BE49-F238E27FC236}">
                <a16:creationId xmlns:a16="http://schemas.microsoft.com/office/drawing/2014/main" id="{01FD3C00-63F4-6F20-97A5-178C11FBCFF6}"/>
              </a:ext>
            </a:extLst>
          </p:cNvPr>
          <p:cNvSpPr txBox="1">
            <a:spLocks/>
          </p:cNvSpPr>
          <p:nvPr/>
        </p:nvSpPr>
        <p:spPr>
          <a:xfrm>
            <a:off x="585035" y="1062285"/>
            <a:ext cx="11351740" cy="1184570"/>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he-IL" sz="3200" b="1" u="sng" dirty="0">
                <a:solidFill>
                  <a:srgbClr val="002060"/>
                </a:solidFill>
                <a:latin typeface="+mn-lt"/>
                <a:cs typeface="+mn-cs"/>
              </a:rPr>
              <a:t>הסבר לצפייה במצגת</a:t>
            </a:r>
          </a:p>
        </p:txBody>
      </p:sp>
    </p:spTree>
    <p:extLst>
      <p:ext uri="{BB962C8B-B14F-4D97-AF65-F5344CB8AC3E}">
        <p14:creationId xmlns:p14="http://schemas.microsoft.com/office/powerpoint/2010/main" val="3988858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8" name="Rectangle 7"/>
          <p:cNvSpPr/>
          <p:nvPr/>
        </p:nvSpPr>
        <p:spPr>
          <a:xfrm>
            <a:off x="1282821" y="1508349"/>
            <a:ext cx="9473300" cy="3900748"/>
          </a:xfrm>
          <a:prstGeom prst="rect">
            <a:avLst/>
          </a:prstGeom>
        </p:spPr>
        <p:txBody>
          <a:bodyPr wrap="square">
            <a:spAutoFit/>
          </a:bodyPr>
          <a:lstStyle/>
          <a:p>
            <a:pPr marL="285750" indent="-285750">
              <a:lnSpc>
                <a:spcPct val="150000"/>
              </a:lnSpc>
              <a:buFont typeface="Arial" panose="020B0604020202020204" pitchFamily="34" charset="0"/>
              <a:buChar char="•"/>
            </a:pPr>
            <a:r>
              <a:rPr lang="he-IL" altLang="he-IL" sz="2800" dirty="0"/>
              <a:t>סיבוכים נשימתיים שכיחים בקרב </a:t>
            </a:r>
            <a:r>
              <a:rPr lang="he-IL" altLang="he-IL" sz="2800" dirty="0" err="1"/>
              <a:t>נח"ש</a:t>
            </a:r>
            <a:r>
              <a:rPr lang="he-IL" altLang="he-IL" sz="2800" dirty="0"/>
              <a:t> וגורמים לעלייה בתחלואה בתמותה ובעלויות</a:t>
            </a:r>
            <a:endParaRPr lang="en-US" altLang="he-IL" sz="2800" dirty="0"/>
          </a:p>
          <a:p>
            <a:pPr marL="285750" indent="-285750">
              <a:lnSpc>
                <a:spcPct val="150000"/>
              </a:lnSpc>
              <a:buFont typeface="Arial" panose="020B0604020202020204" pitchFamily="34" charset="0"/>
              <a:buChar char="•"/>
            </a:pPr>
            <a:r>
              <a:rPr lang="he-IL" altLang="he-IL" sz="2800" dirty="0"/>
              <a:t>שכיחות זיהומים </a:t>
            </a:r>
            <a:r>
              <a:rPr lang="he-IL" altLang="he-IL" sz="2800" dirty="0" err="1"/>
              <a:t>ריאתיים</a:t>
            </a:r>
            <a:r>
              <a:rPr lang="he-IL" altLang="he-IL" sz="2800" dirty="0"/>
              <a:t> בפגיעות שלמות גבוהה פי 3.5 לעומת פגיעות לא שלמות </a:t>
            </a:r>
          </a:p>
          <a:p>
            <a:pPr marL="285750" indent="-285750">
              <a:lnSpc>
                <a:spcPct val="150000"/>
              </a:lnSpc>
              <a:buFont typeface="Arial" panose="020B0604020202020204" pitchFamily="34" charset="0"/>
              <a:buChar char="•"/>
            </a:pPr>
            <a:r>
              <a:rPr lang="he-IL" altLang="he-IL" sz="2800" dirty="0"/>
              <a:t>ככל שהפגיעה גבוהה יותר, כך מדדי הנשימה השונים נמוכים יותר (</a:t>
            </a:r>
            <a:r>
              <a:rPr lang="en-US" altLang="he-IL" sz="2800" dirty="0"/>
              <a:t>PCF</a:t>
            </a:r>
            <a:r>
              <a:rPr lang="he-IL" altLang="he-IL" sz="2800" dirty="0"/>
              <a:t>/</a:t>
            </a:r>
            <a:r>
              <a:rPr lang="en-US" altLang="he-IL" sz="2800" dirty="0"/>
              <a:t>FEV1, FVC, ERV, PEF</a:t>
            </a:r>
            <a:r>
              <a:rPr lang="he-IL" altLang="he-IL" sz="2800" dirty="0"/>
              <a:t>)</a:t>
            </a:r>
          </a:p>
        </p:txBody>
      </p:sp>
      <p:sp>
        <p:nvSpPr>
          <p:cNvPr id="2" name="TextBox 1"/>
          <p:cNvSpPr txBox="1"/>
          <p:nvPr/>
        </p:nvSpPr>
        <p:spPr>
          <a:xfrm>
            <a:off x="9805888" y="736270"/>
            <a:ext cx="941283" cy="646331"/>
          </a:xfrm>
          <a:prstGeom prst="rect">
            <a:avLst/>
          </a:prstGeom>
          <a:noFill/>
        </p:spPr>
        <p:txBody>
          <a:bodyPr wrap="none" rtlCol="1">
            <a:spAutoFit/>
          </a:bodyPr>
          <a:lstStyle/>
          <a:p>
            <a:r>
              <a:rPr lang="he-IL" sz="3600" b="1" dirty="0">
                <a:solidFill>
                  <a:srgbClr val="002060"/>
                </a:solidFill>
              </a:rPr>
              <a:t>רקע</a:t>
            </a:r>
          </a:p>
        </p:txBody>
      </p:sp>
    </p:spTree>
    <p:extLst>
      <p:ext uri="{BB962C8B-B14F-4D97-AF65-F5344CB8AC3E}">
        <p14:creationId xmlns:p14="http://schemas.microsoft.com/office/powerpoint/2010/main" val="85131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3" name="Rectangle 2"/>
          <p:cNvSpPr/>
          <p:nvPr/>
        </p:nvSpPr>
        <p:spPr>
          <a:xfrm>
            <a:off x="1273997" y="1330739"/>
            <a:ext cx="9430970" cy="4524315"/>
          </a:xfrm>
          <a:prstGeom prst="rect">
            <a:avLst/>
          </a:prstGeom>
        </p:spPr>
        <p:txBody>
          <a:bodyPr wrap="square">
            <a:spAutoFit/>
          </a:bodyPr>
          <a:lstStyle/>
          <a:p>
            <a:pPr marL="457200" lvl="0" indent="-457200">
              <a:lnSpc>
                <a:spcPct val="150000"/>
              </a:lnSpc>
              <a:buFont typeface="Arial" panose="020B0604020202020204" pitchFamily="34" charset="0"/>
              <a:buChar char="•"/>
              <a:defRPr/>
            </a:pPr>
            <a:r>
              <a:rPr lang="he-IL" sz="3200" dirty="0"/>
              <a:t>אי ספיקה נשימתית לרוב תתפתח במהלך השבוע הראשון לאחר הפגיעה (פגיעות </a:t>
            </a:r>
            <a:r>
              <a:rPr lang="he-IL" sz="3200" dirty="0" err="1"/>
              <a:t>צוואריות</a:t>
            </a:r>
            <a:r>
              <a:rPr lang="he-IL" sz="3200" dirty="0"/>
              <a:t>) </a:t>
            </a:r>
            <a:endParaRPr lang="en-US" sz="3200" dirty="0"/>
          </a:p>
          <a:p>
            <a:pPr marL="457200" lvl="0" indent="-457200">
              <a:lnSpc>
                <a:spcPct val="150000"/>
              </a:lnSpc>
              <a:buFont typeface="Arial" panose="020B0604020202020204" pitchFamily="34" charset="0"/>
              <a:buChar char="•"/>
              <a:defRPr/>
            </a:pPr>
            <a:r>
              <a:rPr lang="he-IL" sz="3200" dirty="0"/>
              <a:t>שיפור נשימתי מתרחש לאחר כ-5 שבועות מרגע הפגיעה ועד לשנה</a:t>
            </a:r>
          </a:p>
          <a:p>
            <a:pPr marL="457200" lvl="0" indent="-457200">
              <a:lnSpc>
                <a:spcPct val="150000"/>
              </a:lnSpc>
              <a:buFont typeface="Arial" panose="020B0604020202020204" pitchFamily="34" charset="0"/>
              <a:buChar char="•"/>
              <a:defRPr/>
            </a:pPr>
            <a:r>
              <a:rPr lang="he-IL" sz="3200" dirty="0"/>
              <a:t>כ-60%-70% יכולים לפתח סיבוך נשימתי בימים  1-14 מהפגיעה</a:t>
            </a:r>
          </a:p>
        </p:txBody>
      </p:sp>
    </p:spTree>
    <p:extLst>
      <p:ext uri="{BB962C8B-B14F-4D97-AF65-F5344CB8AC3E}">
        <p14:creationId xmlns:p14="http://schemas.microsoft.com/office/powerpoint/2010/main" val="24945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4D7863-A6D4-4BBD-AC4F-990B6ADBD4F0}"/>
              </a:ext>
            </a:extLst>
          </p:cNvPr>
          <p:cNvSpPr/>
          <p:nvPr/>
        </p:nvSpPr>
        <p:spPr>
          <a:xfrm>
            <a:off x="1" y="9836"/>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05CC2A-DE1D-4319-B130-0965186B4BDB}"/>
              </a:ext>
            </a:extLst>
          </p:cNvPr>
          <p:cNvSpPr/>
          <p:nvPr/>
        </p:nvSpPr>
        <p:spPr>
          <a:xfrm>
            <a:off x="1" y="6587617"/>
            <a:ext cx="12192000" cy="254292"/>
          </a:xfrm>
          <a:prstGeom prst="rect">
            <a:avLst/>
          </a:prstGeom>
          <a:solidFill>
            <a:srgbClr val="0B9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כותרת 1">
            <a:extLst>
              <a:ext uri="{FF2B5EF4-FFF2-40B4-BE49-F238E27FC236}">
                <a16:creationId xmlns:a16="http://schemas.microsoft.com/office/drawing/2014/main" id="{B443C0D2-C394-4467-8A12-3D01120DFE73}"/>
              </a:ext>
            </a:extLst>
          </p:cNvPr>
          <p:cNvSpPr txBox="1">
            <a:spLocks/>
          </p:cNvSpPr>
          <p:nvPr/>
        </p:nvSpPr>
        <p:spPr>
          <a:xfrm>
            <a:off x="1494504" y="1524777"/>
            <a:ext cx="10333704" cy="436474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he-IL" sz="2800" b="1" dirty="0">
              <a:solidFill>
                <a:schemeClr val="tx2"/>
              </a:solidFill>
              <a:latin typeface="+mn-lt"/>
              <a:cs typeface="+mn-cs"/>
            </a:endParaRPr>
          </a:p>
        </p:txBody>
      </p:sp>
      <p:sp>
        <p:nvSpPr>
          <p:cNvPr id="2" name="Rectangle 1"/>
          <p:cNvSpPr/>
          <p:nvPr/>
        </p:nvSpPr>
        <p:spPr>
          <a:xfrm>
            <a:off x="1851102" y="1707581"/>
            <a:ext cx="9266663" cy="4031873"/>
          </a:xfrm>
          <a:prstGeom prst="rect">
            <a:avLst/>
          </a:prstGeom>
        </p:spPr>
        <p:txBody>
          <a:bodyPr wrap="square">
            <a:spAutoFit/>
          </a:bodyPr>
          <a:lstStyle/>
          <a:p>
            <a:pPr marL="609600" indent="-609600">
              <a:buFontTx/>
              <a:buAutoNum type="arabicPeriod"/>
              <a:defRPr/>
            </a:pPr>
            <a:r>
              <a:rPr lang="he-IL" sz="2800" dirty="0"/>
              <a:t>השלב </a:t>
            </a:r>
            <a:r>
              <a:rPr lang="he-IL" sz="2800" dirty="0" err="1"/>
              <a:t>המיידי</a:t>
            </a:r>
            <a:r>
              <a:rPr lang="he-IL" sz="2800" dirty="0"/>
              <a:t>/אקוטי – מהפגיעה עד לשנה אחרי הפגיעה</a:t>
            </a:r>
            <a:endParaRPr lang="en-US" sz="2800" dirty="0"/>
          </a:p>
          <a:p>
            <a:pPr marL="609600" indent="-609600">
              <a:buFontTx/>
              <a:buAutoNum type="arabicPeriod"/>
              <a:defRPr/>
            </a:pPr>
            <a:endParaRPr lang="he-IL" sz="2800" dirty="0"/>
          </a:p>
          <a:p>
            <a:pPr marL="609600" indent="-609600">
              <a:buFontTx/>
              <a:buAutoNum type="arabicPeriod"/>
              <a:defRPr/>
            </a:pPr>
            <a:r>
              <a:rPr lang="he-IL" sz="2800" dirty="0"/>
              <a:t>השלב הכרוני - משנה לאחר הפגיעה ועד לסוף החיים, ירידה ביכולת הנשימתית עם העלייה בגיל</a:t>
            </a:r>
          </a:p>
          <a:p>
            <a:pPr>
              <a:defRPr/>
            </a:pPr>
            <a:endParaRPr lang="he-IL" sz="2800" dirty="0"/>
          </a:p>
          <a:p>
            <a:pPr marL="609600" indent="-609600">
              <a:buNone/>
              <a:defRPr/>
            </a:pPr>
            <a:r>
              <a:rPr lang="he-IL" sz="2800" dirty="0"/>
              <a:t>ככל שהפגיעה הנשימתית תהיה חריפה יותר, השפעה על </a:t>
            </a:r>
            <a:r>
              <a:rPr lang="en-US" sz="2800" dirty="0"/>
              <a:t>Health Related Quality Of Life </a:t>
            </a:r>
            <a:r>
              <a:rPr lang="he-IL" sz="2800" dirty="0"/>
              <a:t> גדולה ביותר</a:t>
            </a:r>
          </a:p>
          <a:p>
            <a:pPr marL="609600" indent="-609600">
              <a:buFontTx/>
              <a:buAutoNum type="arabicPeriod"/>
              <a:defRPr/>
            </a:pPr>
            <a:endParaRPr lang="he-IL" sz="2800" dirty="0"/>
          </a:p>
          <a:p>
            <a:pPr marL="609600" indent="-609600">
              <a:buNone/>
              <a:defRPr/>
            </a:pPr>
            <a:endParaRPr lang="he-IL" sz="3200" dirty="0">
              <a:solidFill>
                <a:srgbClr val="002060"/>
              </a:solidFill>
            </a:endParaRPr>
          </a:p>
        </p:txBody>
      </p:sp>
      <p:sp>
        <p:nvSpPr>
          <p:cNvPr id="3" name="Rectangle 2"/>
          <p:cNvSpPr/>
          <p:nvPr/>
        </p:nvSpPr>
        <p:spPr>
          <a:xfrm>
            <a:off x="2297151" y="661141"/>
            <a:ext cx="8820614" cy="1046440"/>
          </a:xfrm>
          <a:prstGeom prst="rect">
            <a:avLst/>
          </a:prstGeom>
        </p:spPr>
        <p:txBody>
          <a:bodyPr wrap="square">
            <a:spAutoFit/>
          </a:bodyPr>
          <a:lstStyle/>
          <a:p>
            <a:r>
              <a:rPr lang="he-IL" sz="4400" b="1" dirty="0">
                <a:solidFill>
                  <a:srgbClr val="002060"/>
                </a:solidFill>
              </a:rPr>
              <a:t>הפגיעה הנשימתית נחלקת לשניים</a:t>
            </a:r>
            <a:br>
              <a:rPr lang="en-US" b="1" dirty="0">
                <a:solidFill>
                  <a:srgbClr val="002060"/>
                </a:solidFill>
              </a:rPr>
            </a:br>
            <a:endParaRPr lang="he-IL" dirty="0"/>
          </a:p>
        </p:txBody>
      </p:sp>
    </p:spTree>
    <p:extLst>
      <p:ext uri="{BB962C8B-B14F-4D97-AF65-F5344CB8AC3E}">
        <p14:creationId xmlns:p14="http://schemas.microsoft.com/office/powerpoint/2010/main" val="427916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כותרת 1"/>
          <p:cNvSpPr>
            <a:spLocks noGrp="1"/>
          </p:cNvSpPr>
          <p:nvPr>
            <p:ph type="title"/>
          </p:nvPr>
        </p:nvSpPr>
        <p:spPr>
          <a:xfrm>
            <a:off x="838200" y="365125"/>
            <a:ext cx="10703312" cy="1325563"/>
          </a:xfrm>
        </p:spPr>
        <p:txBody>
          <a:bodyPr/>
          <a:lstStyle/>
          <a:p>
            <a:r>
              <a:rPr lang="he-IL" altLang="he-IL" sz="3200" b="1" dirty="0" err="1">
                <a:solidFill>
                  <a:srgbClr val="002060"/>
                </a:solidFill>
                <a:cs typeface="+mn-cs"/>
              </a:rPr>
              <a:t>עצבוב</a:t>
            </a:r>
            <a:r>
              <a:rPr lang="he-IL" altLang="he-IL" sz="3200" b="1" dirty="0">
                <a:solidFill>
                  <a:srgbClr val="002060"/>
                </a:solidFill>
                <a:cs typeface="+mn-cs"/>
              </a:rPr>
              <a:t> </a:t>
            </a:r>
            <a:br>
              <a:rPr lang="he-IL" altLang="he-IL" sz="3200" b="1" dirty="0">
                <a:solidFill>
                  <a:srgbClr val="002060"/>
                </a:solidFill>
                <a:cs typeface="+mn-cs"/>
              </a:rPr>
            </a:br>
            <a:r>
              <a:rPr lang="he-IL" altLang="he-IL" sz="3200" b="1" dirty="0">
                <a:solidFill>
                  <a:srgbClr val="002060"/>
                </a:solidFill>
                <a:cs typeface="+mn-cs"/>
              </a:rPr>
              <a:t>שרירי הנשימה</a:t>
            </a:r>
            <a:endParaRPr lang="en-US" altLang="he-IL" sz="3200" b="1" dirty="0">
              <a:solidFill>
                <a:srgbClr val="002060"/>
              </a:solidFill>
              <a:cs typeface="+mn-cs"/>
            </a:endParaRPr>
          </a:p>
        </p:txBody>
      </p:sp>
      <p:pic>
        <p:nvPicPr>
          <p:cNvPr id="34509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7796" t="18134" r="41055" b="26183"/>
          <a:stretch>
            <a:fillRect/>
          </a:stretch>
        </p:blipFill>
        <p:spPr>
          <a:xfrm>
            <a:off x="737062" y="747136"/>
            <a:ext cx="7346931" cy="5140712"/>
          </a:xfrm>
          <a:noFill/>
        </p:spPr>
      </p:pic>
      <p:sp>
        <p:nvSpPr>
          <p:cNvPr id="7" name="Rectangle 6"/>
          <p:cNvSpPr/>
          <p:nvPr/>
        </p:nvSpPr>
        <p:spPr>
          <a:xfrm>
            <a:off x="1565329" y="6269859"/>
            <a:ext cx="10254960" cy="392800"/>
          </a:xfrm>
          <a:prstGeom prst="rect">
            <a:avLst/>
          </a:prstGeom>
        </p:spPr>
        <p:txBody>
          <a:bodyPr wrap="square">
            <a:spAutoFit/>
          </a:bodyPr>
          <a:lstStyle/>
          <a:p>
            <a:pPr>
              <a:lnSpc>
                <a:spcPct val="80000"/>
              </a:lnSpc>
            </a:pPr>
            <a:r>
              <a:rPr lang="en-US" altLang="he-IL" sz="2400" dirty="0"/>
              <a:t>C2, C3* </a:t>
            </a:r>
            <a:r>
              <a:rPr lang="he-IL" altLang="he-IL" sz="2400" dirty="0"/>
              <a:t>- הנשמה מלאכותית מלאה, </a:t>
            </a:r>
            <a:r>
              <a:rPr lang="he-IL" altLang="he-IL" sz="2400" dirty="0" err="1"/>
              <a:t>טרכיאוסטום</a:t>
            </a:r>
            <a:r>
              <a:rPr lang="he-IL" altLang="he-IL" sz="2400" dirty="0"/>
              <a:t>, </a:t>
            </a:r>
            <a:r>
              <a:rPr lang="en-US" altLang="he-IL" sz="2400" dirty="0"/>
              <a:t> - C4</a:t>
            </a:r>
            <a:r>
              <a:rPr lang="he-IL" altLang="he-IL" sz="2400" dirty="0"/>
              <a:t>הנשמה מלאה/חלקית</a:t>
            </a:r>
            <a:endParaRPr lang="en-US" altLang="he-IL" sz="2400" dirty="0"/>
          </a:p>
        </p:txBody>
      </p:sp>
    </p:spTree>
    <p:extLst>
      <p:ext uri="{BB962C8B-B14F-4D97-AF65-F5344CB8AC3E}">
        <p14:creationId xmlns:p14="http://schemas.microsoft.com/office/powerpoint/2010/main" val="12069124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610293" y="401444"/>
            <a:ext cx="9920068" cy="1382751"/>
          </a:xfrm>
        </p:spPr>
        <p:txBody>
          <a:bodyPr rtlCol="0">
            <a:normAutofit/>
          </a:bodyPr>
          <a:lstStyle/>
          <a:p>
            <a:pPr algn="r" rtl="1">
              <a:defRPr/>
            </a:pPr>
            <a:r>
              <a:rPr lang="he-IL" b="1" dirty="0">
                <a:solidFill>
                  <a:srgbClr val="002060"/>
                </a:solidFill>
                <a:cs typeface="+mn-cs"/>
              </a:rPr>
              <a:t>פגיעה נשימתית </a:t>
            </a:r>
            <a:r>
              <a:rPr lang="he-IL" b="1" dirty="0" err="1">
                <a:solidFill>
                  <a:srgbClr val="002060"/>
                </a:solidFill>
                <a:cs typeface="+mn-cs"/>
              </a:rPr>
              <a:t>רסטרקטיבית</a:t>
            </a:r>
            <a:r>
              <a:rPr lang="en-US" b="1" dirty="0">
                <a:solidFill>
                  <a:srgbClr val="002060"/>
                </a:solidFill>
                <a:cs typeface="+mn-cs"/>
              </a:rPr>
              <a:t> </a:t>
            </a:r>
            <a:r>
              <a:rPr lang="he-IL" b="1" dirty="0" err="1">
                <a:solidFill>
                  <a:srgbClr val="002060"/>
                </a:solidFill>
                <a:cs typeface="+mn-cs"/>
              </a:rPr>
              <a:t>בנח"ש</a:t>
            </a:r>
            <a:endParaRPr lang="en-US" b="1" dirty="0">
              <a:solidFill>
                <a:srgbClr val="002060"/>
              </a:solidFill>
              <a:cs typeface="+mn-cs"/>
            </a:endParaRPr>
          </a:p>
        </p:txBody>
      </p:sp>
      <p:sp>
        <p:nvSpPr>
          <p:cNvPr id="117763" name="Rectangle 3"/>
          <p:cNvSpPr>
            <a:spLocks noGrp="1" noChangeArrowheads="1"/>
          </p:cNvSpPr>
          <p:nvPr>
            <p:ph idx="1"/>
          </p:nvPr>
        </p:nvSpPr>
        <p:spPr>
          <a:xfrm>
            <a:off x="1438508" y="1583473"/>
            <a:ext cx="9635892" cy="5274527"/>
          </a:xfrm>
        </p:spPr>
        <p:txBody>
          <a:bodyPr>
            <a:normAutofit/>
          </a:bodyPr>
          <a:lstStyle/>
          <a:p>
            <a:pPr marL="0" indent="0" algn="ctr" rtl="1" eaLnBrk="1" hangingPunct="1">
              <a:buClr>
                <a:schemeClr val="accent1"/>
              </a:buClr>
              <a:buNone/>
            </a:pPr>
            <a:r>
              <a:rPr lang="he-IL" altLang="he-IL" sz="3600" b="1" dirty="0">
                <a:solidFill>
                  <a:schemeClr val="accent1"/>
                </a:solidFill>
                <a:cs typeface="David" panose="020E0502060401010101" pitchFamily="34" charset="-79"/>
              </a:rPr>
              <a:t> </a:t>
            </a:r>
            <a:r>
              <a:rPr lang="he-IL" altLang="he-IL" sz="3500" b="1" dirty="0"/>
              <a:t>פגיעה </a:t>
            </a:r>
            <a:r>
              <a:rPr lang="he-IL" altLang="he-IL" sz="3500" b="1" dirty="0" err="1"/>
              <a:t>רסטריקטיבית</a:t>
            </a:r>
            <a:r>
              <a:rPr lang="he-IL" altLang="he-IL" sz="3500" b="1" dirty="0"/>
              <a:t> =נפחי שאיפה נמוכים </a:t>
            </a:r>
          </a:p>
          <a:p>
            <a:pPr algn="r" rtl="1" eaLnBrk="1" hangingPunct="1">
              <a:buClr>
                <a:schemeClr val="accent1"/>
              </a:buClr>
            </a:pPr>
            <a:endParaRPr lang="he-IL" altLang="he-IL" sz="3600" b="1" dirty="0"/>
          </a:p>
          <a:p>
            <a:pPr marL="0" indent="0" algn="r" rtl="1" eaLnBrk="1" hangingPunct="1">
              <a:buClr>
                <a:schemeClr val="accent1"/>
              </a:buClr>
              <a:buNone/>
            </a:pPr>
            <a:r>
              <a:rPr lang="he-IL" altLang="he-IL" sz="3200" b="1" dirty="0"/>
              <a:t>גורמים אפשריים:</a:t>
            </a:r>
            <a:endParaRPr lang="he-IL" altLang="he-IL" sz="3200" b="1" dirty="0">
              <a:cs typeface="David" panose="020E0502060401010101" pitchFamily="34" charset="-79"/>
            </a:endParaRPr>
          </a:p>
          <a:p>
            <a:r>
              <a:rPr lang="he-IL" altLang="he-IL" sz="3600" dirty="0"/>
              <a:t> </a:t>
            </a:r>
            <a:r>
              <a:rPr lang="he-IL" altLang="he-IL" dirty="0"/>
              <a:t>שיתוק/ חולשה  של שרירי הנשימה</a:t>
            </a:r>
          </a:p>
          <a:p>
            <a:r>
              <a:rPr lang="he-IL" altLang="he-IL" dirty="0"/>
              <a:t> נוקשות בית החזה-קיבועים ניתוחיים, שכיבה   </a:t>
            </a:r>
          </a:p>
          <a:p>
            <a:r>
              <a:rPr lang="he-IL" altLang="he-IL" dirty="0"/>
              <a:t> ממושכת</a:t>
            </a:r>
          </a:p>
          <a:p>
            <a:r>
              <a:rPr lang="he-IL" altLang="he-IL" dirty="0"/>
              <a:t> פציעות נלוות-</a:t>
            </a:r>
            <a:r>
              <a:rPr lang="he-IL" altLang="he-IL" dirty="0" err="1"/>
              <a:t>מולטיטראומה</a:t>
            </a:r>
            <a:endParaRPr lang="he-IL" altLang="he-IL" dirty="0"/>
          </a:p>
          <a:p>
            <a:r>
              <a:rPr lang="he-IL" altLang="he-IL" dirty="0"/>
              <a:t> שינויים ביציבה</a:t>
            </a:r>
          </a:p>
          <a:p>
            <a:r>
              <a:rPr lang="he-IL" altLang="he-IL" dirty="0"/>
              <a:t> כאבים</a:t>
            </a:r>
            <a:endParaRPr lang="en-US" altLang="he-IL" dirty="0"/>
          </a:p>
        </p:txBody>
      </p:sp>
    </p:spTree>
    <p:extLst>
      <p:ext uri="{BB962C8B-B14F-4D97-AF65-F5344CB8AC3E}">
        <p14:creationId xmlns:p14="http://schemas.microsoft.com/office/powerpoint/2010/main" val="2447214063"/>
      </p:ext>
    </p:extLst>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776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776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776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776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776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77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F02114EFD480B649A7242F8646E96772" ma:contentTypeVersion="13" ma:contentTypeDescription="צור מסמך חדש." ma:contentTypeScope="" ma:versionID="50a4b5357c9cf65787d7ee8950830133">
  <xsd:schema xmlns:xsd="http://www.w3.org/2001/XMLSchema" xmlns:xs="http://www.w3.org/2001/XMLSchema" xmlns:p="http://schemas.microsoft.com/office/2006/metadata/properties" xmlns:ns2="2306e4b3-cb54-4f51-a9c3-ba5d0b3ea40e" xmlns:ns3="5d2cdc80-9c39-4757-990a-542ddbbbcee1" targetNamespace="http://schemas.microsoft.com/office/2006/metadata/properties" ma:root="true" ma:fieldsID="619e38c3bc73f7f6ac075c3c73b60ea2" ns2:_="" ns3:_="">
    <xsd:import namespace="2306e4b3-cb54-4f51-a9c3-ba5d0b3ea40e"/>
    <xsd:import namespace="5d2cdc80-9c39-4757-990a-542ddbbbcee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6e4b3-cb54-4f51-a9c3-ba5d0b3ea40e"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internalName="SharedWithDetails" ma:readOnly="true">
      <xsd:simpleType>
        <xsd:restriction base="dms:Note">
          <xsd:maxLength value="255"/>
        </xsd:restriction>
      </xsd:simpleType>
    </xsd:element>
    <xsd:element name="TaxCatchAll" ma:index="14" nillable="true" ma:displayName="Taxonomy Catch All Column" ma:hidden="true" ma:list="{b722fb05-f2fc-4e7d-95ff-88dd04c9025e}" ma:internalName="TaxCatchAll" ma:showField="CatchAllData" ma:web="2306e4b3-cb54-4f51-a9c3-ba5d0b3ea4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2cdc80-9c39-4757-990a-542ddbbbcee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תגיות תמונה" ma:readOnly="false" ma:fieldId="{5cf76f15-5ced-4ddc-b409-7134ff3c332f}" ma:taxonomyMulti="true" ma:sspId="faf7a6c2-b7d5-4bac-98e9-707dc0d269f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E5399E-8200-4B18-A038-3FD752D16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06e4b3-cb54-4f51-a9c3-ba5d0b3ea40e"/>
    <ds:schemaRef ds:uri="5d2cdc80-9c39-4757-990a-542ddbbbc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CEBD6B-F99E-408D-883E-1C696DAE77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2796</TotalTime>
  <Words>1166</Words>
  <Application>Microsoft Office PowerPoint</Application>
  <PresentationFormat>Widescreen</PresentationFormat>
  <Paragraphs>121</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ערכת נושא Office</vt:lpstr>
      <vt:lpstr>פיזיותרפיה בנפגעי חוט שדרה חלק 2 - פיזיותרפיה נשימתית בנפגעי חוט שדרה   קורס ריענון לעת מלחמת חרבות ברזל  אוקטובר 2023</vt:lpstr>
      <vt:lpstr>PowerPoint Presentation</vt:lpstr>
      <vt:lpstr>חלק 2 - פיזיותרפיה נשימתית בנפגעי חוט שדרה   מירב זהבי (בר יואב), BPT, MA אוניברסיטת  תל-אביב, המרכז הרפואי ע"ש שיבא, תל-השומר   אדוה אולייניק BPT, MScPT המרכז הרפואי ע"ש שיבא, תל-השומר </vt:lpstr>
      <vt:lpstr>סרטונים עם הדגמה מעשית מסומנים באייקון         בכדי לצפות בסרטון, לחצו על האייקון הרלבנטי בכל אחת מהשקופיות כדי לחזור למצגת אחרי צפיה בסרטון ניתן להקטין את חלון הדפדפן  </vt:lpstr>
      <vt:lpstr>PowerPoint Presentation</vt:lpstr>
      <vt:lpstr>PowerPoint Presentation</vt:lpstr>
      <vt:lpstr>PowerPoint Presentation</vt:lpstr>
      <vt:lpstr>עצבוב  שרירי הנשימה</vt:lpstr>
      <vt:lpstr>פגיעה נשימתית רסטרקטיבית בנח"ש</vt:lpstr>
      <vt:lpstr>המרכיב החסימתי (אובסטרוקטיבי) </vt:lpstr>
      <vt:lpstr>מטרות הטפול הנשימתי</vt:lpstr>
      <vt:lpstr>דגשים לבדיקה נשימתית לאחר פגיעת חוט שדרה</vt:lpstr>
      <vt:lpstr>נקודות לתכנון הטיפול</vt:lpstr>
      <vt:lpstr>שינוי במנח הסרעפת - ישיבה/שכיבה</vt:lpstr>
      <vt:lpstr>אמצעי הטיפול</vt:lpstr>
      <vt:lpstr>אמצעי טיפול - שיעול ופינוי הפרשות</vt:lpstr>
      <vt:lpstr>משעל</vt:lpstr>
      <vt:lpstr>  - סוף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לוגו עמותה</dc:title>
  <dc:creator>111</dc:creator>
  <cp:lastModifiedBy>Michal Kafri</cp:lastModifiedBy>
  <cp:revision>222</cp:revision>
  <dcterms:created xsi:type="dcterms:W3CDTF">2020-02-16T11:08:28Z</dcterms:created>
  <dcterms:modified xsi:type="dcterms:W3CDTF">2023-11-25T22:01:28Z</dcterms:modified>
</cp:coreProperties>
</file>