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3"/>
  </p:sldMasterIdLst>
  <p:notesMasterIdLst>
    <p:notesMasterId r:id="rId25"/>
  </p:notesMasterIdLst>
  <p:sldIdLst>
    <p:sldId id="256" r:id="rId4"/>
    <p:sldId id="329" r:id="rId5"/>
    <p:sldId id="298" r:id="rId6"/>
    <p:sldId id="328" r:id="rId7"/>
    <p:sldId id="299" r:id="rId8"/>
    <p:sldId id="316" r:id="rId9"/>
    <p:sldId id="317" r:id="rId10"/>
    <p:sldId id="310" r:id="rId11"/>
    <p:sldId id="304" r:id="rId12"/>
    <p:sldId id="300" r:id="rId13"/>
    <p:sldId id="309" r:id="rId14"/>
    <p:sldId id="302" r:id="rId15"/>
    <p:sldId id="305" r:id="rId16"/>
    <p:sldId id="319" r:id="rId17"/>
    <p:sldId id="301" r:id="rId18"/>
    <p:sldId id="321" r:id="rId19"/>
    <p:sldId id="318" r:id="rId20"/>
    <p:sldId id="323" r:id="rId21"/>
    <p:sldId id="320" r:id="rId22"/>
    <p:sldId id="311" r:id="rId23"/>
    <p:sldId id="294" r:id="rId24"/>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23AB"/>
    <a:srgbClr val="D49207"/>
    <a:srgbClr val="0B94A9"/>
    <a:srgbClr val="87C440"/>
    <a:srgbClr val="6AC7B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5" autoAdjust="0"/>
    <p:restoredTop sz="93792" autoAdjust="0"/>
  </p:normalViewPr>
  <p:slideViewPr>
    <p:cSldViewPr snapToGrid="0">
      <p:cViewPr>
        <p:scale>
          <a:sx n="59" d="100"/>
          <a:sy n="59" d="100"/>
        </p:scale>
        <p:origin x="892" y="60"/>
      </p:cViewPr>
      <p:guideLst/>
    </p:cSldViewPr>
  </p:slideViewPr>
  <p:notesTextViewPr>
    <p:cViewPr>
      <p:scale>
        <a:sx n="1" d="1"/>
        <a:sy n="1" d="1"/>
      </p:scale>
      <p:origin x="0" y="0"/>
    </p:cViewPr>
  </p:notesTextViewPr>
  <p:sorterViewPr>
    <p:cViewPr varScale="1">
      <p:scale>
        <a:sx n="1" d="1"/>
        <a:sy n="1" d="1"/>
      </p:scale>
      <p:origin x="0" y="-690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76CEF072-C42E-423D-AD94-E3BA69E19C0F}" type="datetimeFigureOut">
              <a:rPr lang="he-IL" smtClean="0"/>
              <a:t>ט"ו/כסלו/תשפ"ד</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0EF17448-C6DA-4255-A598-DDF42BC62602}" type="slidenum">
              <a:rPr lang="he-IL" smtClean="0"/>
              <a:t>‹#›</a:t>
            </a:fld>
            <a:endParaRPr lang="he-IL"/>
          </a:p>
        </p:txBody>
      </p:sp>
    </p:spTree>
    <p:extLst>
      <p:ext uri="{BB962C8B-B14F-4D97-AF65-F5344CB8AC3E}">
        <p14:creationId xmlns:p14="http://schemas.microsoft.com/office/powerpoint/2010/main" val="234147793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ID4096" dirty="0"/>
          </a:p>
        </p:txBody>
      </p:sp>
      <p:sp>
        <p:nvSpPr>
          <p:cNvPr id="4" name="Slide Number Placeholder 3"/>
          <p:cNvSpPr>
            <a:spLocks noGrp="1"/>
          </p:cNvSpPr>
          <p:nvPr>
            <p:ph type="sldNum" sz="quarter" idx="5"/>
          </p:nvPr>
        </p:nvSpPr>
        <p:spPr/>
        <p:txBody>
          <a:bodyPr/>
          <a:lstStyle/>
          <a:p>
            <a:fld id="{0EF17448-C6DA-4255-A598-DDF42BC62602}" type="slidenum">
              <a:rPr lang="he-IL" smtClean="0"/>
              <a:t>8</a:t>
            </a:fld>
            <a:endParaRPr lang="he-IL"/>
          </a:p>
        </p:txBody>
      </p:sp>
    </p:spTree>
    <p:extLst>
      <p:ext uri="{BB962C8B-B14F-4D97-AF65-F5344CB8AC3E}">
        <p14:creationId xmlns:p14="http://schemas.microsoft.com/office/powerpoint/2010/main" val="3418967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ID4096" dirty="0"/>
          </a:p>
        </p:txBody>
      </p:sp>
      <p:sp>
        <p:nvSpPr>
          <p:cNvPr id="4" name="Slide Number Placeholder 3"/>
          <p:cNvSpPr>
            <a:spLocks noGrp="1"/>
          </p:cNvSpPr>
          <p:nvPr>
            <p:ph type="sldNum" sz="quarter" idx="5"/>
          </p:nvPr>
        </p:nvSpPr>
        <p:spPr/>
        <p:txBody>
          <a:bodyPr/>
          <a:lstStyle/>
          <a:p>
            <a:fld id="{0EF17448-C6DA-4255-A598-DDF42BC62602}" type="slidenum">
              <a:rPr lang="he-IL" smtClean="0"/>
              <a:t>9</a:t>
            </a:fld>
            <a:endParaRPr lang="he-IL"/>
          </a:p>
        </p:txBody>
      </p:sp>
    </p:spTree>
    <p:extLst>
      <p:ext uri="{BB962C8B-B14F-4D97-AF65-F5344CB8AC3E}">
        <p14:creationId xmlns:p14="http://schemas.microsoft.com/office/powerpoint/2010/main" val="2634886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0EF17448-C6DA-4255-A598-DDF42BC62602}" type="slidenum">
              <a:rPr lang="he-IL" smtClean="0"/>
              <a:t>11</a:t>
            </a:fld>
            <a:endParaRPr lang="he-IL"/>
          </a:p>
        </p:txBody>
      </p:sp>
    </p:spTree>
    <p:extLst>
      <p:ext uri="{BB962C8B-B14F-4D97-AF65-F5344CB8AC3E}">
        <p14:creationId xmlns:p14="http://schemas.microsoft.com/office/powerpoint/2010/main" val="1997697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0EF17448-C6DA-4255-A598-DDF42BC62602}" type="slidenum">
              <a:rPr lang="he-IL" smtClean="0"/>
              <a:t>13</a:t>
            </a:fld>
            <a:endParaRPr lang="he-IL"/>
          </a:p>
        </p:txBody>
      </p:sp>
    </p:spTree>
    <p:extLst>
      <p:ext uri="{BB962C8B-B14F-4D97-AF65-F5344CB8AC3E}">
        <p14:creationId xmlns:p14="http://schemas.microsoft.com/office/powerpoint/2010/main" val="1512481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32B77FB-AC72-4A27-AB6E-41232454BD66}"/>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DD457836-0614-4698-97F2-D7E4150B80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20E3158F-632D-4F9B-9AF4-CDCE43813F04}"/>
              </a:ext>
            </a:extLst>
          </p:cNvPr>
          <p:cNvSpPr>
            <a:spLocks noGrp="1"/>
          </p:cNvSpPr>
          <p:nvPr>
            <p:ph type="dt" sz="half" idx="10"/>
          </p:nvPr>
        </p:nvSpPr>
        <p:spPr/>
        <p:txBody>
          <a:bodyPr/>
          <a:lstStyle/>
          <a:p>
            <a:fld id="{1BC120C8-57B1-462C-ADC4-0E0F98469C86}" type="datetimeFigureOut">
              <a:rPr lang="he-IL" smtClean="0"/>
              <a:t>ט"ו/כסלו/תשפ"ד</a:t>
            </a:fld>
            <a:endParaRPr lang="he-IL"/>
          </a:p>
        </p:txBody>
      </p:sp>
      <p:sp>
        <p:nvSpPr>
          <p:cNvPr id="5" name="מציין מיקום של כותרת תחתונה 4">
            <a:extLst>
              <a:ext uri="{FF2B5EF4-FFF2-40B4-BE49-F238E27FC236}">
                <a16:creationId xmlns:a16="http://schemas.microsoft.com/office/drawing/2014/main" id="{B90BAC44-5A6C-4BE1-9F30-DBECC26933C3}"/>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A0FD701D-1D67-482A-9063-7D9DF7D80A1D}"/>
              </a:ext>
            </a:extLst>
          </p:cNvPr>
          <p:cNvSpPr>
            <a:spLocks noGrp="1"/>
          </p:cNvSpPr>
          <p:nvPr>
            <p:ph type="sldNum" sz="quarter" idx="12"/>
          </p:nvPr>
        </p:nvSpPr>
        <p:spPr/>
        <p:txBody>
          <a:bodyPr/>
          <a:lstStyle/>
          <a:p>
            <a:fld id="{E133ED34-E70C-4804-B03A-C7E1E609FD28}" type="slidenum">
              <a:rPr lang="he-IL" smtClean="0"/>
              <a:t>‹#›</a:t>
            </a:fld>
            <a:endParaRPr lang="he-IL"/>
          </a:p>
        </p:txBody>
      </p:sp>
    </p:spTree>
    <p:extLst>
      <p:ext uri="{BB962C8B-B14F-4D97-AF65-F5344CB8AC3E}">
        <p14:creationId xmlns:p14="http://schemas.microsoft.com/office/powerpoint/2010/main" val="2002997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96F4008-844F-4136-91DE-28F9C0291F30}"/>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724D56CA-E832-4C07-B0DB-DBDD453DB63A}"/>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FFD43137-5E52-4DFB-9C2B-F6C1326C6A4B}"/>
              </a:ext>
            </a:extLst>
          </p:cNvPr>
          <p:cNvSpPr>
            <a:spLocks noGrp="1"/>
          </p:cNvSpPr>
          <p:nvPr>
            <p:ph type="dt" sz="half" idx="10"/>
          </p:nvPr>
        </p:nvSpPr>
        <p:spPr/>
        <p:txBody>
          <a:bodyPr/>
          <a:lstStyle/>
          <a:p>
            <a:fld id="{1BC120C8-57B1-462C-ADC4-0E0F98469C86}" type="datetimeFigureOut">
              <a:rPr lang="he-IL" smtClean="0"/>
              <a:t>ט"ו/כסלו/תשפ"ד</a:t>
            </a:fld>
            <a:endParaRPr lang="he-IL"/>
          </a:p>
        </p:txBody>
      </p:sp>
      <p:sp>
        <p:nvSpPr>
          <p:cNvPr id="5" name="מציין מיקום של כותרת תחתונה 4">
            <a:extLst>
              <a:ext uri="{FF2B5EF4-FFF2-40B4-BE49-F238E27FC236}">
                <a16:creationId xmlns:a16="http://schemas.microsoft.com/office/drawing/2014/main" id="{FCB2D45D-D5BA-40B1-8B2E-D2A7A2C9C212}"/>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ABB8F1DD-8FB5-494A-9F87-15A1A73CFDAE}"/>
              </a:ext>
            </a:extLst>
          </p:cNvPr>
          <p:cNvSpPr>
            <a:spLocks noGrp="1"/>
          </p:cNvSpPr>
          <p:nvPr>
            <p:ph type="sldNum" sz="quarter" idx="12"/>
          </p:nvPr>
        </p:nvSpPr>
        <p:spPr/>
        <p:txBody>
          <a:bodyPr/>
          <a:lstStyle/>
          <a:p>
            <a:fld id="{E133ED34-E70C-4804-B03A-C7E1E609FD28}" type="slidenum">
              <a:rPr lang="he-IL" smtClean="0"/>
              <a:t>‹#›</a:t>
            </a:fld>
            <a:endParaRPr lang="he-IL"/>
          </a:p>
        </p:txBody>
      </p:sp>
    </p:spTree>
    <p:extLst>
      <p:ext uri="{BB962C8B-B14F-4D97-AF65-F5344CB8AC3E}">
        <p14:creationId xmlns:p14="http://schemas.microsoft.com/office/powerpoint/2010/main" val="2254100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0311B119-03A5-4816-9E24-DAF23F739278}"/>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C9C40E07-B244-4811-BD9A-F5E078E52663}"/>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3D210A8F-784E-4865-8337-8FF56481413C}"/>
              </a:ext>
            </a:extLst>
          </p:cNvPr>
          <p:cNvSpPr>
            <a:spLocks noGrp="1"/>
          </p:cNvSpPr>
          <p:nvPr>
            <p:ph type="dt" sz="half" idx="10"/>
          </p:nvPr>
        </p:nvSpPr>
        <p:spPr/>
        <p:txBody>
          <a:bodyPr/>
          <a:lstStyle/>
          <a:p>
            <a:fld id="{1BC120C8-57B1-462C-ADC4-0E0F98469C86}" type="datetimeFigureOut">
              <a:rPr lang="he-IL" smtClean="0"/>
              <a:t>ט"ו/כסלו/תשפ"ד</a:t>
            </a:fld>
            <a:endParaRPr lang="he-IL"/>
          </a:p>
        </p:txBody>
      </p:sp>
      <p:sp>
        <p:nvSpPr>
          <p:cNvPr id="5" name="מציין מיקום של כותרת תחתונה 4">
            <a:extLst>
              <a:ext uri="{FF2B5EF4-FFF2-40B4-BE49-F238E27FC236}">
                <a16:creationId xmlns:a16="http://schemas.microsoft.com/office/drawing/2014/main" id="{C529CD72-2D20-4914-8B99-F9CAC80F038F}"/>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E7F960B8-FDD4-4737-8D9B-DBB3249EEE12}"/>
              </a:ext>
            </a:extLst>
          </p:cNvPr>
          <p:cNvSpPr>
            <a:spLocks noGrp="1"/>
          </p:cNvSpPr>
          <p:nvPr>
            <p:ph type="sldNum" sz="quarter" idx="12"/>
          </p:nvPr>
        </p:nvSpPr>
        <p:spPr/>
        <p:txBody>
          <a:bodyPr/>
          <a:lstStyle/>
          <a:p>
            <a:fld id="{E133ED34-E70C-4804-B03A-C7E1E609FD28}" type="slidenum">
              <a:rPr lang="he-IL" smtClean="0"/>
              <a:t>‹#›</a:t>
            </a:fld>
            <a:endParaRPr lang="he-IL"/>
          </a:p>
        </p:txBody>
      </p:sp>
    </p:spTree>
    <p:extLst>
      <p:ext uri="{BB962C8B-B14F-4D97-AF65-F5344CB8AC3E}">
        <p14:creationId xmlns:p14="http://schemas.microsoft.com/office/powerpoint/2010/main" val="4271550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0834594-3143-4CE1-B11E-B43A9B11C079}"/>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AD8589A7-CDDA-46B0-AAAF-CCE16102B184}"/>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5467DBB5-4A8E-40EE-AF3A-5055716721F8}"/>
              </a:ext>
            </a:extLst>
          </p:cNvPr>
          <p:cNvSpPr>
            <a:spLocks noGrp="1"/>
          </p:cNvSpPr>
          <p:nvPr>
            <p:ph type="dt" sz="half" idx="10"/>
          </p:nvPr>
        </p:nvSpPr>
        <p:spPr/>
        <p:txBody>
          <a:bodyPr/>
          <a:lstStyle/>
          <a:p>
            <a:fld id="{1BC120C8-57B1-462C-ADC4-0E0F98469C86}" type="datetimeFigureOut">
              <a:rPr lang="he-IL" smtClean="0"/>
              <a:t>ט"ו/כסלו/תשפ"ד</a:t>
            </a:fld>
            <a:endParaRPr lang="he-IL"/>
          </a:p>
        </p:txBody>
      </p:sp>
      <p:sp>
        <p:nvSpPr>
          <p:cNvPr id="5" name="מציין מיקום של כותרת תחתונה 4">
            <a:extLst>
              <a:ext uri="{FF2B5EF4-FFF2-40B4-BE49-F238E27FC236}">
                <a16:creationId xmlns:a16="http://schemas.microsoft.com/office/drawing/2014/main" id="{D5C8B910-3F15-438B-83DA-A240B4F05893}"/>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9923456D-1F5B-400C-A21E-475670F4F0C5}"/>
              </a:ext>
            </a:extLst>
          </p:cNvPr>
          <p:cNvSpPr>
            <a:spLocks noGrp="1"/>
          </p:cNvSpPr>
          <p:nvPr>
            <p:ph type="sldNum" sz="quarter" idx="12"/>
          </p:nvPr>
        </p:nvSpPr>
        <p:spPr/>
        <p:txBody>
          <a:bodyPr/>
          <a:lstStyle/>
          <a:p>
            <a:fld id="{E133ED34-E70C-4804-B03A-C7E1E609FD28}" type="slidenum">
              <a:rPr lang="he-IL" smtClean="0"/>
              <a:t>‹#›</a:t>
            </a:fld>
            <a:endParaRPr lang="he-IL"/>
          </a:p>
        </p:txBody>
      </p:sp>
    </p:spTree>
    <p:extLst>
      <p:ext uri="{BB962C8B-B14F-4D97-AF65-F5344CB8AC3E}">
        <p14:creationId xmlns:p14="http://schemas.microsoft.com/office/powerpoint/2010/main" val="2130505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02013AD-8702-4988-8D91-F2EFF3A3A5C1}"/>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BB2D8BF2-A4DC-4C83-9554-355A2EC590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E7F7C4A9-6CF0-4321-A5A7-00A4012A0A61}"/>
              </a:ext>
            </a:extLst>
          </p:cNvPr>
          <p:cNvSpPr>
            <a:spLocks noGrp="1"/>
          </p:cNvSpPr>
          <p:nvPr>
            <p:ph type="dt" sz="half" idx="10"/>
          </p:nvPr>
        </p:nvSpPr>
        <p:spPr/>
        <p:txBody>
          <a:bodyPr/>
          <a:lstStyle/>
          <a:p>
            <a:fld id="{1BC120C8-57B1-462C-ADC4-0E0F98469C86}" type="datetimeFigureOut">
              <a:rPr lang="he-IL" smtClean="0"/>
              <a:t>ט"ו/כסלו/תשפ"ד</a:t>
            </a:fld>
            <a:endParaRPr lang="he-IL"/>
          </a:p>
        </p:txBody>
      </p:sp>
      <p:sp>
        <p:nvSpPr>
          <p:cNvPr id="5" name="מציין מיקום של כותרת תחתונה 4">
            <a:extLst>
              <a:ext uri="{FF2B5EF4-FFF2-40B4-BE49-F238E27FC236}">
                <a16:creationId xmlns:a16="http://schemas.microsoft.com/office/drawing/2014/main" id="{46AA3678-7394-41E2-9670-E778362E4A72}"/>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04BD9D52-1D9E-411B-B353-FC12450095AF}"/>
              </a:ext>
            </a:extLst>
          </p:cNvPr>
          <p:cNvSpPr>
            <a:spLocks noGrp="1"/>
          </p:cNvSpPr>
          <p:nvPr>
            <p:ph type="sldNum" sz="quarter" idx="12"/>
          </p:nvPr>
        </p:nvSpPr>
        <p:spPr/>
        <p:txBody>
          <a:bodyPr/>
          <a:lstStyle/>
          <a:p>
            <a:fld id="{E133ED34-E70C-4804-B03A-C7E1E609FD28}" type="slidenum">
              <a:rPr lang="he-IL" smtClean="0"/>
              <a:t>‹#›</a:t>
            </a:fld>
            <a:endParaRPr lang="he-IL"/>
          </a:p>
        </p:txBody>
      </p:sp>
    </p:spTree>
    <p:extLst>
      <p:ext uri="{BB962C8B-B14F-4D97-AF65-F5344CB8AC3E}">
        <p14:creationId xmlns:p14="http://schemas.microsoft.com/office/powerpoint/2010/main" val="2565448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0B5B2E6-F914-4CDB-8FBB-A97E3B2472B5}"/>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FAB7B66F-D771-4168-9169-BD43A1498DDC}"/>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94064D53-B8A4-4594-B6EC-940D17292391}"/>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83C7A875-BB1E-4977-9F8A-35A240365A18}"/>
              </a:ext>
            </a:extLst>
          </p:cNvPr>
          <p:cNvSpPr>
            <a:spLocks noGrp="1"/>
          </p:cNvSpPr>
          <p:nvPr>
            <p:ph type="dt" sz="half" idx="10"/>
          </p:nvPr>
        </p:nvSpPr>
        <p:spPr/>
        <p:txBody>
          <a:bodyPr/>
          <a:lstStyle/>
          <a:p>
            <a:fld id="{1BC120C8-57B1-462C-ADC4-0E0F98469C86}" type="datetimeFigureOut">
              <a:rPr lang="he-IL" smtClean="0"/>
              <a:t>ט"ו/כסלו/תשפ"ד</a:t>
            </a:fld>
            <a:endParaRPr lang="he-IL"/>
          </a:p>
        </p:txBody>
      </p:sp>
      <p:sp>
        <p:nvSpPr>
          <p:cNvPr id="6" name="מציין מיקום של כותרת תחתונה 5">
            <a:extLst>
              <a:ext uri="{FF2B5EF4-FFF2-40B4-BE49-F238E27FC236}">
                <a16:creationId xmlns:a16="http://schemas.microsoft.com/office/drawing/2014/main" id="{53DA0989-559F-400B-A8E8-73E14561B178}"/>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1BF2523D-379D-4749-8A1D-C8CDD5125881}"/>
              </a:ext>
            </a:extLst>
          </p:cNvPr>
          <p:cNvSpPr>
            <a:spLocks noGrp="1"/>
          </p:cNvSpPr>
          <p:nvPr>
            <p:ph type="sldNum" sz="quarter" idx="12"/>
          </p:nvPr>
        </p:nvSpPr>
        <p:spPr/>
        <p:txBody>
          <a:bodyPr/>
          <a:lstStyle/>
          <a:p>
            <a:fld id="{E133ED34-E70C-4804-B03A-C7E1E609FD28}" type="slidenum">
              <a:rPr lang="he-IL" smtClean="0"/>
              <a:t>‹#›</a:t>
            </a:fld>
            <a:endParaRPr lang="he-IL"/>
          </a:p>
        </p:txBody>
      </p:sp>
    </p:spTree>
    <p:extLst>
      <p:ext uri="{BB962C8B-B14F-4D97-AF65-F5344CB8AC3E}">
        <p14:creationId xmlns:p14="http://schemas.microsoft.com/office/powerpoint/2010/main" val="3059956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28A51D5-7B26-45DD-9824-D696A2189826}"/>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9055CDEC-820B-463F-8F95-BFCCF96D41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65EB9118-2CBA-4FD9-9139-5EB40D7E2178}"/>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07E21571-CC1A-48C0-87EC-F4CF795152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E78E241E-BA77-4BE5-9573-9038BA6A24E7}"/>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6D205BA4-D5D9-4030-AE20-18F0B68AF244}"/>
              </a:ext>
            </a:extLst>
          </p:cNvPr>
          <p:cNvSpPr>
            <a:spLocks noGrp="1"/>
          </p:cNvSpPr>
          <p:nvPr>
            <p:ph type="dt" sz="half" idx="10"/>
          </p:nvPr>
        </p:nvSpPr>
        <p:spPr/>
        <p:txBody>
          <a:bodyPr/>
          <a:lstStyle/>
          <a:p>
            <a:fld id="{1BC120C8-57B1-462C-ADC4-0E0F98469C86}" type="datetimeFigureOut">
              <a:rPr lang="he-IL" smtClean="0"/>
              <a:t>ט"ו/כסלו/תשפ"ד</a:t>
            </a:fld>
            <a:endParaRPr lang="he-IL"/>
          </a:p>
        </p:txBody>
      </p:sp>
      <p:sp>
        <p:nvSpPr>
          <p:cNvPr id="8" name="מציין מיקום של כותרת תחתונה 7">
            <a:extLst>
              <a:ext uri="{FF2B5EF4-FFF2-40B4-BE49-F238E27FC236}">
                <a16:creationId xmlns:a16="http://schemas.microsoft.com/office/drawing/2014/main" id="{930434AC-C76F-4EBA-A5E7-42E5AF0D2153}"/>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A4169E3A-8690-4EAB-8DE8-3012C58F822C}"/>
              </a:ext>
            </a:extLst>
          </p:cNvPr>
          <p:cNvSpPr>
            <a:spLocks noGrp="1"/>
          </p:cNvSpPr>
          <p:nvPr>
            <p:ph type="sldNum" sz="quarter" idx="12"/>
          </p:nvPr>
        </p:nvSpPr>
        <p:spPr/>
        <p:txBody>
          <a:bodyPr/>
          <a:lstStyle/>
          <a:p>
            <a:fld id="{E133ED34-E70C-4804-B03A-C7E1E609FD28}" type="slidenum">
              <a:rPr lang="he-IL" smtClean="0"/>
              <a:t>‹#›</a:t>
            </a:fld>
            <a:endParaRPr lang="he-IL"/>
          </a:p>
        </p:txBody>
      </p:sp>
    </p:spTree>
    <p:extLst>
      <p:ext uri="{BB962C8B-B14F-4D97-AF65-F5344CB8AC3E}">
        <p14:creationId xmlns:p14="http://schemas.microsoft.com/office/powerpoint/2010/main" val="3381965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88DA243-7334-4C83-AF79-3269EDB32ED8}"/>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AE2859E7-89C6-4832-9B13-0744C4B45EFF}"/>
              </a:ext>
            </a:extLst>
          </p:cNvPr>
          <p:cNvSpPr>
            <a:spLocks noGrp="1"/>
          </p:cNvSpPr>
          <p:nvPr>
            <p:ph type="dt" sz="half" idx="10"/>
          </p:nvPr>
        </p:nvSpPr>
        <p:spPr/>
        <p:txBody>
          <a:bodyPr/>
          <a:lstStyle/>
          <a:p>
            <a:fld id="{1BC120C8-57B1-462C-ADC4-0E0F98469C86}" type="datetimeFigureOut">
              <a:rPr lang="he-IL" smtClean="0"/>
              <a:t>ט"ו/כסלו/תשפ"ד</a:t>
            </a:fld>
            <a:endParaRPr lang="he-IL"/>
          </a:p>
        </p:txBody>
      </p:sp>
      <p:sp>
        <p:nvSpPr>
          <p:cNvPr id="4" name="מציין מיקום של כותרת תחתונה 3">
            <a:extLst>
              <a:ext uri="{FF2B5EF4-FFF2-40B4-BE49-F238E27FC236}">
                <a16:creationId xmlns:a16="http://schemas.microsoft.com/office/drawing/2014/main" id="{58EF537C-1F44-46DE-A38E-4C9E5568101A}"/>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B6EFE1A7-72BC-4F34-9720-E87BBABB7388}"/>
              </a:ext>
            </a:extLst>
          </p:cNvPr>
          <p:cNvSpPr>
            <a:spLocks noGrp="1"/>
          </p:cNvSpPr>
          <p:nvPr>
            <p:ph type="sldNum" sz="quarter" idx="12"/>
          </p:nvPr>
        </p:nvSpPr>
        <p:spPr/>
        <p:txBody>
          <a:bodyPr/>
          <a:lstStyle/>
          <a:p>
            <a:fld id="{E133ED34-E70C-4804-B03A-C7E1E609FD28}" type="slidenum">
              <a:rPr lang="he-IL" smtClean="0"/>
              <a:t>‹#›</a:t>
            </a:fld>
            <a:endParaRPr lang="he-IL"/>
          </a:p>
        </p:txBody>
      </p:sp>
    </p:spTree>
    <p:extLst>
      <p:ext uri="{BB962C8B-B14F-4D97-AF65-F5344CB8AC3E}">
        <p14:creationId xmlns:p14="http://schemas.microsoft.com/office/powerpoint/2010/main" val="4223632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8358DB7F-102C-4D4C-9D7C-0C948BA41AB7}"/>
              </a:ext>
            </a:extLst>
          </p:cNvPr>
          <p:cNvSpPr>
            <a:spLocks noGrp="1"/>
          </p:cNvSpPr>
          <p:nvPr>
            <p:ph type="dt" sz="half" idx="10"/>
          </p:nvPr>
        </p:nvSpPr>
        <p:spPr/>
        <p:txBody>
          <a:bodyPr/>
          <a:lstStyle/>
          <a:p>
            <a:fld id="{1BC120C8-57B1-462C-ADC4-0E0F98469C86}" type="datetimeFigureOut">
              <a:rPr lang="he-IL" smtClean="0"/>
              <a:t>ט"ו/כסלו/תשפ"ד</a:t>
            </a:fld>
            <a:endParaRPr lang="he-IL"/>
          </a:p>
        </p:txBody>
      </p:sp>
      <p:sp>
        <p:nvSpPr>
          <p:cNvPr id="3" name="מציין מיקום של כותרת תחתונה 2">
            <a:extLst>
              <a:ext uri="{FF2B5EF4-FFF2-40B4-BE49-F238E27FC236}">
                <a16:creationId xmlns:a16="http://schemas.microsoft.com/office/drawing/2014/main" id="{3970C7FE-CE19-46A4-A327-A2B94F043D8D}"/>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FB366A9D-9040-4FFB-91BE-B68DC4D25BB6}"/>
              </a:ext>
            </a:extLst>
          </p:cNvPr>
          <p:cNvSpPr>
            <a:spLocks noGrp="1"/>
          </p:cNvSpPr>
          <p:nvPr>
            <p:ph type="sldNum" sz="quarter" idx="12"/>
          </p:nvPr>
        </p:nvSpPr>
        <p:spPr/>
        <p:txBody>
          <a:bodyPr/>
          <a:lstStyle/>
          <a:p>
            <a:fld id="{E133ED34-E70C-4804-B03A-C7E1E609FD28}" type="slidenum">
              <a:rPr lang="he-IL" smtClean="0"/>
              <a:t>‹#›</a:t>
            </a:fld>
            <a:endParaRPr lang="he-IL"/>
          </a:p>
        </p:txBody>
      </p:sp>
    </p:spTree>
    <p:extLst>
      <p:ext uri="{BB962C8B-B14F-4D97-AF65-F5344CB8AC3E}">
        <p14:creationId xmlns:p14="http://schemas.microsoft.com/office/powerpoint/2010/main" val="3217638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7FB9AD1-B87B-4D07-BADF-CEF87664FE23}"/>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208F1173-AD48-4B1E-B52E-81CE111781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A1B9F04A-9F2D-4F00-B6F7-83A51F6C9E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8AA56F4D-9850-453E-A72D-C4A4B9133F18}"/>
              </a:ext>
            </a:extLst>
          </p:cNvPr>
          <p:cNvSpPr>
            <a:spLocks noGrp="1"/>
          </p:cNvSpPr>
          <p:nvPr>
            <p:ph type="dt" sz="half" idx="10"/>
          </p:nvPr>
        </p:nvSpPr>
        <p:spPr/>
        <p:txBody>
          <a:bodyPr/>
          <a:lstStyle/>
          <a:p>
            <a:fld id="{1BC120C8-57B1-462C-ADC4-0E0F98469C86}" type="datetimeFigureOut">
              <a:rPr lang="he-IL" smtClean="0"/>
              <a:t>ט"ו/כסלו/תשפ"ד</a:t>
            </a:fld>
            <a:endParaRPr lang="he-IL"/>
          </a:p>
        </p:txBody>
      </p:sp>
      <p:sp>
        <p:nvSpPr>
          <p:cNvPr id="6" name="מציין מיקום של כותרת תחתונה 5">
            <a:extLst>
              <a:ext uri="{FF2B5EF4-FFF2-40B4-BE49-F238E27FC236}">
                <a16:creationId xmlns:a16="http://schemas.microsoft.com/office/drawing/2014/main" id="{0DE4616A-4970-4263-A1AB-EA9229017149}"/>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90BAC5E8-015A-4278-A1B3-6B6EB8EF3752}"/>
              </a:ext>
            </a:extLst>
          </p:cNvPr>
          <p:cNvSpPr>
            <a:spLocks noGrp="1"/>
          </p:cNvSpPr>
          <p:nvPr>
            <p:ph type="sldNum" sz="quarter" idx="12"/>
          </p:nvPr>
        </p:nvSpPr>
        <p:spPr/>
        <p:txBody>
          <a:bodyPr/>
          <a:lstStyle/>
          <a:p>
            <a:fld id="{E133ED34-E70C-4804-B03A-C7E1E609FD28}" type="slidenum">
              <a:rPr lang="he-IL" smtClean="0"/>
              <a:t>‹#›</a:t>
            </a:fld>
            <a:endParaRPr lang="he-IL"/>
          </a:p>
        </p:txBody>
      </p:sp>
    </p:spTree>
    <p:extLst>
      <p:ext uri="{BB962C8B-B14F-4D97-AF65-F5344CB8AC3E}">
        <p14:creationId xmlns:p14="http://schemas.microsoft.com/office/powerpoint/2010/main" val="676874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598AEA1-1A52-4EA6-AED6-F9894E0A8646}"/>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89B1CFE2-5B7D-4F9B-B38D-B810C777F2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F9CD0BF5-D751-471A-A3B1-C243D2F602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96640FF9-C4DA-4F8F-930C-1595418B2AF1}"/>
              </a:ext>
            </a:extLst>
          </p:cNvPr>
          <p:cNvSpPr>
            <a:spLocks noGrp="1"/>
          </p:cNvSpPr>
          <p:nvPr>
            <p:ph type="dt" sz="half" idx="10"/>
          </p:nvPr>
        </p:nvSpPr>
        <p:spPr/>
        <p:txBody>
          <a:bodyPr/>
          <a:lstStyle/>
          <a:p>
            <a:fld id="{1BC120C8-57B1-462C-ADC4-0E0F98469C86}" type="datetimeFigureOut">
              <a:rPr lang="he-IL" smtClean="0"/>
              <a:t>ט"ו/כסלו/תשפ"ד</a:t>
            </a:fld>
            <a:endParaRPr lang="he-IL"/>
          </a:p>
        </p:txBody>
      </p:sp>
      <p:sp>
        <p:nvSpPr>
          <p:cNvPr id="6" name="מציין מיקום של כותרת תחתונה 5">
            <a:extLst>
              <a:ext uri="{FF2B5EF4-FFF2-40B4-BE49-F238E27FC236}">
                <a16:creationId xmlns:a16="http://schemas.microsoft.com/office/drawing/2014/main" id="{77318A37-D4C8-4203-B992-04FD911E9A5A}"/>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F3D7F7A0-27B6-492E-9618-0F8E17C496C1}"/>
              </a:ext>
            </a:extLst>
          </p:cNvPr>
          <p:cNvSpPr>
            <a:spLocks noGrp="1"/>
          </p:cNvSpPr>
          <p:nvPr>
            <p:ph type="sldNum" sz="quarter" idx="12"/>
          </p:nvPr>
        </p:nvSpPr>
        <p:spPr/>
        <p:txBody>
          <a:bodyPr/>
          <a:lstStyle/>
          <a:p>
            <a:fld id="{E133ED34-E70C-4804-B03A-C7E1E609FD28}" type="slidenum">
              <a:rPr lang="he-IL" smtClean="0"/>
              <a:t>‹#›</a:t>
            </a:fld>
            <a:endParaRPr lang="he-IL"/>
          </a:p>
        </p:txBody>
      </p:sp>
    </p:spTree>
    <p:extLst>
      <p:ext uri="{BB962C8B-B14F-4D97-AF65-F5344CB8AC3E}">
        <p14:creationId xmlns:p14="http://schemas.microsoft.com/office/powerpoint/2010/main" val="1602932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4296A147-5AA3-474C-ADFB-1BB40B4E7D1F}"/>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4E6291A8-1470-4646-BE7F-3B800FD6A6DC}"/>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78B2DBE5-5B2B-4B8B-8DB9-1A6C108B07A1}"/>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C120C8-57B1-462C-ADC4-0E0F98469C86}" type="datetimeFigureOut">
              <a:rPr lang="he-IL" smtClean="0"/>
              <a:t>ט"ו/כסלו/תשפ"ד</a:t>
            </a:fld>
            <a:endParaRPr lang="he-IL"/>
          </a:p>
        </p:txBody>
      </p:sp>
      <p:sp>
        <p:nvSpPr>
          <p:cNvPr id="5" name="מציין מיקום של כותרת תחתונה 4">
            <a:extLst>
              <a:ext uri="{FF2B5EF4-FFF2-40B4-BE49-F238E27FC236}">
                <a16:creationId xmlns:a16="http://schemas.microsoft.com/office/drawing/2014/main" id="{885BE12C-17CC-44A1-B5BF-A26B5A3734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A449F02A-4CCB-4FEA-8B46-6141BE17D445}"/>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133ED34-E70C-4804-B03A-C7E1E609FD28}" type="slidenum">
              <a:rPr lang="he-IL" smtClean="0"/>
              <a:t>‹#›</a:t>
            </a:fld>
            <a:endParaRPr lang="he-IL"/>
          </a:p>
        </p:txBody>
      </p:sp>
    </p:spTree>
    <p:extLst>
      <p:ext uri="{BB962C8B-B14F-4D97-AF65-F5344CB8AC3E}">
        <p14:creationId xmlns:p14="http://schemas.microsoft.com/office/powerpoint/2010/main" val="458020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youtu.be/kGrORafjWTw" TargetMode="External"/><Relationship Id="rId1" Type="http://schemas.openxmlformats.org/officeDocument/2006/relationships/slideLayout" Target="../slideLayouts/slideLayout1.xml"/><Relationship Id="rId5" Type="http://schemas.openxmlformats.org/officeDocument/2006/relationships/hyperlink" Target="https://youtu.be/T19XPbyLb9k" TargetMode="External"/><Relationship Id="rId4" Type="http://schemas.openxmlformats.org/officeDocument/2006/relationships/image" Target="../media/image7.sv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youtu.be/Wo3oAtFtWnM" TargetMode="External"/><Relationship Id="rId1" Type="http://schemas.openxmlformats.org/officeDocument/2006/relationships/slideLayout" Target="../slideLayouts/slideLayout1.xml"/><Relationship Id="rId5" Type="http://schemas.openxmlformats.org/officeDocument/2006/relationships/hyperlink" Target="https://youtu.be/1qFkFJZnK2M" TargetMode="External"/><Relationship Id="rId4" Type="http://schemas.openxmlformats.org/officeDocument/2006/relationships/image" Target="../media/image7.sv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youtu.be/BAUKCg9swhM" TargetMode="External"/><Relationship Id="rId1" Type="http://schemas.openxmlformats.org/officeDocument/2006/relationships/slideLayout" Target="../slideLayouts/slideLayout1.xml"/><Relationship Id="rId4" Type="http://schemas.openxmlformats.org/officeDocument/2006/relationships/image" Target="../media/image7.svg"/></Relationships>
</file>

<file path=ppt/slides/_rels/slide18.xml.rels><?xml version="1.0" encoding="UTF-8" standalone="yes"?>
<Relationships xmlns="http://schemas.openxmlformats.org/package/2006/relationships"><Relationship Id="rId8" Type="http://schemas.openxmlformats.org/officeDocument/2006/relationships/hyperlink" Target="https://youtu.be/xmk50NN1RsA" TargetMode="External"/><Relationship Id="rId3" Type="http://schemas.openxmlformats.org/officeDocument/2006/relationships/image" Target="../media/image6.png"/><Relationship Id="rId7" Type="http://schemas.openxmlformats.org/officeDocument/2006/relationships/hyperlink" Target="https://youtu.be/a72X60jvXFo" TargetMode="External"/><Relationship Id="rId12" Type="http://schemas.openxmlformats.org/officeDocument/2006/relationships/hyperlink" Target="https://youtu.be/xkxtgLSv0Nk" TargetMode="External"/><Relationship Id="rId2" Type="http://schemas.openxmlformats.org/officeDocument/2006/relationships/hyperlink" Target="https://youtu.be/d7L3CR-i-kw" TargetMode="External"/><Relationship Id="rId1" Type="http://schemas.openxmlformats.org/officeDocument/2006/relationships/slideLayout" Target="../slideLayouts/slideLayout1.xml"/><Relationship Id="rId6" Type="http://schemas.openxmlformats.org/officeDocument/2006/relationships/hyperlink" Target="https://youtu.be/TEydBmG5vSs" TargetMode="External"/><Relationship Id="rId11" Type="http://schemas.openxmlformats.org/officeDocument/2006/relationships/hyperlink" Target="https://youtu.be/Ew6oCrb5cIg" TargetMode="External"/><Relationship Id="rId5" Type="http://schemas.openxmlformats.org/officeDocument/2006/relationships/hyperlink" Target="https://youtu.be/3DCCohkgN7k" TargetMode="External"/><Relationship Id="rId10" Type="http://schemas.openxmlformats.org/officeDocument/2006/relationships/hyperlink" Target="https://youtu.be/ziVNY9G1wXo" TargetMode="External"/><Relationship Id="rId4" Type="http://schemas.openxmlformats.org/officeDocument/2006/relationships/image" Target="../media/image7.svg"/><Relationship Id="rId9" Type="http://schemas.openxmlformats.org/officeDocument/2006/relationships/hyperlink" Target="https://youtu.be/hBV4V6ScSR4"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CC7605E-FAFC-4C3D-B770-587498958BA4}"/>
              </a:ext>
            </a:extLst>
          </p:cNvPr>
          <p:cNvSpPr>
            <a:spLocks noGrp="1"/>
          </p:cNvSpPr>
          <p:nvPr>
            <p:ph type="ctrTitle"/>
          </p:nvPr>
        </p:nvSpPr>
        <p:spPr>
          <a:xfrm>
            <a:off x="-95479" y="1099860"/>
            <a:ext cx="12287478" cy="3323987"/>
          </a:xfrm>
        </p:spPr>
        <p:txBody>
          <a:bodyPr wrap="square">
            <a:spAutoFit/>
          </a:bodyPr>
          <a:lstStyle/>
          <a:p>
            <a:pPr>
              <a:lnSpc>
                <a:spcPct val="100000"/>
              </a:lnSpc>
            </a:pPr>
            <a:r>
              <a:rPr lang="he-IL" sz="5000" b="1" dirty="0">
                <a:latin typeface="+mn-lt"/>
                <a:cs typeface="+mn-cs"/>
              </a:rPr>
              <a:t>פיזיותרפיה בנפגעי חוט שדרה</a:t>
            </a:r>
            <a:br>
              <a:rPr lang="he-IL" sz="5400" b="1" dirty="0">
                <a:latin typeface="+mn-lt"/>
                <a:cs typeface="+mn-cs"/>
              </a:rPr>
            </a:br>
            <a:r>
              <a:rPr lang="he-IL" sz="3600" b="1" dirty="0">
                <a:latin typeface="+mn-lt"/>
                <a:cs typeface="+mn-cs"/>
              </a:rPr>
              <a:t>חלק 3 - פיזיותרפיה בנפגעי חוט שדרה בגובה </a:t>
            </a:r>
            <a:r>
              <a:rPr lang="en-US" sz="3600" b="1" dirty="0">
                <a:latin typeface="+mn-lt"/>
                <a:cs typeface="+mn-cs"/>
              </a:rPr>
              <a:t>C6-7 </a:t>
            </a:r>
            <a:br>
              <a:rPr lang="he-IL" sz="3600" b="1" dirty="0">
                <a:latin typeface="+mn-lt"/>
                <a:cs typeface="+mn-cs"/>
              </a:rPr>
            </a:br>
            <a:br>
              <a:rPr lang="he-IL" sz="3600" b="1" dirty="0">
                <a:latin typeface="+mn-lt"/>
                <a:cs typeface="+mn-cs"/>
              </a:rPr>
            </a:br>
            <a:r>
              <a:rPr lang="he-IL" sz="4400" b="1" dirty="0">
                <a:latin typeface="+mn-lt"/>
                <a:cs typeface="+mn-cs"/>
              </a:rPr>
              <a:t>קורס ריענון לעת מלחמת חרבות ברזל</a:t>
            </a:r>
            <a:br>
              <a:rPr lang="he-IL" sz="4400" b="1" dirty="0">
                <a:latin typeface="+mn-lt"/>
                <a:cs typeface="+mn-cs"/>
              </a:rPr>
            </a:br>
            <a:r>
              <a:rPr lang="he-IL" sz="4400" b="1" dirty="0">
                <a:latin typeface="+mn-lt"/>
                <a:cs typeface="+mn-cs"/>
              </a:rPr>
              <a:t> </a:t>
            </a:r>
            <a:r>
              <a:rPr lang="he-IL" sz="3600" b="1" dirty="0">
                <a:latin typeface="+mn-lt"/>
                <a:cs typeface="+mn-cs"/>
              </a:rPr>
              <a:t>אוקטובר 2023</a:t>
            </a:r>
          </a:p>
        </p:txBody>
      </p:sp>
      <p:pic>
        <p:nvPicPr>
          <p:cNvPr id="6" name="Picture 5" descr="A close up of a logo&#10;&#10;Description automatically generated">
            <a:extLst>
              <a:ext uri="{FF2B5EF4-FFF2-40B4-BE49-F238E27FC236}">
                <a16:creationId xmlns:a16="http://schemas.microsoft.com/office/drawing/2014/main" id="{99CEC28B-39BC-4DA8-8C7F-8E5FF3545D6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4950542" y="4423847"/>
            <a:ext cx="2290916" cy="2290916"/>
          </a:xfrm>
          <a:prstGeom prst="rect">
            <a:avLst/>
          </a:prstGeom>
        </p:spPr>
      </p:pic>
      <p:sp>
        <p:nvSpPr>
          <p:cNvPr id="7" name="Rectangle 6">
            <a:extLst>
              <a:ext uri="{FF2B5EF4-FFF2-40B4-BE49-F238E27FC236}">
                <a16:creationId xmlns:a16="http://schemas.microsoft.com/office/drawing/2014/main" id="{464D7863-A6D4-4BBD-AC4F-990B6ADBD4F0}"/>
              </a:ext>
            </a:extLst>
          </p:cNvPr>
          <p:cNvSpPr/>
          <p:nvPr/>
        </p:nvSpPr>
        <p:spPr>
          <a:xfrm>
            <a:off x="2408903" y="9836"/>
            <a:ext cx="9783097" cy="277784"/>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3EF4A41-B832-4218-A1A6-4D9B03F2D3F1}"/>
              </a:ext>
            </a:extLst>
          </p:cNvPr>
          <p:cNvSpPr/>
          <p:nvPr/>
        </p:nvSpPr>
        <p:spPr>
          <a:xfrm>
            <a:off x="3333134" y="282738"/>
            <a:ext cx="8858865" cy="254292"/>
          </a:xfrm>
          <a:prstGeom prst="rect">
            <a:avLst/>
          </a:prstGeom>
          <a:solidFill>
            <a:srgbClr val="87C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127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CC7605E-FAFC-4C3D-B770-587498958BA4}"/>
              </a:ext>
            </a:extLst>
          </p:cNvPr>
          <p:cNvSpPr>
            <a:spLocks noGrp="1"/>
          </p:cNvSpPr>
          <p:nvPr>
            <p:ph type="ctrTitle"/>
          </p:nvPr>
        </p:nvSpPr>
        <p:spPr>
          <a:xfrm>
            <a:off x="1010168" y="1446416"/>
            <a:ext cx="10171663" cy="2387600"/>
          </a:xfrm>
        </p:spPr>
        <p:txBody>
          <a:bodyPr>
            <a:normAutofit/>
          </a:bodyPr>
          <a:lstStyle/>
          <a:p>
            <a:r>
              <a:rPr lang="he-IL" sz="4400" b="1" dirty="0">
                <a:latin typeface="+mn-lt"/>
                <a:cs typeface="+mn-cs"/>
              </a:rPr>
              <a:t>איך מלמדים תפקוד? </a:t>
            </a:r>
            <a:endParaRPr lang="he-IL" sz="3600" b="1" dirty="0">
              <a:latin typeface="+mn-lt"/>
              <a:cs typeface="+mn-cs"/>
            </a:endParaRPr>
          </a:p>
        </p:txBody>
      </p:sp>
      <p:sp>
        <p:nvSpPr>
          <p:cNvPr id="7" name="Rectangle 6">
            <a:extLst>
              <a:ext uri="{FF2B5EF4-FFF2-40B4-BE49-F238E27FC236}">
                <a16:creationId xmlns:a16="http://schemas.microsoft.com/office/drawing/2014/main" id="{464D7863-A6D4-4BBD-AC4F-990B6ADBD4F0}"/>
              </a:ext>
            </a:extLst>
          </p:cNvPr>
          <p:cNvSpPr/>
          <p:nvPr/>
        </p:nvSpPr>
        <p:spPr>
          <a:xfrm>
            <a:off x="2408903" y="9836"/>
            <a:ext cx="9783097" cy="277784"/>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3EF4A41-B832-4218-A1A6-4D9B03F2D3F1}"/>
              </a:ext>
            </a:extLst>
          </p:cNvPr>
          <p:cNvSpPr/>
          <p:nvPr/>
        </p:nvSpPr>
        <p:spPr>
          <a:xfrm>
            <a:off x="3333134" y="282738"/>
            <a:ext cx="8858865" cy="254292"/>
          </a:xfrm>
          <a:prstGeom prst="rect">
            <a:avLst/>
          </a:prstGeom>
          <a:solidFill>
            <a:srgbClr val="87C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1777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64D7863-A6D4-4BBD-AC4F-990B6ADBD4F0}"/>
              </a:ext>
            </a:extLst>
          </p:cNvPr>
          <p:cNvSpPr/>
          <p:nvPr/>
        </p:nvSpPr>
        <p:spPr>
          <a:xfrm>
            <a:off x="2408903" y="9836"/>
            <a:ext cx="9783097" cy="277784"/>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83EF4A41-B832-4218-A1A6-4D9B03F2D3F1}"/>
              </a:ext>
            </a:extLst>
          </p:cNvPr>
          <p:cNvSpPr/>
          <p:nvPr/>
        </p:nvSpPr>
        <p:spPr>
          <a:xfrm>
            <a:off x="3333134" y="282738"/>
            <a:ext cx="8858865" cy="254292"/>
          </a:xfrm>
          <a:prstGeom prst="rect">
            <a:avLst/>
          </a:prstGeom>
          <a:solidFill>
            <a:srgbClr val="87C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תיבת טקסט 9">
            <a:extLst>
              <a:ext uri="{FF2B5EF4-FFF2-40B4-BE49-F238E27FC236}">
                <a16:creationId xmlns:a16="http://schemas.microsoft.com/office/drawing/2014/main" id="{E78B821A-AC83-0153-63A7-97D8B20C3409}"/>
              </a:ext>
            </a:extLst>
          </p:cNvPr>
          <p:cNvSpPr txBox="1"/>
          <p:nvPr/>
        </p:nvSpPr>
        <p:spPr>
          <a:xfrm>
            <a:off x="984913" y="1361566"/>
            <a:ext cx="10222173" cy="3732560"/>
          </a:xfrm>
          <a:prstGeom prst="rect">
            <a:avLst/>
          </a:prstGeom>
          <a:noFill/>
        </p:spPr>
        <p:txBody>
          <a:bodyPr wrap="square">
            <a:spAutoFit/>
          </a:bodyPr>
          <a:lstStyle/>
          <a:p>
            <a:pPr marL="228600" marR="0" lvl="0" indent="-228600" algn="r" defTabSz="914400" rtl="1" eaLnBrk="1" fontAlgn="auto" latinLnBrk="0" hangingPunct="1">
              <a:lnSpc>
                <a:spcPct val="150000"/>
              </a:lnSpc>
              <a:spcBef>
                <a:spcPts val="1000"/>
              </a:spcBef>
              <a:spcAft>
                <a:spcPts val="0"/>
              </a:spcAft>
              <a:buClrTx/>
              <a:buSzTx/>
              <a:buFont typeface="Arial" panose="020B0604020202020204" pitchFamily="34" charset="0"/>
              <a:buChar char="•"/>
              <a:tabLst/>
              <a:defRPr/>
            </a:pPr>
            <a:r>
              <a:rPr kumimoji="0" lang="he-IL" sz="2400" b="0" i="0" u="none" strike="noStrike" kern="1200" cap="none" spc="0" normalizeH="0" baseline="0" noProof="0" dirty="0">
                <a:ln>
                  <a:noFill/>
                </a:ln>
                <a:effectLst/>
                <a:uLnTx/>
                <a:uFillTx/>
                <a:latin typeface="Calibri" panose="020F0502020204030204"/>
                <a:ea typeface="+mn-ea"/>
                <a:cs typeface="Arial" panose="020B0604020202020204" pitchFamily="34" charset="0"/>
              </a:rPr>
              <a:t>נתחיל תמיד בהסבר על הפונקציה ומהי המטרה.</a:t>
            </a:r>
            <a:endParaRPr lang="he-IL" sz="2400" dirty="0">
              <a:latin typeface="Calibri" panose="020F0502020204030204"/>
              <a:cs typeface="Arial" panose="020B0604020202020204" pitchFamily="34" charset="0"/>
            </a:endParaRPr>
          </a:p>
          <a:p>
            <a:pPr marL="228600" indent="-228600">
              <a:lnSpc>
                <a:spcPct val="150000"/>
              </a:lnSpc>
              <a:spcBef>
                <a:spcPts val="1000"/>
              </a:spcBef>
              <a:buFont typeface="Arial" panose="020B0604020202020204" pitchFamily="34" charset="0"/>
              <a:buChar char="•"/>
              <a:defRPr/>
            </a:pPr>
            <a:r>
              <a:rPr kumimoji="0" lang="he-IL" sz="2400" b="0" i="0" u="none" strike="noStrike" kern="1200" cap="none" spc="0" normalizeH="0" baseline="0" noProof="0" dirty="0">
                <a:ln>
                  <a:noFill/>
                </a:ln>
                <a:effectLst/>
                <a:uLnTx/>
                <a:uFillTx/>
                <a:latin typeface="Calibri" panose="020F0502020204030204"/>
                <a:ea typeface="+mn-ea"/>
                <a:cs typeface="Arial" panose="020B0604020202020204" pitchFamily="34" charset="0"/>
              </a:rPr>
              <a:t>הדגמה של התפקוד על ידי המטפל תוך שימוש במרכיבים קומפנסטורים, למשל: איך מתבצע הגלגול בהתאם לגובה הפגיעה.</a:t>
            </a:r>
          </a:p>
          <a:p>
            <a:pPr marL="228600" marR="0" lvl="0" indent="-228600" algn="r" defTabSz="914400" rtl="1" eaLnBrk="1" fontAlgn="auto" latinLnBrk="0" hangingPunct="1">
              <a:lnSpc>
                <a:spcPct val="150000"/>
              </a:lnSpc>
              <a:spcBef>
                <a:spcPts val="1000"/>
              </a:spcBef>
              <a:spcAft>
                <a:spcPts val="0"/>
              </a:spcAft>
              <a:buClrTx/>
              <a:buSzTx/>
              <a:buFont typeface="Arial" panose="020B0604020202020204" pitchFamily="34" charset="0"/>
              <a:buChar char="•"/>
              <a:tabLst/>
              <a:defRPr/>
            </a:pPr>
            <a:r>
              <a:rPr kumimoji="0" lang="he-IL" sz="2400" b="0" i="0" u="none" strike="noStrike" kern="1200" cap="none" spc="0" normalizeH="0" baseline="0" noProof="0" dirty="0">
                <a:ln>
                  <a:noFill/>
                </a:ln>
                <a:effectLst/>
                <a:uLnTx/>
                <a:uFillTx/>
                <a:latin typeface="Calibri" panose="020F0502020204030204"/>
                <a:ea typeface="+mn-ea"/>
                <a:cs typeface="Arial" panose="020B0604020202020204" pitchFamily="34" charset="0"/>
              </a:rPr>
              <a:t>פירוק התפקוד למרכיבים ועבודה על כל מרכיב עד לקבלת התפקוד השלם.</a:t>
            </a:r>
          </a:p>
          <a:p>
            <a:pPr marL="228600" marR="0" lvl="0" indent="-228600" algn="r" defTabSz="914400" rtl="1" eaLnBrk="1" fontAlgn="auto" latinLnBrk="0" hangingPunct="1">
              <a:lnSpc>
                <a:spcPct val="150000"/>
              </a:lnSpc>
              <a:spcBef>
                <a:spcPts val="1000"/>
              </a:spcBef>
              <a:spcAft>
                <a:spcPts val="0"/>
              </a:spcAft>
              <a:buClrTx/>
              <a:buSzTx/>
              <a:buFont typeface="Arial" panose="020B0604020202020204" pitchFamily="34" charset="0"/>
              <a:buChar char="•"/>
              <a:tabLst/>
              <a:defRPr/>
            </a:pPr>
            <a:r>
              <a:rPr lang="he-IL" sz="2400" dirty="0">
                <a:latin typeface="Calibri" panose="020F0502020204030204"/>
                <a:cs typeface="Arial" panose="020B0604020202020204" pitchFamily="34" charset="0"/>
              </a:rPr>
              <a:t>לעיתים יהיה קל יותר ללמוד את התפקוד כאשר מביאים את  המטופל אל השלב הסופי בפונקציה.</a:t>
            </a:r>
            <a:endParaRPr kumimoji="0" lang="he-IL" sz="2400" b="0" i="0" u="none" strike="noStrike" kern="1200" cap="none" spc="0" normalizeH="0" baseline="0" noProof="0" dirty="0">
              <a:ln>
                <a:noFill/>
              </a:ln>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1487693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CC7605E-FAFC-4C3D-B770-587498958BA4}"/>
              </a:ext>
            </a:extLst>
          </p:cNvPr>
          <p:cNvSpPr>
            <a:spLocks noGrp="1"/>
          </p:cNvSpPr>
          <p:nvPr>
            <p:ph type="ctrTitle"/>
          </p:nvPr>
        </p:nvSpPr>
        <p:spPr>
          <a:xfrm>
            <a:off x="1010168" y="1562794"/>
            <a:ext cx="10171663" cy="2387600"/>
          </a:xfrm>
        </p:spPr>
        <p:txBody>
          <a:bodyPr>
            <a:normAutofit/>
          </a:bodyPr>
          <a:lstStyle/>
          <a:p>
            <a:r>
              <a:rPr lang="he-IL" sz="4400" b="1" dirty="0">
                <a:latin typeface="+mn-lt"/>
                <a:cs typeface="+mn-cs"/>
              </a:rPr>
              <a:t>רצף טיפול פיזיותרפיה</a:t>
            </a:r>
            <a:endParaRPr lang="he-IL" sz="3600" b="1" dirty="0">
              <a:latin typeface="+mn-lt"/>
              <a:cs typeface="+mn-cs"/>
            </a:endParaRPr>
          </a:p>
        </p:txBody>
      </p:sp>
      <p:sp>
        <p:nvSpPr>
          <p:cNvPr id="7" name="Rectangle 6">
            <a:extLst>
              <a:ext uri="{FF2B5EF4-FFF2-40B4-BE49-F238E27FC236}">
                <a16:creationId xmlns:a16="http://schemas.microsoft.com/office/drawing/2014/main" id="{464D7863-A6D4-4BBD-AC4F-990B6ADBD4F0}"/>
              </a:ext>
            </a:extLst>
          </p:cNvPr>
          <p:cNvSpPr/>
          <p:nvPr/>
        </p:nvSpPr>
        <p:spPr>
          <a:xfrm>
            <a:off x="2408903" y="9836"/>
            <a:ext cx="9783097" cy="277784"/>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3EF4A41-B832-4218-A1A6-4D9B03F2D3F1}"/>
              </a:ext>
            </a:extLst>
          </p:cNvPr>
          <p:cNvSpPr/>
          <p:nvPr/>
        </p:nvSpPr>
        <p:spPr>
          <a:xfrm>
            <a:off x="3333134" y="293624"/>
            <a:ext cx="8858865" cy="254292"/>
          </a:xfrm>
          <a:prstGeom prst="rect">
            <a:avLst/>
          </a:prstGeom>
          <a:solidFill>
            <a:srgbClr val="87C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8867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64D7863-A6D4-4BBD-AC4F-990B6ADBD4F0}"/>
              </a:ext>
            </a:extLst>
          </p:cNvPr>
          <p:cNvSpPr/>
          <p:nvPr/>
        </p:nvSpPr>
        <p:spPr>
          <a:xfrm>
            <a:off x="2408903" y="9836"/>
            <a:ext cx="9783097" cy="277784"/>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3EF4A41-B832-4218-A1A6-4D9B03F2D3F1}"/>
              </a:ext>
            </a:extLst>
          </p:cNvPr>
          <p:cNvSpPr/>
          <p:nvPr/>
        </p:nvSpPr>
        <p:spPr>
          <a:xfrm>
            <a:off x="3333134" y="282738"/>
            <a:ext cx="8858865" cy="254292"/>
          </a:xfrm>
          <a:prstGeom prst="rect">
            <a:avLst/>
          </a:prstGeom>
          <a:solidFill>
            <a:srgbClr val="87C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מציין מיקום תוכן 2">
            <a:extLst>
              <a:ext uri="{FF2B5EF4-FFF2-40B4-BE49-F238E27FC236}">
                <a16:creationId xmlns:a16="http://schemas.microsoft.com/office/drawing/2014/main" id="{9D4E7FE5-0489-A650-0459-A09C56758A83}"/>
              </a:ext>
            </a:extLst>
          </p:cNvPr>
          <p:cNvSpPr txBox="1">
            <a:spLocks/>
          </p:cNvSpPr>
          <p:nvPr/>
        </p:nvSpPr>
        <p:spPr>
          <a:xfrm>
            <a:off x="657847" y="529560"/>
            <a:ext cx="10876305" cy="6124282"/>
          </a:xfrm>
          <a:prstGeom prst="rect">
            <a:avLst/>
          </a:prstGeom>
        </p:spPr>
        <p:txBody>
          <a:bodyPr vert="horz" lIns="91440" tIns="45720" rIns="91440" bIns="45720" rtlCol="1">
            <a:normAutofit fontScale="62500" lnSpcReduction="20000"/>
          </a:bodyPr>
          <a:lstStyle>
            <a:lvl1pPr marL="0" indent="0" algn="ctr" defTabSz="914400" rtl="1"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1"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1"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lnSpc>
                <a:spcPct val="150000"/>
              </a:lnSpc>
            </a:pPr>
            <a:r>
              <a:rPr lang="he-IL" sz="3200" b="1" u="sng" dirty="0"/>
              <a:t>עקרונות כלליים לבניית הרצף הטיפולי:</a:t>
            </a:r>
          </a:p>
          <a:p>
            <a:pPr marL="342900" indent="-342900" algn="r">
              <a:lnSpc>
                <a:spcPct val="150000"/>
              </a:lnSpc>
              <a:buFont typeface="Arial" panose="020B0604020202020204" pitchFamily="34" charset="0"/>
              <a:buChar char="•"/>
            </a:pPr>
            <a:r>
              <a:rPr lang="he-IL" sz="2800" dirty="0"/>
              <a:t>ביצוע מעבר כ"ג&lt;&gt;מיטה בעזרת קרש החלקה/קוביות/מטפל</a:t>
            </a:r>
          </a:p>
          <a:p>
            <a:pPr marL="342900" indent="-342900" algn="r">
              <a:lnSpc>
                <a:spcPct val="150000"/>
              </a:lnSpc>
              <a:buFont typeface="Arial" panose="020B0604020202020204" pitchFamily="34" charset="0"/>
              <a:buChar char="•"/>
            </a:pPr>
            <a:r>
              <a:rPr lang="he-IL" sz="2800" dirty="0"/>
              <a:t>לאחר מכן, במיטה: מעבר מישיבה לשכיבה על הגב</a:t>
            </a:r>
          </a:p>
          <a:p>
            <a:pPr marL="342900" indent="-342900" algn="r">
              <a:lnSpc>
                <a:spcPct val="150000"/>
              </a:lnSpc>
              <a:buFont typeface="Arial" panose="020B0604020202020204" pitchFamily="34" charset="0"/>
              <a:buChar char="•"/>
            </a:pPr>
            <a:r>
              <a:rPr lang="he-IL" sz="2800" dirty="0"/>
              <a:t>נתחיל במתיחות לצורך נרמול טונוס/שמירה על טווחי תנועה בשכיבה ובישיבה</a:t>
            </a:r>
            <a:endParaRPr lang="he-IL" sz="2400" dirty="0"/>
          </a:p>
          <a:p>
            <a:pPr marL="342900" indent="-342900" algn="r">
              <a:lnSpc>
                <a:spcPct val="150000"/>
              </a:lnSpc>
              <a:buFont typeface="Arial" panose="020B0604020202020204" pitchFamily="34" charset="0"/>
              <a:buChar char="•"/>
            </a:pPr>
            <a:r>
              <a:rPr lang="he-IL" sz="2800" dirty="0"/>
              <a:t>חיזוקים פונקציונליים במנחים שונים/עמדות מוצא שונות, לדוגמא:</a:t>
            </a:r>
          </a:p>
          <a:p>
            <a:pPr marL="800100" lvl="1" indent="-342900" algn="r">
              <a:lnSpc>
                <a:spcPct val="150000"/>
              </a:lnSpc>
              <a:buFont typeface="Arial" panose="020B0604020202020204" pitchFamily="34" charset="0"/>
              <a:buChar char="•"/>
            </a:pPr>
            <a:r>
              <a:rPr lang="en-US" sz="2600" dirty="0"/>
              <a:t>Protraction</a:t>
            </a:r>
            <a:r>
              <a:rPr lang="he-IL" sz="2600" dirty="0"/>
              <a:t> בשכיבה על הגב לצורך גלגול בהמשך</a:t>
            </a:r>
          </a:p>
          <a:p>
            <a:pPr marL="800100" lvl="1" indent="-342900" algn="r">
              <a:lnSpc>
                <a:spcPct val="150000"/>
              </a:lnSpc>
              <a:buFont typeface="Arial" panose="020B0604020202020204" pitchFamily="34" charset="0"/>
              <a:buChar char="•"/>
            </a:pPr>
            <a:r>
              <a:rPr lang="he-IL" sz="2600" dirty="0"/>
              <a:t>תרגול </a:t>
            </a:r>
            <a:r>
              <a:rPr lang="en-US" sz="2600" dirty="0"/>
              <a:t>Pull to sit</a:t>
            </a:r>
            <a:r>
              <a:rPr lang="he-IL" sz="2600" dirty="0"/>
              <a:t> לצורך קימה משכיבה על הגב לישיבה דרך האמצע</a:t>
            </a:r>
          </a:p>
          <a:p>
            <a:pPr marL="800100" lvl="1" indent="-342900" algn="r">
              <a:lnSpc>
                <a:spcPct val="150000"/>
              </a:lnSpc>
              <a:buFont typeface="Arial" panose="020B0604020202020204" pitchFamily="34" charset="0"/>
              <a:buChar char="•"/>
            </a:pPr>
            <a:r>
              <a:rPr lang="he-IL" sz="2600" dirty="0"/>
              <a:t>תרגול שיווי משקל בישיבת טבעת</a:t>
            </a:r>
          </a:p>
          <a:p>
            <a:pPr marL="800100" lvl="1" indent="-342900" algn="r">
              <a:lnSpc>
                <a:spcPct val="150000"/>
              </a:lnSpc>
              <a:buFont typeface="Arial" panose="020B0604020202020204" pitchFamily="34" charset="0"/>
              <a:buChar char="•"/>
            </a:pPr>
            <a:r>
              <a:rPr lang="he-IL" sz="2600" dirty="0"/>
              <a:t>תרגול פושים בוריאציות שונות</a:t>
            </a:r>
          </a:p>
          <a:p>
            <a:pPr marL="342900" indent="-342900" algn="r">
              <a:lnSpc>
                <a:spcPct val="150000"/>
              </a:lnSpc>
              <a:buFont typeface="Arial" panose="020B0604020202020204" pitchFamily="34" charset="0"/>
              <a:buChar char="•"/>
            </a:pPr>
            <a:r>
              <a:rPr lang="he-IL" sz="3200" dirty="0"/>
              <a:t>התחלת תרגול הפונקציה עצמה תוך פרוק לשלבים בשילוב חיזוקים רלוונטיים בכל שלב </a:t>
            </a:r>
          </a:p>
          <a:p>
            <a:pPr algn="r">
              <a:lnSpc>
                <a:spcPct val="150000"/>
              </a:lnSpc>
            </a:pPr>
            <a:br>
              <a:rPr lang="en-US" sz="2800" dirty="0"/>
            </a:br>
            <a:r>
              <a:rPr lang="he-IL" sz="2800" dirty="0"/>
              <a:t>* </a:t>
            </a:r>
            <a:r>
              <a:rPr lang="he-IL" sz="2800" b="1" dirty="0"/>
              <a:t>במהלך הטיפול, בכל תנוחה נשאף לבצע את כל המתיחות/חיזוקים הרלוונטיים לתנוחה</a:t>
            </a:r>
          </a:p>
          <a:p>
            <a:pPr algn="r">
              <a:lnSpc>
                <a:spcPct val="150000"/>
              </a:lnSpc>
            </a:pPr>
            <a:r>
              <a:rPr lang="he-IL" sz="2800" b="1" dirty="0"/>
              <a:t>**ראו סרטונים המדגימים מתיחות וחיזוקים פונקציונאליים בשיקופית "רכיבי טיפול" בהמשך</a:t>
            </a:r>
          </a:p>
          <a:p>
            <a:pPr marL="342900" indent="-342900" algn="r">
              <a:buFont typeface="Arial" panose="020B0604020202020204" pitchFamily="34" charset="0"/>
              <a:buChar char="•"/>
            </a:pPr>
            <a:endParaRPr lang="he-IL" dirty="0"/>
          </a:p>
        </p:txBody>
      </p:sp>
    </p:spTree>
    <p:extLst>
      <p:ext uri="{BB962C8B-B14F-4D97-AF65-F5344CB8AC3E}">
        <p14:creationId xmlns:p14="http://schemas.microsoft.com/office/powerpoint/2010/main" val="242086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64D7863-A6D4-4BBD-AC4F-990B6ADBD4F0}"/>
              </a:ext>
            </a:extLst>
          </p:cNvPr>
          <p:cNvSpPr/>
          <p:nvPr/>
        </p:nvSpPr>
        <p:spPr>
          <a:xfrm>
            <a:off x="2408903" y="9836"/>
            <a:ext cx="9783097" cy="277784"/>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3EF4A41-B832-4218-A1A6-4D9B03F2D3F1}"/>
              </a:ext>
            </a:extLst>
          </p:cNvPr>
          <p:cNvSpPr/>
          <p:nvPr/>
        </p:nvSpPr>
        <p:spPr>
          <a:xfrm>
            <a:off x="3333134" y="282738"/>
            <a:ext cx="8858865" cy="254292"/>
          </a:xfrm>
          <a:prstGeom prst="rect">
            <a:avLst/>
          </a:prstGeom>
          <a:solidFill>
            <a:srgbClr val="87C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a:extLst>
              <a:ext uri="{FF2B5EF4-FFF2-40B4-BE49-F238E27FC236}">
                <a16:creationId xmlns:a16="http://schemas.microsoft.com/office/drawing/2014/main" id="{7137A57B-35D0-37DD-6B42-758AD467A5B2}"/>
              </a:ext>
            </a:extLst>
          </p:cNvPr>
          <p:cNvSpPr txBox="1">
            <a:spLocks/>
          </p:cNvSpPr>
          <p:nvPr/>
        </p:nvSpPr>
        <p:spPr>
          <a:xfrm>
            <a:off x="1356189" y="2529209"/>
            <a:ext cx="10204736" cy="3450986"/>
          </a:xfrm>
          <a:prstGeom prst="rect">
            <a:avLst/>
          </a:prstGeom>
        </p:spPr>
        <p:txBody>
          <a:bodyPr vert="horz" lIns="91440" tIns="45720" rIns="91440" bIns="45720" rtlCol="1">
            <a:noAutofit/>
          </a:bodyPr>
          <a:lstStyle>
            <a:lvl1pPr marL="0" indent="0" algn="ctr" defTabSz="914400" rtl="1"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1"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1"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lnSpc>
                <a:spcPct val="150000"/>
              </a:lnSpc>
            </a:pPr>
            <a:r>
              <a:rPr lang="he-IL" b="1" u="sng" dirty="0"/>
              <a:t>דגשים עיקריים</a:t>
            </a:r>
            <a:r>
              <a:rPr lang="he-IL" b="1" dirty="0"/>
              <a:t>:</a:t>
            </a:r>
          </a:p>
          <a:p>
            <a:pPr marL="285750" indent="-285750" algn="r">
              <a:lnSpc>
                <a:spcPct val="150000"/>
              </a:lnSpc>
              <a:spcBef>
                <a:spcPts val="0"/>
              </a:spcBef>
              <a:buFont typeface="Arial" panose="020B0604020202020204" pitchFamily="34" charset="0"/>
              <a:buChar char="•"/>
            </a:pPr>
            <a:r>
              <a:rPr lang="en-US" b="1" u="sng" dirty="0">
                <a:latin typeface="Calibri" panose="020F0502020204030204" pitchFamily="34" charset="0"/>
                <a:ea typeface="Times New Roman" panose="02020603050405020304" pitchFamily="18" charset="0"/>
              </a:rPr>
              <a:t>C7</a:t>
            </a:r>
            <a:r>
              <a:rPr lang="he-IL" b="1" u="sng" dirty="0">
                <a:latin typeface="Calibri" panose="020F0502020204030204" pitchFamily="34" charset="0"/>
                <a:ea typeface="Times New Roman" panose="02020603050405020304" pitchFamily="18" charset="0"/>
              </a:rPr>
              <a:t> </a:t>
            </a:r>
            <a:r>
              <a:rPr lang="he-IL" b="1" u="sng" dirty="0">
                <a:latin typeface="Times New Roman" panose="02020603050405020304" pitchFamily="18" charset="0"/>
                <a:ea typeface="Times New Roman" panose="02020603050405020304" pitchFamily="18" charset="0"/>
              </a:rPr>
              <a:t>מסוגלים להגיע לביצוע באופן עצמאי</a:t>
            </a:r>
          </a:p>
          <a:p>
            <a:pPr marL="285750" indent="-285750" algn="r">
              <a:lnSpc>
                <a:spcPct val="150000"/>
              </a:lnSpc>
              <a:spcBef>
                <a:spcPts val="0"/>
              </a:spcBef>
              <a:buFont typeface="Arial" panose="020B0604020202020204" pitchFamily="34" charset="0"/>
              <a:buChar char="•"/>
            </a:pPr>
            <a:r>
              <a:rPr lang="en-US" b="1" u="sng" dirty="0">
                <a:latin typeface="Calibri" panose="020F0502020204030204" pitchFamily="34" charset="0"/>
                <a:ea typeface="Times New Roman" panose="02020603050405020304" pitchFamily="18" charset="0"/>
              </a:rPr>
              <a:t>C6 </a:t>
            </a:r>
            <a:r>
              <a:rPr lang="he-IL" b="1" u="sng" dirty="0">
                <a:latin typeface="Calibri" panose="020F0502020204030204" pitchFamily="34" charset="0"/>
                <a:ea typeface="Times New Roman" panose="02020603050405020304" pitchFamily="18" charset="0"/>
              </a:rPr>
              <a:t> יזדקקו לעזרה</a:t>
            </a:r>
            <a:r>
              <a:rPr lang="he-IL" b="1" dirty="0">
                <a:latin typeface="Calibri" panose="020F0502020204030204" pitchFamily="34" charset="0"/>
                <a:ea typeface="Times New Roman" panose="02020603050405020304" pitchFamily="18" charset="0"/>
              </a:rPr>
              <a:t>, </a:t>
            </a:r>
            <a:r>
              <a:rPr lang="he-IL" dirty="0">
                <a:ea typeface="Times New Roman" panose="02020603050405020304" pitchFamily="18" charset="0"/>
              </a:rPr>
              <a:t>שימוש ב-</a:t>
            </a:r>
            <a:r>
              <a:rPr lang="en-US" dirty="0">
                <a:ea typeface="Times New Roman" panose="02020603050405020304" pitchFamily="18" charset="0"/>
              </a:rPr>
              <a:t>:</a:t>
            </a:r>
            <a:r>
              <a:rPr lang="en-US" dirty="0">
                <a:latin typeface="Calibri" panose="020F0502020204030204" pitchFamily="34" charset="0"/>
                <a:ea typeface="Times New Roman" panose="02020603050405020304" pitchFamily="18" charset="0"/>
              </a:rPr>
              <a:t>Trick movement</a:t>
            </a:r>
            <a:r>
              <a:rPr lang="en-US" dirty="0">
                <a:ea typeface="Times New Roman" panose="02020603050405020304" pitchFamily="18" charset="0"/>
              </a:rPr>
              <a:t> </a:t>
            </a:r>
            <a:r>
              <a:rPr lang="he-IL" dirty="0">
                <a:ea typeface="Times New Roman" panose="02020603050405020304" pitchFamily="18" charset="0"/>
              </a:rPr>
              <a:t> צריכים ללמוד לבצע רוטציה חיצונית בכתפיים ו-</a:t>
            </a:r>
            <a:r>
              <a:rPr lang="en-US" dirty="0">
                <a:latin typeface="Calibri" panose="020F0502020204030204" pitchFamily="34" charset="0"/>
                <a:ea typeface="Times New Roman" panose="02020603050405020304" pitchFamily="18" charset="0"/>
              </a:rPr>
              <a:t>dorsi flexion</a:t>
            </a:r>
            <a:r>
              <a:rPr lang="he-IL" dirty="0">
                <a:latin typeface="Calibri" panose="020F0502020204030204" pitchFamily="34" charset="0"/>
                <a:ea typeface="Times New Roman" panose="02020603050405020304" pitchFamily="18" charset="0"/>
              </a:rPr>
              <a:t> </a:t>
            </a:r>
            <a:r>
              <a:rPr lang="en-US" dirty="0">
                <a:ea typeface="Times New Roman" panose="02020603050405020304" pitchFamily="18" charset="0"/>
              </a:rPr>
              <a:t> </a:t>
            </a:r>
            <a:r>
              <a:rPr lang="he-IL" dirty="0">
                <a:ea typeface="Times New Roman" panose="02020603050405020304" pitchFamily="18" charset="0"/>
              </a:rPr>
              <a:t>של כף היד (</a:t>
            </a:r>
            <a:r>
              <a:rPr lang="en-US" dirty="0">
                <a:ea typeface="Times New Roman" panose="02020603050405020304" pitchFamily="18" charset="0"/>
              </a:rPr>
              <a:t>ECR</a:t>
            </a:r>
            <a:r>
              <a:rPr lang="he-IL" dirty="0">
                <a:ea typeface="Times New Roman" panose="02020603050405020304" pitchFamily="18" charset="0"/>
              </a:rPr>
              <a:t>)</a:t>
            </a:r>
            <a:r>
              <a:rPr lang="en-US" dirty="0">
                <a:ea typeface="Times New Roman" panose="02020603050405020304" pitchFamily="18" charset="0"/>
              </a:rPr>
              <a:t> </a:t>
            </a:r>
            <a:r>
              <a:rPr lang="he-IL" dirty="0">
                <a:ea typeface="Times New Roman" panose="02020603050405020304" pitchFamily="18" charset="0"/>
              </a:rPr>
              <a:t>ועל ידי כך מביאים לנעילה של המרפק (יד ישרה) כל עוד היד מתחת ל-90 מעלות (ביחס לתקרה). כך הם ייצרו את התנופה לטובת הגלגול.</a:t>
            </a:r>
            <a:endParaRPr lang="en-US" dirty="0">
              <a:ea typeface="Times New Roman" panose="02020603050405020304" pitchFamily="18" charset="0"/>
            </a:endParaRPr>
          </a:p>
          <a:p>
            <a:pPr marL="285750" indent="-285750" algn="r">
              <a:lnSpc>
                <a:spcPct val="150000"/>
              </a:lnSpc>
              <a:spcBef>
                <a:spcPts val="0"/>
              </a:spcBef>
              <a:buFont typeface="Arial" panose="020B0604020202020204" pitchFamily="34" charset="0"/>
              <a:buChar char="•"/>
            </a:pPr>
            <a:endParaRPr lang="LID4096" dirty="0"/>
          </a:p>
        </p:txBody>
      </p:sp>
      <p:sp>
        <p:nvSpPr>
          <p:cNvPr id="6" name="Title 1">
            <a:extLst>
              <a:ext uri="{FF2B5EF4-FFF2-40B4-BE49-F238E27FC236}">
                <a16:creationId xmlns:a16="http://schemas.microsoft.com/office/drawing/2014/main" id="{5265C3D3-FAB0-9D89-D63E-E7ECFC71DF31}"/>
              </a:ext>
            </a:extLst>
          </p:cNvPr>
          <p:cNvSpPr txBox="1">
            <a:spLocks/>
          </p:cNvSpPr>
          <p:nvPr/>
        </p:nvSpPr>
        <p:spPr>
          <a:xfrm>
            <a:off x="783474" y="625421"/>
            <a:ext cx="10777451" cy="968130"/>
          </a:xfrm>
          <a:prstGeom prst="rect">
            <a:avLst/>
          </a:prstGeom>
        </p:spPr>
        <p:txBody>
          <a:bodyPr vert="horz" lIns="91440" tIns="45720" rIns="91440" bIns="45720" rtlCol="1" anchor="ctr">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he-IL" sz="4400" b="1" dirty="0">
                <a:cs typeface="+mn-cs"/>
              </a:rPr>
              <a:t>גלגול במיטה</a:t>
            </a:r>
            <a:endParaRPr lang="LID4096" sz="4400" b="1" dirty="0">
              <a:cs typeface="+mn-cs"/>
            </a:endParaRPr>
          </a:p>
        </p:txBody>
      </p:sp>
      <p:pic>
        <p:nvPicPr>
          <p:cNvPr id="4" name="Graphic 3" descr="Presentation with media with solid fill">
            <a:hlinkClick r:id="rId2"/>
            <a:extLst>
              <a:ext uri="{FF2B5EF4-FFF2-40B4-BE49-F238E27FC236}">
                <a16:creationId xmlns:a16="http://schemas.microsoft.com/office/drawing/2014/main" id="{B9BFF43B-F3BA-F875-1E54-A4D354554557}"/>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196915" y="1690390"/>
            <a:ext cx="741980" cy="741980"/>
          </a:xfrm>
          <a:prstGeom prst="rect">
            <a:avLst/>
          </a:prstGeom>
        </p:spPr>
      </p:pic>
      <p:sp>
        <p:nvSpPr>
          <p:cNvPr id="9" name="TextBox 8">
            <a:extLst>
              <a:ext uri="{FF2B5EF4-FFF2-40B4-BE49-F238E27FC236}">
                <a16:creationId xmlns:a16="http://schemas.microsoft.com/office/drawing/2014/main" id="{F98B6DC2-F536-0233-2D43-6194B175EDE6}"/>
              </a:ext>
            </a:extLst>
          </p:cNvPr>
          <p:cNvSpPr txBox="1"/>
          <p:nvPr/>
        </p:nvSpPr>
        <p:spPr>
          <a:xfrm>
            <a:off x="7324048" y="1831641"/>
            <a:ext cx="1872867" cy="369332"/>
          </a:xfrm>
          <a:prstGeom prst="rect">
            <a:avLst/>
          </a:prstGeom>
          <a:noFill/>
        </p:spPr>
        <p:txBody>
          <a:bodyPr wrap="square" rtlCol="0">
            <a:spAutoFit/>
          </a:bodyPr>
          <a:lstStyle/>
          <a:p>
            <a:r>
              <a:rPr lang="he-IL" dirty="0"/>
              <a:t>גלגול במיטה </a:t>
            </a:r>
            <a:r>
              <a:rPr lang="en-US" dirty="0"/>
              <a:t>C6</a:t>
            </a:r>
            <a:endParaRPr lang="en-IL" dirty="0"/>
          </a:p>
        </p:txBody>
      </p:sp>
      <p:pic>
        <p:nvPicPr>
          <p:cNvPr id="10" name="Graphic 9" descr="Presentation with media with solid fill">
            <a:hlinkClick r:id="rId5"/>
            <a:extLst>
              <a:ext uri="{FF2B5EF4-FFF2-40B4-BE49-F238E27FC236}">
                <a16:creationId xmlns:a16="http://schemas.microsoft.com/office/drawing/2014/main" id="{71D1E539-3527-36AA-ED5B-B6E4909C08CF}"/>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424933" y="1739331"/>
            <a:ext cx="741980" cy="741980"/>
          </a:xfrm>
          <a:prstGeom prst="rect">
            <a:avLst/>
          </a:prstGeom>
        </p:spPr>
      </p:pic>
      <p:sp>
        <p:nvSpPr>
          <p:cNvPr id="11" name="TextBox 10">
            <a:extLst>
              <a:ext uri="{FF2B5EF4-FFF2-40B4-BE49-F238E27FC236}">
                <a16:creationId xmlns:a16="http://schemas.microsoft.com/office/drawing/2014/main" id="{97B60596-2B43-DD07-A7E5-DB63AA2E7267}"/>
              </a:ext>
            </a:extLst>
          </p:cNvPr>
          <p:cNvSpPr txBox="1"/>
          <p:nvPr/>
        </p:nvSpPr>
        <p:spPr>
          <a:xfrm>
            <a:off x="2624095" y="1831641"/>
            <a:ext cx="1872867" cy="369332"/>
          </a:xfrm>
          <a:prstGeom prst="rect">
            <a:avLst/>
          </a:prstGeom>
          <a:noFill/>
        </p:spPr>
        <p:txBody>
          <a:bodyPr wrap="square" rtlCol="0">
            <a:spAutoFit/>
          </a:bodyPr>
          <a:lstStyle/>
          <a:p>
            <a:r>
              <a:rPr lang="he-IL" dirty="0"/>
              <a:t>גלגול במיטה </a:t>
            </a:r>
            <a:r>
              <a:rPr lang="en-US" dirty="0"/>
              <a:t>C7</a:t>
            </a:r>
            <a:endParaRPr lang="en-IL" dirty="0"/>
          </a:p>
        </p:txBody>
      </p:sp>
    </p:spTree>
    <p:extLst>
      <p:ext uri="{BB962C8B-B14F-4D97-AF65-F5344CB8AC3E}">
        <p14:creationId xmlns:p14="http://schemas.microsoft.com/office/powerpoint/2010/main" val="438523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64D7863-A6D4-4BBD-AC4F-990B6ADBD4F0}"/>
              </a:ext>
            </a:extLst>
          </p:cNvPr>
          <p:cNvSpPr/>
          <p:nvPr/>
        </p:nvSpPr>
        <p:spPr>
          <a:xfrm>
            <a:off x="2408903" y="9836"/>
            <a:ext cx="9783097" cy="277784"/>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Rectangle 7">
            <a:extLst>
              <a:ext uri="{FF2B5EF4-FFF2-40B4-BE49-F238E27FC236}">
                <a16:creationId xmlns:a16="http://schemas.microsoft.com/office/drawing/2014/main" id="{83EF4A41-B832-4218-A1A6-4D9B03F2D3F1}"/>
              </a:ext>
            </a:extLst>
          </p:cNvPr>
          <p:cNvSpPr/>
          <p:nvPr/>
        </p:nvSpPr>
        <p:spPr>
          <a:xfrm>
            <a:off x="3333134" y="282738"/>
            <a:ext cx="8858865" cy="254292"/>
          </a:xfrm>
          <a:prstGeom prst="rect">
            <a:avLst/>
          </a:prstGeom>
          <a:solidFill>
            <a:srgbClr val="87C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5" name="Content Placeholder 2">
            <a:extLst>
              <a:ext uri="{FF2B5EF4-FFF2-40B4-BE49-F238E27FC236}">
                <a16:creationId xmlns:a16="http://schemas.microsoft.com/office/drawing/2014/main" id="{39215A82-C5AB-64DC-1E05-D23D8A5EE49A}"/>
              </a:ext>
            </a:extLst>
          </p:cNvPr>
          <p:cNvSpPr txBox="1">
            <a:spLocks/>
          </p:cNvSpPr>
          <p:nvPr/>
        </p:nvSpPr>
        <p:spPr>
          <a:xfrm>
            <a:off x="447848" y="2360701"/>
            <a:ext cx="11296304" cy="3855058"/>
          </a:xfrm>
          <a:prstGeom prst="rect">
            <a:avLst/>
          </a:prstGeom>
        </p:spPr>
        <p:txBody>
          <a:bodyPr vert="horz" lIns="91440" tIns="45720" rIns="91440" bIns="45720" rtlCol="1">
            <a:noAutofit/>
          </a:bodyPr>
          <a:lstStyle>
            <a:lvl1pPr marL="0" indent="0" algn="ctr" defTabSz="914400" rtl="1"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1"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1"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lnSpc>
                <a:spcPct val="150000"/>
              </a:lnSpc>
            </a:pPr>
            <a:r>
              <a:rPr lang="he-IL" sz="2200" b="1" u="sng" dirty="0"/>
              <a:t>דגשים עיקריים</a:t>
            </a:r>
            <a:r>
              <a:rPr lang="he-IL" sz="2200" b="1" dirty="0"/>
              <a:t>:</a:t>
            </a:r>
            <a:endParaRPr lang="en-US" sz="2200" b="1" dirty="0"/>
          </a:p>
          <a:p>
            <a:pPr marL="285750" indent="-285750" algn="r">
              <a:lnSpc>
                <a:spcPct val="150000"/>
              </a:lnSpc>
              <a:spcBef>
                <a:spcPts val="0"/>
              </a:spcBef>
              <a:buFont typeface="Arial" panose="020B0604020202020204" pitchFamily="34" charset="0"/>
              <a:buChar char="•"/>
            </a:pPr>
            <a:r>
              <a:rPr lang="he-IL" sz="2200" dirty="0"/>
              <a:t>כדי להשיג עצמאות בקימה דרך הצד, </a:t>
            </a:r>
            <a:r>
              <a:rPr lang="he-IL" sz="2200" dirty="0">
                <a:latin typeface="Times New Roman" panose="02020603050405020304" pitchFamily="18" charset="0"/>
                <a:ea typeface="Times New Roman" panose="02020603050405020304" pitchFamily="18" charset="0"/>
              </a:rPr>
              <a:t>המטופל חייב להיות עצמאי בגלגול</a:t>
            </a:r>
            <a:endParaRPr lang="en-US" sz="2200" dirty="0">
              <a:latin typeface="Times New Roman" panose="02020603050405020304" pitchFamily="18" charset="0"/>
              <a:ea typeface="Times New Roman" panose="02020603050405020304" pitchFamily="18" charset="0"/>
            </a:endParaRPr>
          </a:p>
          <a:p>
            <a:pPr marL="285750" indent="-285750" algn="r">
              <a:lnSpc>
                <a:spcPct val="150000"/>
              </a:lnSpc>
              <a:spcBef>
                <a:spcPts val="0"/>
              </a:spcBef>
              <a:buFont typeface="Arial" panose="020B0604020202020204" pitchFamily="34" charset="0"/>
              <a:buChar char="•"/>
            </a:pPr>
            <a:r>
              <a:rPr lang="he-IL" sz="2200" dirty="0">
                <a:latin typeface="Times New Roman" panose="02020603050405020304" pitchFamily="18" charset="0"/>
                <a:ea typeface="Times New Roman" panose="02020603050405020304" pitchFamily="18" charset="0"/>
              </a:rPr>
              <a:t>השלב הבסיסי ביותר, כדי להצליח לקום משכיבה על הצד למנח של הישענות על </a:t>
            </a:r>
            <a:r>
              <a:rPr lang="he-IL" sz="2200" dirty="0">
                <a:ea typeface="Times New Roman" panose="02020603050405020304" pitchFamily="18" charset="0"/>
              </a:rPr>
              <a:t>האמות (</a:t>
            </a:r>
            <a:r>
              <a:rPr lang="en-US" sz="2200" dirty="0">
                <a:ea typeface="Times New Roman" panose="02020603050405020304" pitchFamily="18" charset="0"/>
              </a:rPr>
              <a:t>Puppy</a:t>
            </a:r>
            <a:r>
              <a:rPr lang="he-IL" sz="2200" dirty="0">
                <a:ea typeface="Times New Roman" panose="02020603050405020304" pitchFamily="18" charset="0"/>
              </a:rPr>
              <a:t>), </a:t>
            </a:r>
            <a:r>
              <a:rPr lang="he-IL" sz="2200" dirty="0">
                <a:latin typeface="Times New Roman" panose="02020603050405020304" pitchFamily="18" charset="0"/>
                <a:ea typeface="Times New Roman" panose="02020603050405020304" pitchFamily="18" charset="0"/>
              </a:rPr>
              <a:t>יש להצליח לעשות שימוש ב-</a:t>
            </a:r>
            <a:r>
              <a:rPr lang="en-US" sz="2200" dirty="0">
                <a:latin typeface="Calibri" panose="020F0502020204030204" pitchFamily="34" charset="0"/>
                <a:ea typeface="Times New Roman" panose="02020603050405020304" pitchFamily="18" charset="0"/>
              </a:rPr>
              <a:t>Biceps</a:t>
            </a:r>
            <a:r>
              <a:rPr lang="he-IL" sz="2200" dirty="0">
                <a:latin typeface="Calibri" panose="020F0502020204030204" pitchFamily="34" charset="0"/>
                <a:ea typeface="Times New Roman" panose="02020603050405020304" pitchFamily="18" charset="0"/>
              </a:rPr>
              <a:t> </a:t>
            </a:r>
            <a:r>
              <a:rPr lang="en-US" sz="2200" dirty="0">
                <a:latin typeface="Times New Roman" panose="02020603050405020304" pitchFamily="18" charset="0"/>
                <a:ea typeface="Times New Roman" panose="02020603050405020304" pitchFamily="18" charset="0"/>
              </a:rPr>
              <a:t> </a:t>
            </a:r>
            <a:r>
              <a:rPr lang="he-IL" sz="2200" dirty="0">
                <a:latin typeface="Times New Roman" panose="02020603050405020304" pitchFamily="18" charset="0"/>
                <a:ea typeface="Times New Roman" panose="02020603050405020304" pitchFamily="18" charset="0"/>
              </a:rPr>
              <a:t>ב-</a:t>
            </a:r>
            <a:r>
              <a:rPr lang="en-US" sz="2200" dirty="0">
                <a:latin typeface="Calibri" panose="020F0502020204030204" pitchFamily="34" charset="0"/>
                <a:ea typeface="Times New Roman" panose="02020603050405020304" pitchFamily="18" charset="0"/>
              </a:rPr>
              <a:t>revers origin insertion</a:t>
            </a:r>
            <a:r>
              <a:rPr lang="en-US" sz="2200" dirty="0">
                <a:latin typeface="Times New Roman" panose="02020603050405020304" pitchFamily="18" charset="0"/>
                <a:ea typeface="Times New Roman" panose="02020603050405020304" pitchFamily="18" charset="0"/>
              </a:rPr>
              <a:t> </a:t>
            </a:r>
            <a:r>
              <a:rPr lang="he-IL" sz="2200" dirty="0">
                <a:latin typeface="Times New Roman" panose="02020603050405020304" pitchFamily="18" charset="0"/>
                <a:ea typeface="Times New Roman" panose="02020603050405020304" pitchFamily="18" charset="0"/>
              </a:rPr>
              <a:t>. </a:t>
            </a:r>
          </a:p>
          <a:p>
            <a:pPr marL="742950" lvl="1" indent="-285750" algn="r">
              <a:lnSpc>
                <a:spcPct val="150000"/>
              </a:lnSpc>
              <a:spcBef>
                <a:spcPts val="0"/>
              </a:spcBef>
              <a:buFont typeface="Arial" panose="020B0604020202020204" pitchFamily="34" charset="0"/>
              <a:buChar char="•"/>
            </a:pPr>
            <a:r>
              <a:rPr lang="he-IL" sz="2200" dirty="0">
                <a:latin typeface="Times New Roman" panose="02020603050405020304" pitchFamily="18" charset="0"/>
                <a:ea typeface="Times New Roman" panose="02020603050405020304" pitchFamily="18" charset="0"/>
              </a:rPr>
              <a:t>הדרך הבסיסית לתרגל זאת בהתחלה: בשכיבה על הגב על ידי תרגול</a:t>
            </a:r>
            <a:r>
              <a:rPr lang="en-US" sz="2200" dirty="0">
                <a:latin typeface="Calibri" panose="020F0502020204030204" pitchFamily="34" charset="0"/>
                <a:ea typeface="Times New Roman" panose="02020603050405020304" pitchFamily="18" charset="0"/>
              </a:rPr>
              <a:t>Pull to sit</a:t>
            </a:r>
            <a:r>
              <a:rPr lang="en-US" sz="2200" dirty="0">
                <a:latin typeface="Times New Roman" panose="02020603050405020304" pitchFamily="18" charset="0"/>
                <a:ea typeface="Times New Roman" panose="02020603050405020304" pitchFamily="18" charset="0"/>
              </a:rPr>
              <a:t> </a:t>
            </a:r>
            <a:r>
              <a:rPr lang="he-IL" sz="2200" dirty="0">
                <a:latin typeface="Times New Roman" panose="02020603050405020304" pitchFamily="18" charset="0"/>
                <a:ea typeface="Times New Roman" panose="02020603050405020304" pitchFamily="18" charset="0"/>
              </a:rPr>
              <a:t>. </a:t>
            </a:r>
          </a:p>
          <a:p>
            <a:pPr marL="742950" lvl="1" indent="-285750" algn="r">
              <a:lnSpc>
                <a:spcPct val="150000"/>
              </a:lnSpc>
              <a:spcBef>
                <a:spcPts val="0"/>
              </a:spcBef>
              <a:buFont typeface="Arial" panose="020B0604020202020204" pitchFamily="34" charset="0"/>
              <a:buChar char="•"/>
            </a:pPr>
            <a:r>
              <a:rPr lang="he-IL" sz="2200" dirty="0">
                <a:latin typeface="Times New Roman" panose="02020603050405020304" pitchFamily="18" charset="0"/>
                <a:ea typeface="Times New Roman" panose="02020603050405020304" pitchFamily="18" charset="0"/>
              </a:rPr>
              <a:t>בהמשך אפשר לעבור לתרגל את זה בשכיבה על הצד כמתואר בסרטון ("תביא את הפה אל היד...").</a:t>
            </a:r>
            <a:endParaRPr lang="en-US" sz="2200" dirty="0">
              <a:latin typeface="Times New Roman" panose="02020603050405020304" pitchFamily="18" charset="0"/>
              <a:ea typeface="Times New Roman" panose="02020603050405020304" pitchFamily="18" charset="0"/>
            </a:endParaRPr>
          </a:p>
          <a:p>
            <a:pPr algn="r">
              <a:lnSpc>
                <a:spcPct val="150000"/>
              </a:lnSpc>
            </a:pPr>
            <a:endParaRPr lang="LID4096" sz="1800" dirty="0">
              <a:solidFill>
                <a:srgbClr val="FF0000"/>
              </a:solidFill>
            </a:endParaRPr>
          </a:p>
        </p:txBody>
      </p:sp>
      <p:sp>
        <p:nvSpPr>
          <p:cNvPr id="6" name="Title 1">
            <a:extLst>
              <a:ext uri="{FF2B5EF4-FFF2-40B4-BE49-F238E27FC236}">
                <a16:creationId xmlns:a16="http://schemas.microsoft.com/office/drawing/2014/main" id="{EA6DD955-36CA-78E2-70D4-D30E9D6E56ED}"/>
              </a:ext>
            </a:extLst>
          </p:cNvPr>
          <p:cNvSpPr txBox="1">
            <a:spLocks/>
          </p:cNvSpPr>
          <p:nvPr/>
        </p:nvSpPr>
        <p:spPr>
          <a:xfrm>
            <a:off x="912322" y="547916"/>
            <a:ext cx="10367356" cy="876036"/>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he-IL" sz="4400" b="1" dirty="0">
                <a:cs typeface="+mn-cs"/>
              </a:rPr>
              <a:t>קימה משכיבה לישיבה – דרך הצד</a:t>
            </a:r>
            <a:endParaRPr lang="LID4096" sz="4400" b="1" dirty="0">
              <a:cs typeface="+mn-cs"/>
            </a:endParaRPr>
          </a:p>
        </p:txBody>
      </p:sp>
      <p:pic>
        <p:nvPicPr>
          <p:cNvPr id="2" name="Graphic 1" descr="Presentation with media with solid fill">
            <a:hlinkClick r:id="rId2"/>
            <a:extLst>
              <a:ext uri="{FF2B5EF4-FFF2-40B4-BE49-F238E27FC236}">
                <a16:creationId xmlns:a16="http://schemas.microsoft.com/office/drawing/2014/main" id="{61B6377B-0231-DDF4-C3BE-AD14221B7A36}"/>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425928" y="1539111"/>
            <a:ext cx="815954" cy="815954"/>
          </a:xfrm>
          <a:prstGeom prst="rect">
            <a:avLst/>
          </a:prstGeom>
        </p:spPr>
      </p:pic>
      <p:sp>
        <p:nvSpPr>
          <p:cNvPr id="3" name="TextBox 2">
            <a:extLst>
              <a:ext uri="{FF2B5EF4-FFF2-40B4-BE49-F238E27FC236}">
                <a16:creationId xmlns:a16="http://schemas.microsoft.com/office/drawing/2014/main" id="{637E3724-213E-D810-4458-98C8CDE50A49}"/>
              </a:ext>
            </a:extLst>
          </p:cNvPr>
          <p:cNvSpPr txBox="1"/>
          <p:nvPr/>
        </p:nvSpPr>
        <p:spPr>
          <a:xfrm>
            <a:off x="7300451" y="1542532"/>
            <a:ext cx="2125477" cy="646331"/>
          </a:xfrm>
          <a:prstGeom prst="rect">
            <a:avLst/>
          </a:prstGeom>
          <a:noFill/>
        </p:spPr>
        <p:txBody>
          <a:bodyPr wrap="square" rtlCol="0">
            <a:spAutoFit/>
          </a:bodyPr>
          <a:lstStyle/>
          <a:p>
            <a:r>
              <a:rPr lang="he-IL" sz="1800" b="0" i="0" dirty="0">
                <a:effectLst/>
                <a:latin typeface="Arial" panose="020B0604020202020204" pitchFamily="34" charset="0"/>
              </a:rPr>
              <a:t>קימה משכיבה לישיבה דרך הצד </a:t>
            </a:r>
            <a:r>
              <a:rPr lang="en-US" sz="1800" b="0" i="0" dirty="0">
                <a:effectLst/>
                <a:latin typeface="Arial" panose="020B0604020202020204" pitchFamily="34" charset="0"/>
              </a:rPr>
              <a:t>C6 </a:t>
            </a:r>
            <a:endParaRPr lang="en-IL" dirty="0"/>
          </a:p>
        </p:txBody>
      </p:sp>
      <p:pic>
        <p:nvPicPr>
          <p:cNvPr id="4" name="Graphic 3" descr="Presentation with media with solid fill">
            <a:hlinkClick r:id="rId5"/>
            <a:extLst>
              <a:ext uri="{FF2B5EF4-FFF2-40B4-BE49-F238E27FC236}">
                <a16:creationId xmlns:a16="http://schemas.microsoft.com/office/drawing/2014/main" id="{710B4665-E4B1-EBA7-E51E-76B37063C6A9}"/>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280046" y="1539111"/>
            <a:ext cx="815954" cy="815954"/>
          </a:xfrm>
          <a:prstGeom prst="rect">
            <a:avLst/>
          </a:prstGeom>
        </p:spPr>
      </p:pic>
      <p:sp>
        <p:nvSpPr>
          <p:cNvPr id="9" name="TextBox 8">
            <a:extLst>
              <a:ext uri="{FF2B5EF4-FFF2-40B4-BE49-F238E27FC236}">
                <a16:creationId xmlns:a16="http://schemas.microsoft.com/office/drawing/2014/main" id="{0F7FFD57-056D-C687-D523-79A47B6AE775}"/>
              </a:ext>
            </a:extLst>
          </p:cNvPr>
          <p:cNvSpPr txBox="1"/>
          <p:nvPr/>
        </p:nvSpPr>
        <p:spPr>
          <a:xfrm>
            <a:off x="3135188" y="1569161"/>
            <a:ext cx="2125477" cy="646331"/>
          </a:xfrm>
          <a:prstGeom prst="rect">
            <a:avLst/>
          </a:prstGeom>
          <a:noFill/>
        </p:spPr>
        <p:txBody>
          <a:bodyPr wrap="square" rtlCol="0">
            <a:spAutoFit/>
          </a:bodyPr>
          <a:lstStyle/>
          <a:p>
            <a:r>
              <a:rPr lang="he-IL" sz="1800" b="0" i="0" dirty="0">
                <a:effectLst/>
                <a:latin typeface="Arial" panose="020B0604020202020204" pitchFamily="34" charset="0"/>
              </a:rPr>
              <a:t>קימה משכיבה לישיבה דרך הצד </a:t>
            </a:r>
            <a:r>
              <a:rPr lang="en-US" dirty="0">
                <a:latin typeface="Arial" panose="020B0604020202020204" pitchFamily="34" charset="0"/>
              </a:rPr>
              <a:t>C7</a:t>
            </a:r>
            <a:endParaRPr lang="en-IL" dirty="0"/>
          </a:p>
        </p:txBody>
      </p:sp>
    </p:spTree>
    <p:extLst>
      <p:ext uri="{BB962C8B-B14F-4D97-AF65-F5344CB8AC3E}">
        <p14:creationId xmlns:p14="http://schemas.microsoft.com/office/powerpoint/2010/main" val="4079603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64D7863-A6D4-4BBD-AC4F-990B6ADBD4F0}"/>
              </a:ext>
            </a:extLst>
          </p:cNvPr>
          <p:cNvSpPr/>
          <p:nvPr/>
        </p:nvSpPr>
        <p:spPr>
          <a:xfrm>
            <a:off x="2408903" y="9836"/>
            <a:ext cx="9783097" cy="277784"/>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Rectangle 7">
            <a:extLst>
              <a:ext uri="{FF2B5EF4-FFF2-40B4-BE49-F238E27FC236}">
                <a16:creationId xmlns:a16="http://schemas.microsoft.com/office/drawing/2014/main" id="{83EF4A41-B832-4218-A1A6-4D9B03F2D3F1}"/>
              </a:ext>
            </a:extLst>
          </p:cNvPr>
          <p:cNvSpPr/>
          <p:nvPr/>
        </p:nvSpPr>
        <p:spPr>
          <a:xfrm>
            <a:off x="3333134" y="282738"/>
            <a:ext cx="8858865" cy="254292"/>
          </a:xfrm>
          <a:prstGeom prst="rect">
            <a:avLst/>
          </a:prstGeom>
          <a:solidFill>
            <a:srgbClr val="87C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5" name="Content Placeholder 2">
            <a:extLst>
              <a:ext uri="{FF2B5EF4-FFF2-40B4-BE49-F238E27FC236}">
                <a16:creationId xmlns:a16="http://schemas.microsoft.com/office/drawing/2014/main" id="{39215A82-C5AB-64DC-1E05-D23D8A5EE49A}"/>
              </a:ext>
            </a:extLst>
          </p:cNvPr>
          <p:cNvSpPr txBox="1">
            <a:spLocks/>
          </p:cNvSpPr>
          <p:nvPr/>
        </p:nvSpPr>
        <p:spPr>
          <a:xfrm>
            <a:off x="447848" y="1869933"/>
            <a:ext cx="11296304" cy="4705329"/>
          </a:xfrm>
          <a:prstGeom prst="rect">
            <a:avLst/>
          </a:prstGeom>
        </p:spPr>
        <p:txBody>
          <a:bodyPr vert="horz" lIns="91440" tIns="45720" rIns="91440" bIns="45720" rtlCol="1">
            <a:noAutofit/>
          </a:bodyPr>
          <a:lstStyle>
            <a:lvl1pPr marL="0" indent="0" algn="ctr" defTabSz="914400" rtl="1"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1"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1"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lnSpc>
                <a:spcPct val="150000"/>
              </a:lnSpc>
            </a:pPr>
            <a:r>
              <a:rPr lang="he-IL" sz="2200" b="1" u="sng" dirty="0"/>
              <a:t>דגשים עיקריים (המשך)</a:t>
            </a:r>
            <a:r>
              <a:rPr lang="he-IL" sz="2200" b="1" dirty="0"/>
              <a:t>:</a:t>
            </a:r>
            <a:endParaRPr lang="en-US" sz="2200" b="1" dirty="0"/>
          </a:p>
          <a:p>
            <a:pPr marL="285750" indent="-285750" algn="r">
              <a:lnSpc>
                <a:spcPct val="150000"/>
              </a:lnSpc>
              <a:buFont typeface="Arial" panose="020B0604020202020204" pitchFamily="34" charset="0"/>
              <a:buChar char="•"/>
            </a:pPr>
            <a:r>
              <a:rPr lang="he-IL" dirty="0">
                <a:latin typeface="Times New Roman" panose="02020603050405020304" pitchFamily="18" charset="0"/>
                <a:ea typeface="Times New Roman" panose="02020603050405020304" pitchFamily="18" charset="0"/>
              </a:rPr>
              <a:t>מומלץ לשלב הרבה חיזוקים במנח </a:t>
            </a:r>
            <a:r>
              <a:rPr lang="en-US" dirty="0">
                <a:latin typeface="Calibri" panose="020F0502020204030204" pitchFamily="34" charset="0"/>
                <a:ea typeface="Times New Roman" panose="02020603050405020304" pitchFamily="18" charset="0"/>
              </a:rPr>
              <a:t>Puppy</a:t>
            </a:r>
            <a:r>
              <a:rPr lang="he-IL" dirty="0">
                <a:latin typeface="Calibri" panose="020F0502020204030204" pitchFamily="34"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 – </a:t>
            </a:r>
            <a:r>
              <a:rPr lang="he-IL" dirty="0">
                <a:latin typeface="Times New Roman" panose="02020603050405020304" pitchFamily="18" charset="0"/>
                <a:ea typeface="Times New Roman" panose="02020603050405020304" pitchFamily="18" charset="0"/>
              </a:rPr>
              <a:t>המטרה להביא ליציבות במנח הזה כך שהמטופל יוכל לשהות בו באופן עצמאי מבלי לקרוס. בהתחלה ניתן הרבה תמיכה שלנו ולאט לאט נוריד בהדרגה, נוסיף </a:t>
            </a:r>
            <a:r>
              <a:rPr lang="he-IL" dirty="0" err="1">
                <a:latin typeface="Times New Roman" panose="02020603050405020304" pitchFamily="18" charset="0"/>
                <a:ea typeface="Times New Roman" panose="02020603050405020304" pitchFamily="18" charset="0"/>
              </a:rPr>
              <a:t>פסיליטציות</a:t>
            </a:r>
            <a:r>
              <a:rPr lang="he-IL" dirty="0">
                <a:latin typeface="Times New Roman" panose="02020603050405020304" pitchFamily="18" charset="0"/>
                <a:ea typeface="Times New Roman" panose="02020603050405020304" pitchFamily="18" charset="0"/>
              </a:rPr>
              <a:t> לעבודה שרירית וחיזוקים במנח הזה. חשוב להיות מאחורי המטופל, לתמוך תחת ה- </a:t>
            </a:r>
            <a:r>
              <a:rPr lang="en-US" dirty="0">
                <a:ea typeface="Times New Roman" panose="02020603050405020304" pitchFamily="18" charset="0"/>
              </a:rPr>
              <a:t>Axilla</a:t>
            </a:r>
            <a:r>
              <a:rPr lang="he-IL" dirty="0">
                <a:latin typeface="Times New Roman" panose="02020603050405020304" pitchFamily="18" charset="0"/>
                <a:ea typeface="Times New Roman" panose="02020603050405020304" pitchFamily="18" charset="0"/>
              </a:rPr>
              <a:t> ולייצב.</a:t>
            </a:r>
          </a:p>
          <a:p>
            <a:pPr marL="285750" indent="-285750" algn="r">
              <a:lnSpc>
                <a:spcPct val="150000"/>
              </a:lnSpc>
              <a:buFont typeface="Arial" panose="020B0604020202020204" pitchFamily="34" charset="0"/>
              <a:buChar char="•"/>
            </a:pPr>
            <a:r>
              <a:rPr lang="he-IL" dirty="0">
                <a:latin typeface="Times New Roman" panose="02020603050405020304" pitchFamily="18" charset="0"/>
                <a:ea typeface="Times New Roman" panose="02020603050405020304" pitchFamily="18" charset="0"/>
              </a:rPr>
              <a:t>מעבר לתרגול הפונקציה ורכיביה ניתן לשלב בטיפולים בנוסף תרגול חיזוקים בעמידת 6 </a:t>
            </a:r>
          </a:p>
          <a:p>
            <a:pPr algn="r">
              <a:lnSpc>
                <a:spcPct val="150000"/>
              </a:lnSpc>
            </a:pPr>
            <a:endParaRPr lang="LID4096" sz="1800" dirty="0">
              <a:solidFill>
                <a:srgbClr val="FF0000"/>
              </a:solidFill>
            </a:endParaRPr>
          </a:p>
        </p:txBody>
      </p:sp>
      <p:sp>
        <p:nvSpPr>
          <p:cNvPr id="6" name="Title 1">
            <a:extLst>
              <a:ext uri="{FF2B5EF4-FFF2-40B4-BE49-F238E27FC236}">
                <a16:creationId xmlns:a16="http://schemas.microsoft.com/office/drawing/2014/main" id="{EA6DD955-36CA-78E2-70D4-D30E9D6E56ED}"/>
              </a:ext>
            </a:extLst>
          </p:cNvPr>
          <p:cNvSpPr txBox="1">
            <a:spLocks/>
          </p:cNvSpPr>
          <p:nvPr/>
        </p:nvSpPr>
        <p:spPr>
          <a:xfrm>
            <a:off x="912322" y="547916"/>
            <a:ext cx="10367356" cy="876036"/>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he-IL" sz="4400" b="1" dirty="0">
                <a:cs typeface="+mn-cs"/>
              </a:rPr>
              <a:t>קימה משכיבה לישיבה – דרך הצד</a:t>
            </a:r>
            <a:endParaRPr lang="LID4096" sz="4400" b="1" dirty="0">
              <a:cs typeface="+mn-cs"/>
            </a:endParaRPr>
          </a:p>
        </p:txBody>
      </p:sp>
    </p:spTree>
    <p:extLst>
      <p:ext uri="{BB962C8B-B14F-4D97-AF65-F5344CB8AC3E}">
        <p14:creationId xmlns:p14="http://schemas.microsoft.com/office/powerpoint/2010/main" val="1305832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64D7863-A6D4-4BBD-AC4F-990B6ADBD4F0}"/>
              </a:ext>
            </a:extLst>
          </p:cNvPr>
          <p:cNvSpPr/>
          <p:nvPr/>
        </p:nvSpPr>
        <p:spPr>
          <a:xfrm>
            <a:off x="2408903" y="9836"/>
            <a:ext cx="9783097" cy="277784"/>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3EF4A41-B832-4218-A1A6-4D9B03F2D3F1}"/>
              </a:ext>
            </a:extLst>
          </p:cNvPr>
          <p:cNvSpPr/>
          <p:nvPr/>
        </p:nvSpPr>
        <p:spPr>
          <a:xfrm>
            <a:off x="3333134" y="282738"/>
            <a:ext cx="8858865" cy="254292"/>
          </a:xfrm>
          <a:prstGeom prst="rect">
            <a:avLst/>
          </a:prstGeom>
          <a:solidFill>
            <a:srgbClr val="87C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E1DFD2D8-644E-248E-E9E4-622132F4F7E7}"/>
              </a:ext>
            </a:extLst>
          </p:cNvPr>
          <p:cNvSpPr txBox="1">
            <a:spLocks/>
          </p:cNvSpPr>
          <p:nvPr/>
        </p:nvSpPr>
        <p:spPr>
          <a:xfrm>
            <a:off x="872358" y="2106012"/>
            <a:ext cx="10597662" cy="4330692"/>
          </a:xfrm>
          <a:prstGeom prst="rect">
            <a:avLst/>
          </a:prstGeom>
        </p:spPr>
        <p:txBody>
          <a:bodyPr vert="horz" lIns="91440" tIns="45720" rIns="91440" bIns="45720" rtlCol="1">
            <a:noAutofit/>
          </a:bodyPr>
          <a:lstStyle>
            <a:lvl1pPr marL="0" indent="0" algn="ctr" defTabSz="914400" rtl="1"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1"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1"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lnSpc>
                <a:spcPct val="150000"/>
              </a:lnSpc>
            </a:pPr>
            <a:r>
              <a:rPr lang="he-IL" sz="2000" b="1" u="sng" dirty="0"/>
              <a:t>דגשים עיקריים</a:t>
            </a:r>
            <a:r>
              <a:rPr lang="he-IL" sz="2000" b="1" dirty="0"/>
              <a:t>:</a:t>
            </a:r>
          </a:p>
          <a:p>
            <a:pPr marL="342900" indent="-342900" algn="r">
              <a:lnSpc>
                <a:spcPct val="150000"/>
              </a:lnSpc>
              <a:buFont typeface="Arial" panose="020B0604020202020204" pitchFamily="34" charset="0"/>
              <a:buChar char="•"/>
            </a:pPr>
            <a:r>
              <a:rPr lang="he-IL" sz="2200" dirty="0"/>
              <a:t>בקימה דרך האמצע יש שימוש רב ב-</a:t>
            </a:r>
            <a:r>
              <a:rPr lang="en-US" sz="2200" dirty="0"/>
              <a:t>Biceps</a:t>
            </a:r>
            <a:r>
              <a:rPr lang="he-IL" sz="2200" dirty="0"/>
              <a:t> ב-</a:t>
            </a:r>
            <a:r>
              <a:rPr lang="en-US" sz="2200" dirty="0"/>
              <a:t>reversed origin insertion</a:t>
            </a:r>
            <a:r>
              <a:rPr lang="he-IL" sz="2200" dirty="0"/>
              <a:t> כדי להתרומם ממנח של שכיבה. לכן, נרצה לתרגל ולחזק את ה-</a:t>
            </a:r>
            <a:r>
              <a:rPr lang="en-US" sz="2200" dirty="0"/>
              <a:t>Biceps</a:t>
            </a:r>
            <a:r>
              <a:rPr lang="he-IL" sz="2200" dirty="0"/>
              <a:t> באופן הזה בכמה שיותר וריאציות, החל מ-</a:t>
            </a:r>
            <a:r>
              <a:rPr lang="en-US" sz="2200" dirty="0"/>
              <a:t>pull to sit</a:t>
            </a:r>
            <a:r>
              <a:rPr lang="he-IL" sz="2200" dirty="0"/>
              <a:t> ועד הפונקציה עצמה</a:t>
            </a:r>
          </a:p>
          <a:p>
            <a:pPr marL="342900" indent="-342900" algn="r">
              <a:lnSpc>
                <a:spcPct val="150000"/>
              </a:lnSpc>
              <a:buFont typeface="Arial" panose="020B0604020202020204" pitchFamily="34" charset="0"/>
              <a:buChar char="•"/>
            </a:pPr>
            <a:r>
              <a:rPr lang="he-IL" sz="2200" dirty="0"/>
              <a:t>מבחינת טווחי התנועה הנדרשים למעבר - ההישענות על המרפקים כשהם אחורית לגו (לאחר ההתרוממות ממנח השכיבה) דורשת טווחים משמעותיים של </a:t>
            </a:r>
            <a:r>
              <a:rPr lang="en-US" sz="2200" dirty="0"/>
              <a:t> Shoulder Extension </a:t>
            </a:r>
            <a:r>
              <a:rPr lang="he-IL" sz="2200" dirty="0"/>
              <a:t> ולכן יש להתייחס לכך ברצף הטיפולי מבחינת מתיחות</a:t>
            </a:r>
          </a:p>
        </p:txBody>
      </p:sp>
      <p:sp>
        <p:nvSpPr>
          <p:cNvPr id="10" name="Title 1">
            <a:extLst>
              <a:ext uri="{FF2B5EF4-FFF2-40B4-BE49-F238E27FC236}">
                <a16:creationId xmlns:a16="http://schemas.microsoft.com/office/drawing/2014/main" id="{A3F14A23-C9E1-835F-639C-F72BD7ED0E43}"/>
              </a:ext>
            </a:extLst>
          </p:cNvPr>
          <p:cNvSpPr txBox="1">
            <a:spLocks/>
          </p:cNvSpPr>
          <p:nvPr/>
        </p:nvSpPr>
        <p:spPr>
          <a:xfrm>
            <a:off x="976052" y="583530"/>
            <a:ext cx="10239895" cy="949341"/>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he-IL" sz="4400" b="1" dirty="0">
                <a:cs typeface="+mn-cs"/>
              </a:rPr>
              <a:t>קימה משכיבה לישיבה – דרך האמצע</a:t>
            </a:r>
            <a:endParaRPr lang="LID4096" sz="4400" b="1" dirty="0">
              <a:cs typeface="+mn-cs"/>
            </a:endParaRPr>
          </a:p>
        </p:txBody>
      </p:sp>
      <p:pic>
        <p:nvPicPr>
          <p:cNvPr id="2" name="Graphic 1" descr="Presentation with media with solid fill">
            <a:hlinkClick r:id="rId2"/>
            <a:extLst>
              <a:ext uri="{FF2B5EF4-FFF2-40B4-BE49-F238E27FC236}">
                <a16:creationId xmlns:a16="http://schemas.microsoft.com/office/drawing/2014/main" id="{26455C99-9FFB-B4AC-8E63-07C8806C894B}"/>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2874" y="1694240"/>
            <a:ext cx="718454" cy="718454"/>
          </a:xfrm>
          <a:prstGeom prst="rect">
            <a:avLst/>
          </a:prstGeom>
        </p:spPr>
      </p:pic>
      <p:sp>
        <p:nvSpPr>
          <p:cNvPr id="3" name="TextBox 2">
            <a:extLst>
              <a:ext uri="{FF2B5EF4-FFF2-40B4-BE49-F238E27FC236}">
                <a16:creationId xmlns:a16="http://schemas.microsoft.com/office/drawing/2014/main" id="{4AD09CEB-A9B6-0BC3-8127-AA602DFFD188}"/>
              </a:ext>
            </a:extLst>
          </p:cNvPr>
          <p:cNvSpPr txBox="1"/>
          <p:nvPr/>
        </p:nvSpPr>
        <p:spPr>
          <a:xfrm>
            <a:off x="4242062" y="1736680"/>
            <a:ext cx="3020812" cy="369332"/>
          </a:xfrm>
          <a:prstGeom prst="rect">
            <a:avLst/>
          </a:prstGeom>
          <a:noFill/>
        </p:spPr>
        <p:txBody>
          <a:bodyPr wrap="square" rtlCol="0">
            <a:spAutoFit/>
          </a:bodyPr>
          <a:lstStyle/>
          <a:p>
            <a:r>
              <a:rPr lang="he-IL" dirty="0"/>
              <a:t>שכיבה לישיבה דרך האמצע </a:t>
            </a:r>
            <a:r>
              <a:rPr lang="en-US" dirty="0"/>
              <a:t>C7</a:t>
            </a:r>
            <a:r>
              <a:rPr lang="he-IL" dirty="0"/>
              <a:t> </a:t>
            </a:r>
            <a:endParaRPr lang="en-IL" dirty="0"/>
          </a:p>
        </p:txBody>
      </p:sp>
    </p:spTree>
    <p:extLst>
      <p:ext uri="{BB962C8B-B14F-4D97-AF65-F5344CB8AC3E}">
        <p14:creationId xmlns:p14="http://schemas.microsoft.com/office/powerpoint/2010/main" val="37475442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64D7863-A6D4-4BBD-AC4F-990B6ADBD4F0}"/>
              </a:ext>
            </a:extLst>
          </p:cNvPr>
          <p:cNvSpPr/>
          <p:nvPr/>
        </p:nvSpPr>
        <p:spPr>
          <a:xfrm>
            <a:off x="2408903" y="9836"/>
            <a:ext cx="9783097" cy="277784"/>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3EF4A41-B832-4218-A1A6-4D9B03F2D3F1}"/>
              </a:ext>
            </a:extLst>
          </p:cNvPr>
          <p:cNvSpPr/>
          <p:nvPr/>
        </p:nvSpPr>
        <p:spPr>
          <a:xfrm>
            <a:off x="3333134" y="282738"/>
            <a:ext cx="8858865" cy="254292"/>
          </a:xfrm>
          <a:prstGeom prst="rect">
            <a:avLst/>
          </a:prstGeom>
          <a:solidFill>
            <a:srgbClr val="87C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E1DFD2D8-644E-248E-E9E4-622132F4F7E7}"/>
              </a:ext>
            </a:extLst>
          </p:cNvPr>
          <p:cNvSpPr txBox="1">
            <a:spLocks/>
          </p:cNvSpPr>
          <p:nvPr/>
        </p:nvSpPr>
        <p:spPr>
          <a:xfrm>
            <a:off x="976052" y="1657709"/>
            <a:ext cx="10597662" cy="254292"/>
          </a:xfrm>
          <a:prstGeom prst="rect">
            <a:avLst/>
          </a:prstGeom>
        </p:spPr>
        <p:txBody>
          <a:bodyPr vert="horz" lIns="91440" tIns="45720" rIns="91440" bIns="45720" rtlCol="1">
            <a:noAutofit/>
          </a:bodyPr>
          <a:lstStyle>
            <a:lvl1pPr marL="0" indent="0" algn="ctr" defTabSz="914400" rtl="1"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1"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1"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50000"/>
              </a:lnSpc>
            </a:pPr>
            <a:endParaRPr lang="LID4096" sz="2000" dirty="0">
              <a:solidFill>
                <a:srgbClr val="FF0000"/>
              </a:solidFill>
            </a:endParaRPr>
          </a:p>
        </p:txBody>
      </p:sp>
      <p:sp>
        <p:nvSpPr>
          <p:cNvPr id="10" name="Title 1">
            <a:extLst>
              <a:ext uri="{FF2B5EF4-FFF2-40B4-BE49-F238E27FC236}">
                <a16:creationId xmlns:a16="http://schemas.microsoft.com/office/drawing/2014/main" id="{A3F14A23-C9E1-835F-639C-F72BD7ED0E43}"/>
              </a:ext>
            </a:extLst>
          </p:cNvPr>
          <p:cNvSpPr txBox="1">
            <a:spLocks/>
          </p:cNvSpPr>
          <p:nvPr/>
        </p:nvSpPr>
        <p:spPr>
          <a:xfrm>
            <a:off x="976052" y="522107"/>
            <a:ext cx="10239895" cy="949341"/>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he-IL" sz="4400" b="1" dirty="0">
                <a:cs typeface="+mn-cs"/>
              </a:rPr>
              <a:t>רכיבי טיפול</a:t>
            </a:r>
            <a:endParaRPr lang="LID4096" sz="4400" b="1" dirty="0">
              <a:cs typeface="+mn-cs"/>
            </a:endParaRPr>
          </a:p>
        </p:txBody>
      </p:sp>
      <p:pic>
        <p:nvPicPr>
          <p:cNvPr id="4" name="Graphic 3" descr="Presentation with media with solid fill">
            <a:hlinkClick r:id="rId2"/>
            <a:extLst>
              <a:ext uri="{FF2B5EF4-FFF2-40B4-BE49-F238E27FC236}">
                <a16:creationId xmlns:a16="http://schemas.microsoft.com/office/drawing/2014/main" id="{87A646FC-14AB-2CDB-F6C8-83C1E071DCA7}"/>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11735" y="1687713"/>
            <a:ext cx="604090" cy="604090"/>
          </a:xfrm>
          <a:prstGeom prst="rect">
            <a:avLst/>
          </a:prstGeom>
        </p:spPr>
      </p:pic>
      <p:sp>
        <p:nvSpPr>
          <p:cNvPr id="5" name="TextBox 4">
            <a:extLst>
              <a:ext uri="{FF2B5EF4-FFF2-40B4-BE49-F238E27FC236}">
                <a16:creationId xmlns:a16="http://schemas.microsoft.com/office/drawing/2014/main" id="{2D553B0B-9874-B5D4-8F04-92586375ED7D}"/>
              </a:ext>
            </a:extLst>
          </p:cNvPr>
          <p:cNvSpPr txBox="1"/>
          <p:nvPr/>
        </p:nvSpPr>
        <p:spPr>
          <a:xfrm>
            <a:off x="6000530" y="1744673"/>
            <a:ext cx="3511205" cy="369332"/>
          </a:xfrm>
          <a:prstGeom prst="rect">
            <a:avLst/>
          </a:prstGeom>
          <a:noFill/>
        </p:spPr>
        <p:txBody>
          <a:bodyPr wrap="square" rtlCol="0">
            <a:spAutoFit/>
          </a:bodyPr>
          <a:lstStyle/>
          <a:p>
            <a:r>
              <a:rPr lang="he-IL" dirty="0"/>
              <a:t>לימוד מתיחות עצמיות</a:t>
            </a:r>
            <a:endParaRPr lang="en-IL" dirty="0"/>
          </a:p>
        </p:txBody>
      </p:sp>
      <p:pic>
        <p:nvPicPr>
          <p:cNvPr id="12" name="Graphic 11" descr="Presentation with media with solid fill">
            <a:hlinkClick r:id="rId5"/>
            <a:extLst>
              <a:ext uri="{FF2B5EF4-FFF2-40B4-BE49-F238E27FC236}">
                <a16:creationId xmlns:a16="http://schemas.microsoft.com/office/drawing/2014/main" id="{369ED137-1290-E36C-938A-4362B98FF697}"/>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11735" y="2330270"/>
            <a:ext cx="604090" cy="604090"/>
          </a:xfrm>
          <a:prstGeom prst="rect">
            <a:avLst/>
          </a:prstGeom>
        </p:spPr>
      </p:pic>
      <p:sp>
        <p:nvSpPr>
          <p:cNvPr id="14" name="TextBox 13">
            <a:extLst>
              <a:ext uri="{FF2B5EF4-FFF2-40B4-BE49-F238E27FC236}">
                <a16:creationId xmlns:a16="http://schemas.microsoft.com/office/drawing/2014/main" id="{10457357-9F59-0CC6-6317-39E27220DE82}"/>
              </a:ext>
            </a:extLst>
          </p:cNvPr>
          <p:cNvSpPr txBox="1"/>
          <p:nvPr/>
        </p:nvSpPr>
        <p:spPr>
          <a:xfrm>
            <a:off x="6000530" y="2371740"/>
            <a:ext cx="3511205" cy="369332"/>
          </a:xfrm>
          <a:prstGeom prst="rect">
            <a:avLst/>
          </a:prstGeom>
          <a:noFill/>
        </p:spPr>
        <p:txBody>
          <a:bodyPr wrap="square" rtlCol="0">
            <a:spAutoFit/>
          </a:bodyPr>
          <a:lstStyle/>
          <a:p>
            <a:r>
              <a:rPr lang="he-IL" dirty="0"/>
              <a:t>מתיחות כלליות</a:t>
            </a:r>
            <a:endParaRPr lang="en-IL" dirty="0"/>
          </a:p>
        </p:txBody>
      </p:sp>
      <p:pic>
        <p:nvPicPr>
          <p:cNvPr id="17" name="Graphic 16" descr="Presentation with media with solid fill">
            <a:hlinkClick r:id="rId6"/>
            <a:extLst>
              <a:ext uri="{FF2B5EF4-FFF2-40B4-BE49-F238E27FC236}">
                <a16:creationId xmlns:a16="http://schemas.microsoft.com/office/drawing/2014/main" id="{F67A3E5A-68D6-1EF3-919D-554F6D4C5003}"/>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11735" y="2973130"/>
            <a:ext cx="604090" cy="604090"/>
          </a:xfrm>
          <a:prstGeom prst="rect">
            <a:avLst/>
          </a:prstGeom>
        </p:spPr>
      </p:pic>
      <p:sp>
        <p:nvSpPr>
          <p:cNvPr id="18" name="TextBox 17">
            <a:extLst>
              <a:ext uri="{FF2B5EF4-FFF2-40B4-BE49-F238E27FC236}">
                <a16:creationId xmlns:a16="http://schemas.microsoft.com/office/drawing/2014/main" id="{C76F04AA-904E-B268-241E-584F0E461CEA}"/>
              </a:ext>
            </a:extLst>
          </p:cNvPr>
          <p:cNvSpPr txBox="1"/>
          <p:nvPr/>
        </p:nvSpPr>
        <p:spPr>
          <a:xfrm>
            <a:off x="6000529" y="3023070"/>
            <a:ext cx="3511205" cy="369332"/>
          </a:xfrm>
          <a:prstGeom prst="rect">
            <a:avLst/>
          </a:prstGeom>
          <a:noFill/>
        </p:spPr>
        <p:txBody>
          <a:bodyPr wrap="square" rtlCol="0">
            <a:spAutoFit/>
          </a:bodyPr>
          <a:lstStyle/>
          <a:p>
            <a:r>
              <a:rPr lang="he-IL" dirty="0"/>
              <a:t>תרגול בישיבה שלמה</a:t>
            </a:r>
            <a:endParaRPr lang="en-IL" dirty="0"/>
          </a:p>
        </p:txBody>
      </p:sp>
      <p:pic>
        <p:nvPicPr>
          <p:cNvPr id="23" name="Graphic 22" descr="Presentation with media with solid fill">
            <a:hlinkClick r:id="rId7"/>
            <a:extLst>
              <a:ext uri="{FF2B5EF4-FFF2-40B4-BE49-F238E27FC236}">
                <a16:creationId xmlns:a16="http://schemas.microsoft.com/office/drawing/2014/main" id="{56698272-A45F-13B4-1DF3-7969F0CD7331}"/>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11735" y="3593976"/>
            <a:ext cx="604090" cy="604090"/>
          </a:xfrm>
          <a:prstGeom prst="rect">
            <a:avLst/>
          </a:prstGeom>
        </p:spPr>
      </p:pic>
      <p:sp>
        <p:nvSpPr>
          <p:cNvPr id="24" name="TextBox 23">
            <a:extLst>
              <a:ext uri="{FF2B5EF4-FFF2-40B4-BE49-F238E27FC236}">
                <a16:creationId xmlns:a16="http://schemas.microsoft.com/office/drawing/2014/main" id="{EE78720D-4B83-FA2B-7A5D-00566F858BD3}"/>
              </a:ext>
            </a:extLst>
          </p:cNvPr>
          <p:cNvSpPr txBox="1"/>
          <p:nvPr/>
        </p:nvSpPr>
        <p:spPr>
          <a:xfrm>
            <a:off x="6000528" y="3650137"/>
            <a:ext cx="3511205" cy="369332"/>
          </a:xfrm>
          <a:prstGeom prst="rect">
            <a:avLst/>
          </a:prstGeom>
          <a:noFill/>
        </p:spPr>
        <p:txBody>
          <a:bodyPr wrap="square" rtlCol="0">
            <a:spAutoFit/>
          </a:bodyPr>
          <a:lstStyle/>
          <a:p>
            <a:r>
              <a:rPr lang="he-IL" dirty="0"/>
              <a:t>תרגול ש"מ בישיבת טבעת</a:t>
            </a:r>
            <a:endParaRPr lang="en-IL" dirty="0"/>
          </a:p>
        </p:txBody>
      </p:sp>
      <p:pic>
        <p:nvPicPr>
          <p:cNvPr id="27" name="Graphic 26" descr="Presentation with media with solid fill">
            <a:hlinkClick r:id="rId8"/>
            <a:extLst>
              <a:ext uri="{FF2B5EF4-FFF2-40B4-BE49-F238E27FC236}">
                <a16:creationId xmlns:a16="http://schemas.microsoft.com/office/drawing/2014/main" id="{E3959F2B-ED39-B045-C110-BEFBB8DE3E7E}"/>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11735" y="4229922"/>
            <a:ext cx="604090" cy="604090"/>
          </a:xfrm>
          <a:prstGeom prst="rect">
            <a:avLst/>
          </a:prstGeom>
        </p:spPr>
      </p:pic>
      <p:sp>
        <p:nvSpPr>
          <p:cNvPr id="28" name="TextBox 27">
            <a:extLst>
              <a:ext uri="{FF2B5EF4-FFF2-40B4-BE49-F238E27FC236}">
                <a16:creationId xmlns:a16="http://schemas.microsoft.com/office/drawing/2014/main" id="{A47C17D5-CD55-F79F-15BF-029AD394B23B}"/>
              </a:ext>
            </a:extLst>
          </p:cNvPr>
          <p:cNvSpPr txBox="1"/>
          <p:nvPr/>
        </p:nvSpPr>
        <p:spPr>
          <a:xfrm>
            <a:off x="6013808" y="4254227"/>
            <a:ext cx="3511205" cy="369332"/>
          </a:xfrm>
          <a:prstGeom prst="rect">
            <a:avLst/>
          </a:prstGeom>
          <a:noFill/>
        </p:spPr>
        <p:txBody>
          <a:bodyPr wrap="square" rtlCol="0">
            <a:spAutoFit/>
          </a:bodyPr>
          <a:lstStyle/>
          <a:p>
            <a:r>
              <a:rPr lang="he-IL" dirty="0"/>
              <a:t>חיזוקים בשכיבה על הבטן</a:t>
            </a:r>
            <a:endParaRPr lang="en-IL" dirty="0"/>
          </a:p>
        </p:txBody>
      </p:sp>
      <p:sp>
        <p:nvSpPr>
          <p:cNvPr id="29" name="TextBox 28">
            <a:extLst>
              <a:ext uri="{FF2B5EF4-FFF2-40B4-BE49-F238E27FC236}">
                <a16:creationId xmlns:a16="http://schemas.microsoft.com/office/drawing/2014/main" id="{8E1187C8-2D6B-4582-E8CC-06143990CDF4}"/>
              </a:ext>
            </a:extLst>
          </p:cNvPr>
          <p:cNvSpPr txBox="1"/>
          <p:nvPr/>
        </p:nvSpPr>
        <p:spPr>
          <a:xfrm>
            <a:off x="3109594" y="1743680"/>
            <a:ext cx="2372403" cy="369332"/>
          </a:xfrm>
          <a:prstGeom prst="rect">
            <a:avLst/>
          </a:prstGeom>
          <a:noFill/>
        </p:spPr>
        <p:txBody>
          <a:bodyPr wrap="square" rtlCol="0">
            <a:spAutoFit/>
          </a:bodyPr>
          <a:lstStyle/>
          <a:p>
            <a:r>
              <a:rPr lang="he-IL" dirty="0"/>
              <a:t>פושים בכ"ג </a:t>
            </a:r>
            <a:endParaRPr lang="en-IL" dirty="0"/>
          </a:p>
        </p:txBody>
      </p:sp>
      <p:sp>
        <p:nvSpPr>
          <p:cNvPr id="30" name="TextBox 29">
            <a:extLst>
              <a:ext uri="{FF2B5EF4-FFF2-40B4-BE49-F238E27FC236}">
                <a16:creationId xmlns:a16="http://schemas.microsoft.com/office/drawing/2014/main" id="{ED1F3252-705E-F81F-57F0-219D67061D43}"/>
              </a:ext>
            </a:extLst>
          </p:cNvPr>
          <p:cNvSpPr txBox="1"/>
          <p:nvPr/>
        </p:nvSpPr>
        <p:spPr>
          <a:xfrm>
            <a:off x="1970792" y="2368899"/>
            <a:ext cx="3511205" cy="369332"/>
          </a:xfrm>
          <a:prstGeom prst="rect">
            <a:avLst/>
          </a:prstGeom>
          <a:noFill/>
        </p:spPr>
        <p:txBody>
          <a:bodyPr wrap="square" rtlCol="0">
            <a:spAutoFit/>
          </a:bodyPr>
          <a:lstStyle/>
          <a:p>
            <a:r>
              <a:rPr lang="en-US" dirty="0"/>
              <a:t>push up</a:t>
            </a:r>
            <a:r>
              <a:rPr lang="he-IL" dirty="0"/>
              <a:t> בישיבה במיטה </a:t>
            </a:r>
            <a:r>
              <a:rPr lang="en-US" dirty="0"/>
              <a:t>C6</a:t>
            </a:r>
            <a:endParaRPr lang="en-IL" dirty="0"/>
          </a:p>
        </p:txBody>
      </p:sp>
      <p:pic>
        <p:nvPicPr>
          <p:cNvPr id="31" name="Graphic 30" descr="Presentation with media with solid fill">
            <a:hlinkClick r:id="rId9"/>
            <a:extLst>
              <a:ext uri="{FF2B5EF4-FFF2-40B4-BE49-F238E27FC236}">
                <a16:creationId xmlns:a16="http://schemas.microsoft.com/office/drawing/2014/main" id="{7920FC26-D3FE-52DC-1C87-D1904B70B476}"/>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02873" y="1661963"/>
            <a:ext cx="604090" cy="604090"/>
          </a:xfrm>
          <a:prstGeom prst="rect">
            <a:avLst/>
          </a:prstGeom>
        </p:spPr>
      </p:pic>
      <p:pic>
        <p:nvPicPr>
          <p:cNvPr id="32" name="Graphic 31" descr="Presentation with media with solid fill">
            <a:hlinkClick r:id="rId10"/>
            <a:extLst>
              <a:ext uri="{FF2B5EF4-FFF2-40B4-BE49-F238E27FC236}">
                <a16:creationId xmlns:a16="http://schemas.microsoft.com/office/drawing/2014/main" id="{1CB2E7EC-7B07-5C68-2A8F-84B74C508612}"/>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09718" y="2316394"/>
            <a:ext cx="604090" cy="604090"/>
          </a:xfrm>
          <a:prstGeom prst="rect">
            <a:avLst/>
          </a:prstGeom>
        </p:spPr>
      </p:pic>
      <p:sp>
        <p:nvSpPr>
          <p:cNvPr id="33" name="TextBox 32">
            <a:extLst>
              <a:ext uri="{FF2B5EF4-FFF2-40B4-BE49-F238E27FC236}">
                <a16:creationId xmlns:a16="http://schemas.microsoft.com/office/drawing/2014/main" id="{03232116-A620-1BBF-CFD1-7F70A60E6AC6}"/>
              </a:ext>
            </a:extLst>
          </p:cNvPr>
          <p:cNvSpPr txBox="1"/>
          <p:nvPr/>
        </p:nvSpPr>
        <p:spPr>
          <a:xfrm>
            <a:off x="1970792" y="3068286"/>
            <a:ext cx="3511205" cy="369332"/>
          </a:xfrm>
          <a:prstGeom prst="rect">
            <a:avLst/>
          </a:prstGeom>
          <a:noFill/>
        </p:spPr>
        <p:txBody>
          <a:bodyPr wrap="square" rtlCol="0">
            <a:spAutoFit/>
          </a:bodyPr>
          <a:lstStyle/>
          <a:p>
            <a:r>
              <a:rPr lang="en-US" dirty="0"/>
              <a:t>push up</a:t>
            </a:r>
            <a:r>
              <a:rPr lang="he-IL" dirty="0"/>
              <a:t> בישיבה במיטה </a:t>
            </a:r>
            <a:r>
              <a:rPr lang="en-US" dirty="0"/>
              <a:t>C7</a:t>
            </a:r>
            <a:endParaRPr lang="en-IL" dirty="0"/>
          </a:p>
        </p:txBody>
      </p:sp>
      <p:pic>
        <p:nvPicPr>
          <p:cNvPr id="34" name="Graphic 33" descr="Presentation with media with solid fill">
            <a:hlinkClick r:id="rId11"/>
            <a:extLst>
              <a:ext uri="{FF2B5EF4-FFF2-40B4-BE49-F238E27FC236}">
                <a16:creationId xmlns:a16="http://schemas.microsoft.com/office/drawing/2014/main" id="{750E09D9-93D8-1B06-7B60-55B07808036F}"/>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09718" y="3009589"/>
            <a:ext cx="604090" cy="604090"/>
          </a:xfrm>
          <a:prstGeom prst="rect">
            <a:avLst/>
          </a:prstGeom>
        </p:spPr>
      </p:pic>
      <p:pic>
        <p:nvPicPr>
          <p:cNvPr id="2" name="Graphic 1" descr="Presentation with media with solid fill">
            <a:hlinkClick r:id="rId12"/>
            <a:extLst>
              <a:ext uri="{FF2B5EF4-FFF2-40B4-BE49-F238E27FC236}">
                <a16:creationId xmlns:a16="http://schemas.microsoft.com/office/drawing/2014/main" id="{544D6061-E6C8-C4A0-D5E9-618E6CD71BF5}"/>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96436" y="3677151"/>
            <a:ext cx="604090" cy="604090"/>
          </a:xfrm>
          <a:prstGeom prst="rect">
            <a:avLst/>
          </a:prstGeom>
        </p:spPr>
      </p:pic>
      <p:sp>
        <p:nvSpPr>
          <p:cNvPr id="3" name="TextBox 2">
            <a:extLst>
              <a:ext uri="{FF2B5EF4-FFF2-40B4-BE49-F238E27FC236}">
                <a16:creationId xmlns:a16="http://schemas.microsoft.com/office/drawing/2014/main" id="{DBD69C91-8756-5D24-A167-C3C49D78E5D0}"/>
              </a:ext>
            </a:extLst>
          </p:cNvPr>
          <p:cNvSpPr txBox="1"/>
          <p:nvPr/>
        </p:nvSpPr>
        <p:spPr>
          <a:xfrm>
            <a:off x="1955979" y="3702743"/>
            <a:ext cx="3511205" cy="369332"/>
          </a:xfrm>
          <a:prstGeom prst="rect">
            <a:avLst/>
          </a:prstGeom>
          <a:noFill/>
        </p:spPr>
        <p:txBody>
          <a:bodyPr wrap="square" rtlCol="0">
            <a:spAutoFit/>
          </a:bodyPr>
          <a:lstStyle/>
          <a:p>
            <a:r>
              <a:rPr lang="he-IL" dirty="0"/>
              <a:t>חיזוקים פונקציונאליים</a:t>
            </a:r>
            <a:endParaRPr lang="en-IL" dirty="0"/>
          </a:p>
        </p:txBody>
      </p:sp>
    </p:spTree>
    <p:extLst>
      <p:ext uri="{BB962C8B-B14F-4D97-AF65-F5344CB8AC3E}">
        <p14:creationId xmlns:p14="http://schemas.microsoft.com/office/powerpoint/2010/main" val="4339442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CC7605E-FAFC-4C3D-B770-587498958BA4}"/>
              </a:ext>
            </a:extLst>
          </p:cNvPr>
          <p:cNvSpPr>
            <a:spLocks noGrp="1"/>
          </p:cNvSpPr>
          <p:nvPr>
            <p:ph type="ctrTitle"/>
          </p:nvPr>
        </p:nvSpPr>
        <p:spPr>
          <a:xfrm>
            <a:off x="1379205" y="1507376"/>
            <a:ext cx="10171663" cy="2387600"/>
          </a:xfrm>
        </p:spPr>
        <p:txBody>
          <a:bodyPr>
            <a:normAutofit/>
          </a:bodyPr>
          <a:lstStyle/>
          <a:p>
            <a:r>
              <a:rPr lang="he-IL" sz="4400" b="1" dirty="0">
                <a:latin typeface="+mn-lt"/>
                <a:cs typeface="+mn-cs"/>
              </a:rPr>
              <a:t>סיבוכים אופייניים </a:t>
            </a:r>
            <a:r>
              <a:rPr lang="en-US" sz="4400" b="1" dirty="0">
                <a:latin typeface="+mn-lt"/>
                <a:cs typeface="+mn-cs"/>
              </a:rPr>
              <a:t>C6-7</a:t>
            </a:r>
            <a:endParaRPr lang="he-IL" sz="3600" b="1" dirty="0">
              <a:latin typeface="+mn-lt"/>
              <a:cs typeface="+mn-cs"/>
            </a:endParaRPr>
          </a:p>
        </p:txBody>
      </p:sp>
      <p:sp>
        <p:nvSpPr>
          <p:cNvPr id="7" name="Rectangle 6">
            <a:extLst>
              <a:ext uri="{FF2B5EF4-FFF2-40B4-BE49-F238E27FC236}">
                <a16:creationId xmlns:a16="http://schemas.microsoft.com/office/drawing/2014/main" id="{464D7863-A6D4-4BBD-AC4F-990B6ADBD4F0}"/>
              </a:ext>
            </a:extLst>
          </p:cNvPr>
          <p:cNvSpPr/>
          <p:nvPr/>
        </p:nvSpPr>
        <p:spPr>
          <a:xfrm>
            <a:off x="2408903" y="9836"/>
            <a:ext cx="9783097" cy="277784"/>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3EF4A41-B832-4218-A1A6-4D9B03F2D3F1}"/>
              </a:ext>
            </a:extLst>
          </p:cNvPr>
          <p:cNvSpPr/>
          <p:nvPr/>
        </p:nvSpPr>
        <p:spPr>
          <a:xfrm>
            <a:off x="3333134" y="282738"/>
            <a:ext cx="8858865" cy="254292"/>
          </a:xfrm>
          <a:prstGeom prst="rect">
            <a:avLst/>
          </a:prstGeom>
          <a:solidFill>
            <a:srgbClr val="87C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52601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CC7605E-FAFC-4C3D-B770-587498958BA4}"/>
              </a:ext>
            </a:extLst>
          </p:cNvPr>
          <p:cNvSpPr>
            <a:spLocks noGrp="1"/>
          </p:cNvSpPr>
          <p:nvPr>
            <p:ph type="ctrTitle"/>
          </p:nvPr>
        </p:nvSpPr>
        <p:spPr>
          <a:xfrm>
            <a:off x="936434" y="483151"/>
            <a:ext cx="11028131" cy="492728"/>
          </a:xfrm>
        </p:spPr>
        <p:txBody>
          <a:bodyPr>
            <a:normAutofit/>
          </a:bodyPr>
          <a:lstStyle/>
          <a:p>
            <a:r>
              <a:rPr lang="he-IL" sz="2800" b="1" dirty="0">
                <a:solidFill>
                  <a:srgbClr val="87C440"/>
                </a:solidFill>
                <a:latin typeface="+mn-lt"/>
                <a:cs typeface="+mn-cs"/>
              </a:rPr>
              <a:t>הקדמה</a:t>
            </a:r>
            <a:endParaRPr lang="he-IL" sz="2800" b="1" dirty="0">
              <a:solidFill>
                <a:srgbClr val="0B94A9"/>
              </a:solidFill>
              <a:latin typeface="+mn-lt"/>
              <a:cs typeface="+mn-cs"/>
            </a:endParaRPr>
          </a:p>
        </p:txBody>
      </p:sp>
      <p:pic>
        <p:nvPicPr>
          <p:cNvPr id="6" name="Picture 5" descr="A close up of a logo&#10;&#10;Description automatically generated">
            <a:extLst>
              <a:ext uri="{FF2B5EF4-FFF2-40B4-BE49-F238E27FC236}">
                <a16:creationId xmlns:a16="http://schemas.microsoft.com/office/drawing/2014/main" id="{99CEC28B-39BC-4DA8-8C7F-8E5FF3545D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64128"/>
            <a:ext cx="1069585" cy="1069585"/>
          </a:xfrm>
          <a:prstGeom prst="rect">
            <a:avLst/>
          </a:prstGeom>
        </p:spPr>
      </p:pic>
      <p:sp>
        <p:nvSpPr>
          <p:cNvPr id="7" name="Rectangle 6">
            <a:extLst>
              <a:ext uri="{FF2B5EF4-FFF2-40B4-BE49-F238E27FC236}">
                <a16:creationId xmlns:a16="http://schemas.microsoft.com/office/drawing/2014/main" id="{464D7863-A6D4-4BBD-AC4F-990B6ADBD4F0}"/>
              </a:ext>
            </a:extLst>
          </p:cNvPr>
          <p:cNvSpPr/>
          <p:nvPr/>
        </p:nvSpPr>
        <p:spPr>
          <a:xfrm>
            <a:off x="1" y="9836"/>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כותרת 1">
            <a:extLst>
              <a:ext uri="{FF2B5EF4-FFF2-40B4-BE49-F238E27FC236}">
                <a16:creationId xmlns:a16="http://schemas.microsoft.com/office/drawing/2014/main" id="{B443C0D2-C394-4467-8A12-3D01120DFE73}"/>
              </a:ext>
            </a:extLst>
          </p:cNvPr>
          <p:cNvSpPr txBox="1">
            <a:spLocks/>
          </p:cNvSpPr>
          <p:nvPr/>
        </p:nvSpPr>
        <p:spPr>
          <a:xfrm>
            <a:off x="1494504" y="1524777"/>
            <a:ext cx="10333704" cy="436474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endParaRPr lang="he-IL" sz="2800" b="1" dirty="0">
              <a:solidFill>
                <a:schemeClr val="tx2"/>
              </a:solidFill>
              <a:latin typeface="+mn-lt"/>
              <a:cs typeface="+mn-cs"/>
            </a:endParaRPr>
          </a:p>
        </p:txBody>
      </p:sp>
      <p:sp>
        <p:nvSpPr>
          <p:cNvPr id="3" name="TextBox 2">
            <a:extLst>
              <a:ext uri="{FF2B5EF4-FFF2-40B4-BE49-F238E27FC236}">
                <a16:creationId xmlns:a16="http://schemas.microsoft.com/office/drawing/2014/main" id="{0AC78212-56B1-4087-85FC-0AC2BDEF91A9}"/>
              </a:ext>
            </a:extLst>
          </p:cNvPr>
          <p:cNvSpPr txBox="1"/>
          <p:nvPr/>
        </p:nvSpPr>
        <p:spPr>
          <a:xfrm>
            <a:off x="613877" y="975879"/>
            <a:ext cx="11350688" cy="5469382"/>
          </a:xfrm>
          <a:prstGeom prst="rect">
            <a:avLst/>
          </a:prstGeom>
          <a:noFill/>
        </p:spPr>
        <p:txBody>
          <a:bodyPr wrap="square" rtlCol="0">
            <a:spAutoFit/>
          </a:bodyPr>
          <a:lstStyle/>
          <a:p>
            <a:pPr>
              <a:lnSpc>
                <a:spcPct val="150000"/>
              </a:lnSpc>
              <a:defRPr/>
            </a:pPr>
            <a:r>
              <a:rPr lang="he-IL" sz="1600" b="1" dirty="0">
                <a:solidFill>
                  <a:schemeClr val="tx2"/>
                </a:solidFill>
              </a:rPr>
              <a:t>מובא כאן קורס ריענון תמציתי בנושא פיזיותרפיה בנפגעי חוט שדרה המיועד לפיזיותרפיסטים שעובדים במסגרות שיקומיות. הקורס בנוי באופן מודולרי וכולל: </a:t>
            </a:r>
          </a:p>
          <a:p>
            <a:pPr marL="742950" lvl="1" indent="-285750">
              <a:buFont typeface="Calibri" panose="020F0502020204030204" pitchFamily="34" charset="0"/>
              <a:buChar char="⁻"/>
              <a:defRPr/>
            </a:pPr>
            <a:r>
              <a:rPr lang="he-IL" sz="1600" b="1" dirty="0">
                <a:solidFill>
                  <a:schemeClr val="tx2"/>
                </a:solidFill>
              </a:rPr>
              <a:t>חלק 1 – מבוא: </a:t>
            </a:r>
          </a:p>
          <a:p>
            <a:pPr marL="742950" lvl="1" indent="-285750">
              <a:buFont typeface="Calibri" panose="020F0502020204030204" pitchFamily="34" charset="0"/>
              <a:buChar char="⁻"/>
              <a:defRPr/>
            </a:pPr>
            <a:r>
              <a:rPr lang="he-IL" sz="1600" b="1" dirty="0">
                <a:solidFill>
                  <a:schemeClr val="tx2"/>
                </a:solidFill>
              </a:rPr>
              <a:t>חלק 2 – פיזיותרפיה נשימתית, כולל הדגמה מעשית</a:t>
            </a:r>
          </a:p>
          <a:p>
            <a:pPr marL="742950" lvl="1" indent="-285750">
              <a:buFont typeface="Calibri" panose="020F0502020204030204" pitchFamily="34" charset="0"/>
              <a:buChar char="⁻"/>
              <a:defRPr/>
            </a:pPr>
            <a:r>
              <a:rPr lang="he-IL" sz="1600" b="1" dirty="0">
                <a:solidFill>
                  <a:schemeClr val="tx2"/>
                </a:solidFill>
              </a:rPr>
              <a:t>חלק 3 – פיזיותרפיה בנפגעי חוט שדרה בגובה </a:t>
            </a:r>
            <a:r>
              <a:rPr lang="en-US" sz="1600" b="1" dirty="0">
                <a:solidFill>
                  <a:schemeClr val="tx2"/>
                </a:solidFill>
              </a:rPr>
              <a:t>C6-7</a:t>
            </a:r>
            <a:r>
              <a:rPr lang="he-IL" sz="1600" b="1" dirty="0">
                <a:solidFill>
                  <a:schemeClr val="tx2"/>
                </a:solidFill>
              </a:rPr>
              <a:t>, כולל הדגמה מעשית (לא כולל שיקום הליכה)</a:t>
            </a:r>
          </a:p>
          <a:p>
            <a:pPr marL="742950" lvl="1" indent="-285750">
              <a:buFont typeface="Calibri" panose="020F0502020204030204" pitchFamily="34" charset="0"/>
              <a:buChar char="⁻"/>
              <a:defRPr/>
            </a:pPr>
            <a:r>
              <a:rPr lang="he-IL" sz="1600" b="1" dirty="0">
                <a:solidFill>
                  <a:schemeClr val="tx2"/>
                </a:solidFill>
              </a:rPr>
              <a:t>חלק 4 – פיזיותרפיה בנפגעי חוט שדרה בגובה </a:t>
            </a:r>
            <a:r>
              <a:rPr lang="en-US" sz="1600" b="1" dirty="0">
                <a:solidFill>
                  <a:schemeClr val="tx2"/>
                </a:solidFill>
              </a:rPr>
              <a:t>T1-12</a:t>
            </a:r>
            <a:r>
              <a:rPr lang="he-IL" sz="1600" b="1" dirty="0">
                <a:solidFill>
                  <a:schemeClr val="tx2"/>
                </a:solidFill>
              </a:rPr>
              <a:t>, כולל הדגמה מעשית (לא כולל שיקום הליכה)</a:t>
            </a:r>
          </a:p>
          <a:p>
            <a:pPr>
              <a:lnSpc>
                <a:spcPct val="150000"/>
              </a:lnSpc>
              <a:defRPr/>
            </a:pPr>
            <a:endParaRPr lang="he-IL" sz="1600" b="1" dirty="0">
              <a:solidFill>
                <a:schemeClr val="tx2"/>
              </a:solidFill>
            </a:endParaRPr>
          </a:p>
          <a:p>
            <a:pPr>
              <a:lnSpc>
                <a:spcPct val="150000"/>
              </a:lnSpc>
              <a:defRPr/>
            </a:pPr>
            <a:r>
              <a:rPr lang="he-IL" sz="1600" b="1" dirty="0">
                <a:solidFill>
                  <a:schemeClr val="tx2"/>
                </a:solidFill>
              </a:rPr>
              <a:t>הקורס נותן מענה וסיוע לפיזיותרפיסטים שעובדים במסגרות שיקומיות ואינם מטפלים בשגרה בנפגעי חוט שדרה. </a:t>
            </a:r>
          </a:p>
          <a:p>
            <a:pPr>
              <a:lnSpc>
                <a:spcPct val="150000"/>
              </a:lnSpc>
              <a:defRPr/>
            </a:pPr>
            <a:r>
              <a:rPr lang="he-IL" sz="1600" b="1" dirty="0">
                <a:solidFill>
                  <a:schemeClr val="tx2"/>
                </a:solidFill>
              </a:rPr>
              <a:t>מטרות הקורס הן: (1) לרענן ידע בנוגע לסיווג והגדרות של פגיעות חוט שדרה, סיבוכים אופייניים, רמה תפקודית צפויה ורכיבי הפיזיותרפיה, (2) להדגים ולהמחיש את רכיבי הפיזיותרפיה כולל לימוד של התפקודים המוטוריים הבסיסיים ורכיבי הרצף הטיפולי.</a:t>
            </a:r>
          </a:p>
          <a:p>
            <a:pPr>
              <a:lnSpc>
                <a:spcPct val="150000"/>
              </a:lnSpc>
              <a:defRPr/>
            </a:pPr>
            <a:endParaRPr lang="he-IL" sz="1600" b="1" dirty="0">
              <a:solidFill>
                <a:schemeClr val="tx2"/>
              </a:solidFill>
            </a:endParaRPr>
          </a:p>
          <a:p>
            <a:pPr>
              <a:lnSpc>
                <a:spcPct val="150000"/>
              </a:lnSpc>
              <a:defRPr/>
            </a:pPr>
            <a:r>
              <a:rPr lang="he-IL" sz="1600" b="1" dirty="0">
                <a:solidFill>
                  <a:schemeClr val="tx2"/>
                </a:solidFill>
              </a:rPr>
              <a:t>הקורס אינו מיועד לאנשי מקצוע או בעלי עניין אחרים שאינם פיזיותרפיסטים מוסמכים ואינו קורס בסיסי בפיזיותרפיה לנפגעי חוט שדרה.</a:t>
            </a:r>
          </a:p>
          <a:p>
            <a:pPr>
              <a:lnSpc>
                <a:spcPct val="150000"/>
              </a:lnSpc>
              <a:defRPr/>
            </a:pPr>
            <a:endParaRPr lang="he-IL" sz="1600" b="1" dirty="0">
              <a:solidFill>
                <a:schemeClr val="tx2"/>
              </a:solidFill>
            </a:endParaRPr>
          </a:p>
          <a:p>
            <a:pPr>
              <a:lnSpc>
                <a:spcPct val="150000"/>
              </a:lnSpc>
              <a:defRPr/>
            </a:pPr>
            <a:r>
              <a:rPr lang="he-IL" sz="1600" b="1" dirty="0">
                <a:solidFill>
                  <a:schemeClr val="tx2"/>
                </a:solidFill>
              </a:rPr>
              <a:t>הקורס נעשה בהתנדבות ע"י פיזיותרפיסטים בעלי ניסיון בטיפול בנפגעי חוט שדרה והוראה בתחום: אדוה </a:t>
            </a:r>
            <a:r>
              <a:rPr lang="he-IL" sz="1600" b="1" dirty="0" err="1">
                <a:solidFill>
                  <a:schemeClr val="tx2"/>
                </a:solidFill>
              </a:rPr>
              <a:t>אולייניק</a:t>
            </a:r>
            <a:r>
              <a:rPr lang="he-IL" sz="1600" b="1" dirty="0">
                <a:solidFill>
                  <a:schemeClr val="tx2"/>
                </a:solidFill>
              </a:rPr>
              <a:t>, דפנה ליבנה, זהבה דוידוב, זהר דורי, מרב בר יואב, סיון אבנרי,  ענבל פארן וריצ'רד לוי.</a:t>
            </a:r>
          </a:p>
          <a:p>
            <a:pPr>
              <a:lnSpc>
                <a:spcPct val="150000"/>
              </a:lnSpc>
              <a:defRPr/>
            </a:pPr>
            <a:r>
              <a:rPr lang="he-IL" sz="1600" b="1" dirty="0">
                <a:solidFill>
                  <a:schemeClr val="tx2"/>
                </a:solidFill>
              </a:rPr>
              <a:t>ארגון הקורס נעשה על ידי קבוצת העניין בפיזיותרפיה נוירולוגית. </a:t>
            </a:r>
            <a:endParaRPr lang="en-US" sz="1600" dirty="0"/>
          </a:p>
        </p:txBody>
      </p:sp>
    </p:spTree>
    <p:extLst>
      <p:ext uri="{BB962C8B-B14F-4D97-AF65-F5344CB8AC3E}">
        <p14:creationId xmlns:p14="http://schemas.microsoft.com/office/powerpoint/2010/main" val="42913998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64D7863-A6D4-4BBD-AC4F-990B6ADBD4F0}"/>
              </a:ext>
            </a:extLst>
          </p:cNvPr>
          <p:cNvSpPr/>
          <p:nvPr/>
        </p:nvSpPr>
        <p:spPr>
          <a:xfrm>
            <a:off x="2408903" y="9836"/>
            <a:ext cx="9783097" cy="277784"/>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3EF4A41-B832-4218-A1A6-4D9B03F2D3F1}"/>
              </a:ext>
            </a:extLst>
          </p:cNvPr>
          <p:cNvSpPr/>
          <p:nvPr/>
        </p:nvSpPr>
        <p:spPr>
          <a:xfrm>
            <a:off x="3333134" y="282738"/>
            <a:ext cx="8858865" cy="254292"/>
          </a:xfrm>
          <a:prstGeom prst="rect">
            <a:avLst/>
          </a:prstGeom>
          <a:solidFill>
            <a:srgbClr val="87C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מציין מיקום תוכן 2">
            <a:extLst>
              <a:ext uri="{FF2B5EF4-FFF2-40B4-BE49-F238E27FC236}">
                <a16:creationId xmlns:a16="http://schemas.microsoft.com/office/drawing/2014/main" id="{0399E9C3-1197-02C1-265D-AC2D0C2399EB}"/>
              </a:ext>
            </a:extLst>
          </p:cNvPr>
          <p:cNvSpPr txBox="1">
            <a:spLocks/>
          </p:cNvSpPr>
          <p:nvPr/>
        </p:nvSpPr>
        <p:spPr>
          <a:xfrm>
            <a:off x="839129" y="1116662"/>
            <a:ext cx="10513741" cy="4381617"/>
          </a:xfrm>
          <a:prstGeom prst="rect">
            <a:avLst/>
          </a:prstGeom>
        </p:spPr>
        <p:txBody>
          <a:bodyPr vert="horz" lIns="91440" tIns="45720" rIns="91440" bIns="45720" rtlCol="1">
            <a:normAutofit fontScale="85000" lnSpcReduction="20000"/>
          </a:bodyPr>
          <a:lstStyle>
            <a:lvl1pPr marL="0" indent="0" algn="ctr" defTabSz="914400" rtl="1"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1"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1"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r">
              <a:lnSpc>
                <a:spcPct val="150000"/>
              </a:lnSpc>
              <a:buFont typeface="Arial" panose="020B0604020202020204" pitchFamily="34" charset="0"/>
              <a:buChar char="•"/>
            </a:pPr>
            <a:r>
              <a:rPr lang="he-IL" dirty="0"/>
              <a:t>בעיות בנשימה בשלב האקוטי והכרוני</a:t>
            </a:r>
          </a:p>
          <a:p>
            <a:pPr marL="342900" indent="-342900" algn="r">
              <a:lnSpc>
                <a:spcPct val="150000"/>
              </a:lnSpc>
              <a:buFont typeface="Arial" panose="020B0604020202020204" pitchFamily="34" charset="0"/>
              <a:buChar char="•"/>
            </a:pPr>
            <a:r>
              <a:rPr lang="he-IL" dirty="0"/>
              <a:t>הפרעות בלחץ הדם – לדוג': </a:t>
            </a:r>
            <a:r>
              <a:rPr lang="en-US" dirty="0"/>
              <a:t>Orthostatic hypotension</a:t>
            </a:r>
            <a:endParaRPr lang="he-IL" dirty="0"/>
          </a:p>
          <a:p>
            <a:pPr marL="342900" indent="-342900" algn="r">
              <a:lnSpc>
                <a:spcPct val="150000"/>
              </a:lnSpc>
              <a:buFont typeface="Arial" panose="020B0604020202020204" pitchFamily="34" charset="0"/>
              <a:buChar char="•"/>
            </a:pPr>
            <a:r>
              <a:rPr lang="he-IL" dirty="0"/>
              <a:t>כאבים</a:t>
            </a:r>
            <a:r>
              <a:rPr lang="en-US" dirty="0"/>
              <a:t>- </a:t>
            </a:r>
            <a:r>
              <a:rPr lang="he-IL" dirty="0"/>
              <a:t> כאבים </a:t>
            </a:r>
            <a:r>
              <a:rPr lang="he-IL" dirty="0" err="1"/>
              <a:t>נוירופאטים</a:t>
            </a:r>
            <a:r>
              <a:rPr lang="he-IL" dirty="0"/>
              <a:t>, </a:t>
            </a:r>
            <a:r>
              <a:rPr lang="he-IL" dirty="0" err="1"/>
              <a:t>מוסקלוסקלטלים</a:t>
            </a:r>
            <a:r>
              <a:rPr lang="he-IL" dirty="0"/>
              <a:t> (כתף)</a:t>
            </a:r>
            <a:endParaRPr lang="en-US" dirty="0"/>
          </a:p>
          <a:p>
            <a:pPr marL="342900" indent="-342900" algn="r">
              <a:lnSpc>
                <a:spcPct val="150000"/>
              </a:lnSpc>
              <a:buFont typeface="Arial" panose="020B0604020202020204" pitchFamily="34" charset="0"/>
              <a:buChar char="•"/>
            </a:pPr>
            <a:r>
              <a:rPr lang="en-US" dirty="0"/>
              <a:t>Autonomic Dysreflexia</a:t>
            </a:r>
            <a:endParaRPr lang="he-IL" dirty="0"/>
          </a:p>
          <a:p>
            <a:pPr marL="342900" indent="-342900" algn="r">
              <a:lnSpc>
                <a:spcPct val="150000"/>
              </a:lnSpc>
              <a:buFont typeface="Arial" panose="020B0604020202020204" pitchFamily="34" charset="0"/>
              <a:buChar char="•"/>
            </a:pPr>
            <a:r>
              <a:rPr lang="he-IL" dirty="0"/>
              <a:t>זיהומים בדרכי השתן</a:t>
            </a:r>
          </a:p>
          <a:p>
            <a:pPr marL="342900" indent="-342900" algn="r">
              <a:lnSpc>
                <a:spcPct val="150000"/>
              </a:lnSpc>
              <a:buFont typeface="Arial" panose="020B0604020202020204" pitchFamily="34" charset="0"/>
              <a:buChar char="•"/>
            </a:pPr>
            <a:r>
              <a:rPr lang="he-IL" dirty="0"/>
              <a:t>היווצרות פצעי לחץ</a:t>
            </a:r>
          </a:p>
          <a:p>
            <a:pPr marL="342900" indent="-342900" algn="r">
              <a:lnSpc>
                <a:spcPct val="150000"/>
              </a:lnSpc>
              <a:buFont typeface="Arial" panose="020B0604020202020204" pitchFamily="34" charset="0"/>
              <a:buChar char="•"/>
            </a:pPr>
            <a:r>
              <a:rPr lang="en-US" dirty="0"/>
              <a:t>Osteoporosis </a:t>
            </a:r>
            <a:r>
              <a:rPr lang="he-IL" dirty="0"/>
              <a:t> ושברים</a:t>
            </a:r>
          </a:p>
          <a:p>
            <a:pPr marL="342900" indent="-342900" algn="r">
              <a:lnSpc>
                <a:spcPct val="150000"/>
              </a:lnSpc>
              <a:buFont typeface="Arial" panose="020B0604020202020204" pitchFamily="34" charset="0"/>
              <a:buChar char="•"/>
            </a:pPr>
            <a:r>
              <a:rPr lang="en-US" dirty="0"/>
              <a:t>Heterotopic ossification/Periarticular ossification</a:t>
            </a:r>
            <a:endParaRPr lang="he-IL" dirty="0"/>
          </a:p>
          <a:p>
            <a:pPr marL="342900" indent="-342900" algn="r">
              <a:buFont typeface="Arial" panose="020B0604020202020204" pitchFamily="34" charset="0"/>
              <a:buChar char="•"/>
            </a:pPr>
            <a:endParaRPr lang="he-IL" dirty="0"/>
          </a:p>
          <a:p>
            <a:pPr marL="342900" indent="-342900" algn="r">
              <a:buFont typeface="Arial" panose="020B0604020202020204" pitchFamily="34" charset="0"/>
              <a:buChar char="•"/>
            </a:pPr>
            <a:endParaRPr lang="he-IL" dirty="0"/>
          </a:p>
        </p:txBody>
      </p:sp>
    </p:spTree>
    <p:extLst>
      <p:ext uri="{BB962C8B-B14F-4D97-AF65-F5344CB8AC3E}">
        <p14:creationId xmlns:p14="http://schemas.microsoft.com/office/powerpoint/2010/main" val="6447236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CC7605E-FAFC-4C3D-B770-587498958BA4}"/>
              </a:ext>
            </a:extLst>
          </p:cNvPr>
          <p:cNvSpPr>
            <a:spLocks noGrp="1"/>
          </p:cNvSpPr>
          <p:nvPr>
            <p:ph type="ctrTitle"/>
          </p:nvPr>
        </p:nvSpPr>
        <p:spPr/>
        <p:txBody>
          <a:bodyPr/>
          <a:lstStyle/>
          <a:p>
            <a:br>
              <a:rPr lang="en-US" b="1" dirty="0">
                <a:solidFill>
                  <a:schemeClr val="accent6"/>
                </a:solidFill>
                <a:latin typeface="+mn-lt"/>
                <a:cs typeface="+mn-cs"/>
              </a:rPr>
            </a:br>
            <a:r>
              <a:rPr lang="he-IL" b="1" dirty="0">
                <a:solidFill>
                  <a:schemeClr val="accent6"/>
                </a:solidFill>
                <a:latin typeface="+mn-lt"/>
                <a:cs typeface="+mn-cs"/>
              </a:rPr>
              <a:t> </a:t>
            </a:r>
            <a:r>
              <a:rPr lang="he-IL" b="1" dirty="0">
                <a:solidFill>
                  <a:srgbClr val="0B94A9"/>
                </a:solidFill>
                <a:latin typeface="+mn-lt"/>
                <a:cs typeface="+mn-cs"/>
              </a:rPr>
              <a:t>- סוף - </a:t>
            </a:r>
          </a:p>
        </p:txBody>
      </p:sp>
      <p:pic>
        <p:nvPicPr>
          <p:cNvPr id="6" name="Picture 5" descr="A close up of a logo&#10;&#10;Description automatically generated">
            <a:extLst>
              <a:ext uri="{FF2B5EF4-FFF2-40B4-BE49-F238E27FC236}">
                <a16:creationId xmlns:a16="http://schemas.microsoft.com/office/drawing/2014/main" id="{99CEC28B-39BC-4DA8-8C7F-8E5FF3545D6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4950542" y="3843593"/>
            <a:ext cx="2290916" cy="2290916"/>
          </a:xfrm>
          <a:prstGeom prst="rect">
            <a:avLst/>
          </a:prstGeom>
        </p:spPr>
      </p:pic>
      <p:sp>
        <p:nvSpPr>
          <p:cNvPr id="7" name="Rectangle 6">
            <a:extLst>
              <a:ext uri="{FF2B5EF4-FFF2-40B4-BE49-F238E27FC236}">
                <a16:creationId xmlns:a16="http://schemas.microsoft.com/office/drawing/2014/main" id="{464D7863-A6D4-4BBD-AC4F-990B6ADBD4F0}"/>
              </a:ext>
            </a:extLst>
          </p:cNvPr>
          <p:cNvSpPr/>
          <p:nvPr/>
        </p:nvSpPr>
        <p:spPr>
          <a:xfrm>
            <a:off x="2408903" y="9836"/>
            <a:ext cx="9783097" cy="277784"/>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3EF4A41-B832-4218-A1A6-4D9B03F2D3F1}"/>
              </a:ext>
            </a:extLst>
          </p:cNvPr>
          <p:cNvSpPr/>
          <p:nvPr/>
        </p:nvSpPr>
        <p:spPr>
          <a:xfrm>
            <a:off x="3333134" y="293624"/>
            <a:ext cx="8858865" cy="254292"/>
          </a:xfrm>
          <a:prstGeom prst="rect">
            <a:avLst/>
          </a:prstGeom>
          <a:solidFill>
            <a:srgbClr val="87C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86653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CC7605E-FAFC-4C3D-B770-587498958BA4}"/>
              </a:ext>
            </a:extLst>
          </p:cNvPr>
          <p:cNvSpPr>
            <a:spLocks noGrp="1"/>
          </p:cNvSpPr>
          <p:nvPr>
            <p:ph type="ctrTitle"/>
          </p:nvPr>
        </p:nvSpPr>
        <p:spPr>
          <a:xfrm>
            <a:off x="800721" y="708440"/>
            <a:ext cx="10590555" cy="3941212"/>
          </a:xfrm>
        </p:spPr>
        <p:txBody>
          <a:bodyPr>
            <a:normAutofit/>
          </a:bodyPr>
          <a:lstStyle/>
          <a:p>
            <a:pPr>
              <a:lnSpc>
                <a:spcPct val="100000"/>
              </a:lnSpc>
            </a:pPr>
            <a:r>
              <a:rPr lang="he-IL" sz="4400" b="1" dirty="0">
                <a:latin typeface="+mn-lt"/>
                <a:cs typeface="+mn-cs"/>
              </a:rPr>
              <a:t>חלק 3 - פיזיותרפיה בנפגעי חוט שדרה </a:t>
            </a:r>
            <a:br>
              <a:rPr lang="en-US" sz="4400" b="1" dirty="0">
                <a:latin typeface="+mn-lt"/>
                <a:cs typeface="+mn-cs"/>
              </a:rPr>
            </a:br>
            <a:r>
              <a:rPr lang="he-IL" sz="4400" b="1" dirty="0">
                <a:latin typeface="+mn-lt"/>
                <a:cs typeface="+mn-cs"/>
              </a:rPr>
              <a:t>בגובה </a:t>
            </a:r>
            <a:r>
              <a:rPr lang="en-US" sz="4400" b="1" dirty="0">
                <a:latin typeface="+mn-lt"/>
                <a:cs typeface="+mn-cs"/>
              </a:rPr>
              <a:t>C6-7 </a:t>
            </a:r>
            <a:br>
              <a:rPr lang="he-IL" sz="4400" b="1" dirty="0">
                <a:latin typeface="+mn-lt"/>
                <a:cs typeface="+mn-cs"/>
              </a:rPr>
            </a:br>
            <a:br>
              <a:rPr lang="he-IL" sz="4400" b="1" dirty="0">
                <a:latin typeface="+mn-lt"/>
                <a:cs typeface="+mn-cs"/>
              </a:rPr>
            </a:br>
            <a:r>
              <a:rPr lang="he-IL" sz="2400" b="1" dirty="0">
                <a:latin typeface="+mn-lt"/>
                <a:cs typeface="+mn-cs"/>
              </a:rPr>
              <a:t>מירב זהבי (בר יואב), </a:t>
            </a:r>
            <a:r>
              <a:rPr lang="en-US" sz="2000" b="1" dirty="0">
                <a:latin typeface="+mn-lt"/>
                <a:cs typeface="+mn-cs"/>
              </a:rPr>
              <a:t>BPT, MA</a:t>
            </a:r>
            <a:r>
              <a:rPr lang="he-IL" sz="2000" b="1" dirty="0">
                <a:latin typeface="+mn-lt"/>
                <a:cs typeface="+mn-cs"/>
              </a:rPr>
              <a:t> </a:t>
            </a:r>
            <a:br>
              <a:rPr lang="he-IL" sz="2400" b="1" dirty="0">
                <a:latin typeface="+mn-lt"/>
                <a:cs typeface="+mn-cs"/>
              </a:rPr>
            </a:br>
            <a:r>
              <a:rPr lang="he-IL" sz="2000" b="1" dirty="0">
                <a:latin typeface="+mn-lt"/>
                <a:cs typeface="+mn-cs"/>
              </a:rPr>
              <a:t>אוניברסיטת</a:t>
            </a:r>
            <a:r>
              <a:rPr lang="en-US" sz="2000" b="1" dirty="0">
                <a:latin typeface="+mn-lt"/>
                <a:cs typeface="+mn-cs"/>
              </a:rPr>
              <a:t>  </a:t>
            </a:r>
            <a:r>
              <a:rPr lang="he-IL" sz="2000" b="1" dirty="0">
                <a:latin typeface="+mn-lt"/>
                <a:cs typeface="+mn-cs"/>
              </a:rPr>
              <a:t>תל-אביב, המרכז הרפואי ע"ש שיבא, תל-השומר</a:t>
            </a:r>
            <a:r>
              <a:rPr lang="en-US" sz="2000" b="1" dirty="0">
                <a:latin typeface="+mn-lt"/>
                <a:cs typeface="+mn-cs"/>
              </a:rPr>
              <a:t> </a:t>
            </a:r>
            <a:br>
              <a:rPr lang="en-US" sz="2000" b="1" dirty="0">
                <a:latin typeface="+mn-lt"/>
                <a:cs typeface="+mn-cs"/>
              </a:rPr>
            </a:br>
            <a:r>
              <a:rPr lang="he-IL" sz="2000" b="1" dirty="0">
                <a:latin typeface="+mn-lt"/>
                <a:cs typeface="+mn-cs"/>
              </a:rPr>
              <a:t> </a:t>
            </a:r>
            <a:br>
              <a:rPr lang="he-IL" sz="2400" b="1" dirty="0">
                <a:latin typeface="+mn-lt"/>
                <a:cs typeface="+mn-cs"/>
              </a:rPr>
            </a:br>
            <a:r>
              <a:rPr lang="he-IL" sz="2400" b="1" dirty="0">
                <a:latin typeface="+mn-lt"/>
                <a:cs typeface="+mn-cs"/>
              </a:rPr>
              <a:t>ענבל פארן </a:t>
            </a:r>
            <a:r>
              <a:rPr lang="en-US" sz="2000" b="1" dirty="0">
                <a:latin typeface="+mn-lt"/>
                <a:cs typeface="+mn-cs"/>
              </a:rPr>
              <a:t>BPT, MPT</a:t>
            </a:r>
            <a:br>
              <a:rPr lang="he-IL" sz="2400" b="1" dirty="0">
                <a:latin typeface="+mn-lt"/>
                <a:cs typeface="+mn-cs"/>
              </a:rPr>
            </a:br>
            <a:r>
              <a:rPr lang="he-IL" sz="2000" b="1" dirty="0">
                <a:latin typeface="+mn-lt"/>
                <a:cs typeface="+mn-cs"/>
              </a:rPr>
              <a:t>אוניברסיטת בן-גוריון</a:t>
            </a:r>
            <a:r>
              <a:rPr lang="en-US" sz="2000" b="1" dirty="0">
                <a:latin typeface="+mn-lt"/>
                <a:cs typeface="+mn-cs"/>
              </a:rPr>
              <a:t> </a:t>
            </a:r>
            <a:r>
              <a:rPr lang="he-IL" sz="2000" b="1" dirty="0">
                <a:latin typeface="+mn-lt"/>
                <a:cs typeface="+mn-cs"/>
              </a:rPr>
              <a:t> ומרכז הרפואי ע"ש שיבא, תל-השומר</a:t>
            </a:r>
            <a:r>
              <a:rPr lang="en-US" sz="2000" b="1" dirty="0">
                <a:latin typeface="+mn-lt"/>
                <a:cs typeface="+mn-cs"/>
              </a:rPr>
              <a:t> </a:t>
            </a:r>
            <a:endParaRPr lang="he-IL" sz="2400" b="1" dirty="0">
              <a:latin typeface="+mn-lt"/>
              <a:cs typeface="+mn-cs"/>
            </a:endParaRPr>
          </a:p>
        </p:txBody>
      </p:sp>
      <p:pic>
        <p:nvPicPr>
          <p:cNvPr id="6" name="Picture 5" descr="A close up of a logo&#10;&#10;Description automatically generated">
            <a:extLst>
              <a:ext uri="{FF2B5EF4-FFF2-40B4-BE49-F238E27FC236}">
                <a16:creationId xmlns:a16="http://schemas.microsoft.com/office/drawing/2014/main" id="{99CEC28B-39BC-4DA8-8C7F-8E5FF3545D6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4998429" y="4509842"/>
            <a:ext cx="2195142" cy="2195142"/>
          </a:xfrm>
          <a:prstGeom prst="rect">
            <a:avLst/>
          </a:prstGeom>
        </p:spPr>
      </p:pic>
      <p:sp>
        <p:nvSpPr>
          <p:cNvPr id="7" name="Rectangle 6">
            <a:extLst>
              <a:ext uri="{FF2B5EF4-FFF2-40B4-BE49-F238E27FC236}">
                <a16:creationId xmlns:a16="http://schemas.microsoft.com/office/drawing/2014/main" id="{464D7863-A6D4-4BBD-AC4F-990B6ADBD4F0}"/>
              </a:ext>
            </a:extLst>
          </p:cNvPr>
          <p:cNvSpPr/>
          <p:nvPr/>
        </p:nvSpPr>
        <p:spPr>
          <a:xfrm>
            <a:off x="2408903" y="9836"/>
            <a:ext cx="9783097" cy="277784"/>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3EF4A41-B832-4218-A1A6-4D9B03F2D3F1}"/>
              </a:ext>
            </a:extLst>
          </p:cNvPr>
          <p:cNvSpPr/>
          <p:nvPr/>
        </p:nvSpPr>
        <p:spPr>
          <a:xfrm>
            <a:off x="3333134" y="282738"/>
            <a:ext cx="8858865" cy="254292"/>
          </a:xfrm>
          <a:prstGeom prst="rect">
            <a:avLst/>
          </a:prstGeom>
          <a:solidFill>
            <a:srgbClr val="87C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4631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CC7605E-FAFC-4C3D-B770-587498958BA4}"/>
              </a:ext>
            </a:extLst>
          </p:cNvPr>
          <p:cNvSpPr>
            <a:spLocks noGrp="1"/>
          </p:cNvSpPr>
          <p:nvPr>
            <p:ph type="ctrTitle"/>
          </p:nvPr>
        </p:nvSpPr>
        <p:spPr>
          <a:xfrm>
            <a:off x="585035" y="3407965"/>
            <a:ext cx="10894541" cy="1184570"/>
          </a:xfrm>
        </p:spPr>
        <p:txBody>
          <a:bodyPr>
            <a:noAutofit/>
          </a:bodyPr>
          <a:lstStyle/>
          <a:p>
            <a:pPr algn="r">
              <a:lnSpc>
                <a:spcPct val="150000"/>
              </a:lnSpc>
            </a:pPr>
            <a:r>
              <a:rPr lang="he-IL" sz="2800" b="1" dirty="0">
                <a:solidFill>
                  <a:srgbClr val="002060"/>
                </a:solidFill>
                <a:latin typeface="+mn-lt"/>
                <a:cs typeface="+mn-cs"/>
              </a:rPr>
              <a:t>סרטונים עם הדגמה מעשית מסומנים באייקון        </a:t>
            </a:r>
            <a:br>
              <a:rPr lang="he-IL" sz="2800" b="1" dirty="0">
                <a:solidFill>
                  <a:srgbClr val="002060"/>
                </a:solidFill>
                <a:latin typeface="+mn-lt"/>
                <a:cs typeface="+mn-cs"/>
              </a:rPr>
            </a:br>
            <a:r>
              <a:rPr lang="he-IL" sz="2800" b="1" dirty="0">
                <a:solidFill>
                  <a:srgbClr val="002060"/>
                </a:solidFill>
                <a:latin typeface="+mn-lt"/>
                <a:cs typeface="+mn-cs"/>
              </a:rPr>
              <a:t>בכדי לצפות בסרטון, לחצו על האייקון הרלבנטי בכל אחת מהשקופיות</a:t>
            </a:r>
            <a:br>
              <a:rPr lang="en-US" sz="2800" b="1" dirty="0">
                <a:solidFill>
                  <a:srgbClr val="002060"/>
                </a:solidFill>
                <a:latin typeface="+mn-lt"/>
                <a:cs typeface="+mn-cs"/>
              </a:rPr>
            </a:br>
            <a:r>
              <a:rPr lang="he-IL" sz="2800" b="1" dirty="0">
                <a:solidFill>
                  <a:srgbClr val="002060"/>
                </a:solidFill>
                <a:latin typeface="+mn-lt"/>
                <a:cs typeface="+mn-cs"/>
              </a:rPr>
              <a:t>כדי לחזור למצגת אחרי צפיה בסרטון ניתן להקטין את חלון הדפדפן  </a:t>
            </a:r>
          </a:p>
        </p:txBody>
      </p:sp>
      <p:pic>
        <p:nvPicPr>
          <p:cNvPr id="6" name="Picture 5" descr="A close up of a logo&#10;&#10;Description automatically generated">
            <a:extLst>
              <a:ext uri="{FF2B5EF4-FFF2-40B4-BE49-F238E27FC236}">
                <a16:creationId xmlns:a16="http://schemas.microsoft.com/office/drawing/2014/main" id="{99CEC28B-39BC-4DA8-8C7F-8E5FF3545D6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50542" y="4434357"/>
            <a:ext cx="2290916" cy="2290916"/>
          </a:xfrm>
          <a:prstGeom prst="rect">
            <a:avLst/>
          </a:prstGeom>
        </p:spPr>
      </p:pic>
      <p:sp>
        <p:nvSpPr>
          <p:cNvPr id="7" name="Rectangle 6">
            <a:extLst>
              <a:ext uri="{FF2B5EF4-FFF2-40B4-BE49-F238E27FC236}">
                <a16:creationId xmlns:a16="http://schemas.microsoft.com/office/drawing/2014/main" id="{464D7863-A6D4-4BBD-AC4F-990B6ADBD4F0}"/>
              </a:ext>
            </a:extLst>
          </p:cNvPr>
          <p:cNvSpPr/>
          <p:nvPr/>
        </p:nvSpPr>
        <p:spPr>
          <a:xfrm>
            <a:off x="2408903" y="9836"/>
            <a:ext cx="9783097" cy="277784"/>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3EF4A41-B832-4218-A1A6-4D9B03F2D3F1}"/>
              </a:ext>
            </a:extLst>
          </p:cNvPr>
          <p:cNvSpPr/>
          <p:nvPr/>
        </p:nvSpPr>
        <p:spPr>
          <a:xfrm>
            <a:off x="3333134" y="282738"/>
            <a:ext cx="8858865" cy="254292"/>
          </a:xfrm>
          <a:prstGeom prst="rect">
            <a:avLst/>
          </a:prstGeom>
          <a:solidFill>
            <a:srgbClr val="87C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descr="Presentation with media with solid fill">
            <a:extLst>
              <a:ext uri="{FF2B5EF4-FFF2-40B4-BE49-F238E27FC236}">
                <a16:creationId xmlns:a16="http://schemas.microsoft.com/office/drawing/2014/main" id="{FD14830B-FC56-5690-A174-4EB57F38485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14483" y="2653366"/>
            <a:ext cx="914400" cy="914400"/>
          </a:xfrm>
          <a:prstGeom prst="rect">
            <a:avLst/>
          </a:prstGeom>
        </p:spPr>
      </p:pic>
      <p:sp>
        <p:nvSpPr>
          <p:cNvPr id="3" name="כותרת 1">
            <a:extLst>
              <a:ext uri="{FF2B5EF4-FFF2-40B4-BE49-F238E27FC236}">
                <a16:creationId xmlns:a16="http://schemas.microsoft.com/office/drawing/2014/main" id="{01FD3C00-63F4-6F20-97A5-178C11FBCFF6}"/>
              </a:ext>
            </a:extLst>
          </p:cNvPr>
          <p:cNvSpPr txBox="1">
            <a:spLocks/>
          </p:cNvSpPr>
          <p:nvPr/>
        </p:nvSpPr>
        <p:spPr>
          <a:xfrm>
            <a:off x="585035" y="1062285"/>
            <a:ext cx="11351740" cy="1184570"/>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a:lnSpc>
                <a:spcPct val="200000"/>
              </a:lnSpc>
            </a:pPr>
            <a:r>
              <a:rPr lang="he-IL" sz="3200" b="1" u="sng" dirty="0">
                <a:solidFill>
                  <a:srgbClr val="002060"/>
                </a:solidFill>
                <a:latin typeface="+mn-lt"/>
                <a:cs typeface="+mn-cs"/>
              </a:rPr>
              <a:t>הסבר לצפייה במצגת</a:t>
            </a:r>
          </a:p>
        </p:txBody>
      </p:sp>
    </p:spTree>
    <p:extLst>
      <p:ext uri="{BB962C8B-B14F-4D97-AF65-F5344CB8AC3E}">
        <p14:creationId xmlns:p14="http://schemas.microsoft.com/office/powerpoint/2010/main" val="3011285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CC7605E-FAFC-4C3D-B770-587498958BA4}"/>
              </a:ext>
            </a:extLst>
          </p:cNvPr>
          <p:cNvSpPr>
            <a:spLocks noGrp="1"/>
          </p:cNvSpPr>
          <p:nvPr>
            <p:ph type="ctrTitle"/>
          </p:nvPr>
        </p:nvSpPr>
        <p:spPr>
          <a:xfrm>
            <a:off x="1010168" y="1418706"/>
            <a:ext cx="10171663" cy="2387600"/>
          </a:xfrm>
        </p:spPr>
        <p:txBody>
          <a:bodyPr>
            <a:normAutofit/>
          </a:bodyPr>
          <a:lstStyle/>
          <a:p>
            <a:r>
              <a:rPr lang="he-IL" sz="4400" b="1" dirty="0">
                <a:latin typeface="+mn-lt"/>
                <a:cs typeface="+mn-cs"/>
              </a:rPr>
              <a:t>רמת תפקוד בנפגעי חוט שדרה בגובה </a:t>
            </a:r>
            <a:r>
              <a:rPr lang="en-US" sz="4400" b="1" dirty="0">
                <a:latin typeface="+mn-lt"/>
                <a:cs typeface="+mn-cs"/>
              </a:rPr>
              <a:t>C6-7</a:t>
            </a:r>
            <a:r>
              <a:rPr lang="he-IL" sz="4400" b="1" dirty="0">
                <a:latin typeface="+mn-lt"/>
                <a:cs typeface="+mn-cs"/>
              </a:rPr>
              <a:t> </a:t>
            </a:r>
            <a:endParaRPr lang="he-IL" sz="3600" b="1" dirty="0">
              <a:latin typeface="+mn-lt"/>
              <a:cs typeface="+mn-cs"/>
            </a:endParaRPr>
          </a:p>
        </p:txBody>
      </p:sp>
      <p:sp>
        <p:nvSpPr>
          <p:cNvPr id="7" name="Rectangle 6">
            <a:extLst>
              <a:ext uri="{FF2B5EF4-FFF2-40B4-BE49-F238E27FC236}">
                <a16:creationId xmlns:a16="http://schemas.microsoft.com/office/drawing/2014/main" id="{464D7863-A6D4-4BBD-AC4F-990B6ADBD4F0}"/>
              </a:ext>
            </a:extLst>
          </p:cNvPr>
          <p:cNvSpPr/>
          <p:nvPr/>
        </p:nvSpPr>
        <p:spPr>
          <a:xfrm>
            <a:off x="2408903" y="9836"/>
            <a:ext cx="9783097" cy="277784"/>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3EF4A41-B832-4218-A1A6-4D9B03F2D3F1}"/>
              </a:ext>
            </a:extLst>
          </p:cNvPr>
          <p:cNvSpPr/>
          <p:nvPr/>
        </p:nvSpPr>
        <p:spPr>
          <a:xfrm>
            <a:off x="3333134" y="282738"/>
            <a:ext cx="8858865" cy="254292"/>
          </a:xfrm>
          <a:prstGeom prst="rect">
            <a:avLst/>
          </a:prstGeom>
          <a:solidFill>
            <a:srgbClr val="87C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0743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64D7863-A6D4-4BBD-AC4F-990B6ADBD4F0}"/>
              </a:ext>
            </a:extLst>
          </p:cNvPr>
          <p:cNvSpPr/>
          <p:nvPr/>
        </p:nvSpPr>
        <p:spPr>
          <a:xfrm>
            <a:off x="2408903" y="9836"/>
            <a:ext cx="9783097" cy="277784"/>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3EF4A41-B832-4218-A1A6-4D9B03F2D3F1}"/>
              </a:ext>
            </a:extLst>
          </p:cNvPr>
          <p:cNvSpPr/>
          <p:nvPr/>
        </p:nvSpPr>
        <p:spPr>
          <a:xfrm>
            <a:off x="3333134" y="282738"/>
            <a:ext cx="8858865" cy="254292"/>
          </a:xfrm>
          <a:prstGeom prst="rect">
            <a:avLst/>
          </a:prstGeom>
          <a:solidFill>
            <a:srgbClr val="87C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מציין מיקום תוכן 2">
            <a:extLst>
              <a:ext uri="{FF2B5EF4-FFF2-40B4-BE49-F238E27FC236}">
                <a16:creationId xmlns:a16="http://schemas.microsoft.com/office/drawing/2014/main" id="{38EE88E6-4770-0244-2984-F26960EC6CE9}"/>
              </a:ext>
            </a:extLst>
          </p:cNvPr>
          <p:cNvSpPr txBox="1">
            <a:spLocks/>
          </p:cNvSpPr>
          <p:nvPr/>
        </p:nvSpPr>
        <p:spPr>
          <a:xfrm>
            <a:off x="874222" y="1946562"/>
            <a:ext cx="10515600" cy="4351338"/>
          </a:xfrm>
          <a:prstGeom prst="rect">
            <a:avLst/>
          </a:prstGeom>
        </p:spPr>
        <p:txBody>
          <a:bodyPr vert="horz" lIns="91440" tIns="45720" rIns="91440" bIns="45720" rtlCol="1">
            <a:normAutofit/>
          </a:bodyPr>
          <a:lstStyle>
            <a:lvl1pPr marL="0" indent="0" algn="ctr" defTabSz="914400" rtl="1"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1"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1"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r">
              <a:lnSpc>
                <a:spcPct val="150000"/>
              </a:lnSpc>
              <a:buFont typeface="Arial" panose="020B0604020202020204" pitchFamily="34" charset="0"/>
              <a:buChar char="•"/>
            </a:pPr>
            <a:r>
              <a:rPr lang="he-IL" dirty="0"/>
              <a:t>נפגע חוט שדרה בגובה </a:t>
            </a:r>
            <a:r>
              <a:rPr lang="en-US" dirty="0"/>
              <a:t>C6 ASIA A </a:t>
            </a:r>
            <a:r>
              <a:rPr lang="he-IL" dirty="0"/>
              <a:t> - פגיעה שלמה</a:t>
            </a:r>
          </a:p>
          <a:p>
            <a:pPr marL="342900" indent="-342900" algn="r">
              <a:lnSpc>
                <a:spcPct val="150000"/>
              </a:lnSpc>
              <a:buFont typeface="Arial" panose="020B0604020202020204" pitchFamily="34" charset="0"/>
              <a:buChar char="•"/>
            </a:pPr>
            <a:r>
              <a:rPr lang="he-IL" dirty="0"/>
              <a:t>הסגמנט האחרון התקין הוא </a:t>
            </a:r>
            <a:r>
              <a:rPr lang="en-US" dirty="0"/>
              <a:t>C6 </a:t>
            </a:r>
            <a:r>
              <a:rPr lang="he-IL" dirty="0"/>
              <a:t> המעיד על נוכחות שריר ה-</a:t>
            </a:r>
            <a:r>
              <a:rPr lang="en-US" dirty="0"/>
              <a:t> Extensor Carpi Radialis (ECR)</a:t>
            </a:r>
            <a:r>
              <a:rPr lang="he-IL" dirty="0"/>
              <a:t>. בפגיעות שלמות בגובה </a:t>
            </a:r>
            <a:r>
              <a:rPr lang="en-US" dirty="0"/>
              <a:t>C6</a:t>
            </a:r>
            <a:r>
              <a:rPr lang="he-IL" dirty="0"/>
              <a:t> לא נצפה לתנועה או</a:t>
            </a:r>
            <a:r>
              <a:rPr lang="en-US" dirty="0"/>
              <a:t> </a:t>
            </a:r>
            <a:r>
              <a:rPr lang="he-IL" dirty="0"/>
              <a:t>תחושה מתחת לגובה זה</a:t>
            </a:r>
          </a:p>
          <a:p>
            <a:pPr marL="342900" indent="-342900" algn="r">
              <a:lnSpc>
                <a:spcPct val="150000"/>
              </a:lnSpc>
              <a:buFont typeface="Arial" panose="020B0604020202020204" pitchFamily="34" charset="0"/>
              <a:buChar char="•"/>
            </a:pPr>
            <a:r>
              <a:rPr lang="he-IL" dirty="0"/>
              <a:t>בהנחה שסגמנטים מעל גובה הפגיעה תקינים קיים שריר מפתח נוסף </a:t>
            </a:r>
            <a:r>
              <a:rPr lang="en-US" dirty="0"/>
              <a:t>Biceps-C5</a:t>
            </a:r>
            <a:endParaRPr lang="he-IL" dirty="0"/>
          </a:p>
          <a:p>
            <a:pPr>
              <a:lnSpc>
                <a:spcPct val="150000"/>
              </a:lnSpc>
            </a:pPr>
            <a:r>
              <a:rPr lang="he-IL" b="1" dirty="0"/>
              <a:t>בניגוד לגובה פגיעה בסגמנט ,</a:t>
            </a:r>
            <a:r>
              <a:rPr lang="en-US" b="1" dirty="0"/>
              <a:t>C7</a:t>
            </a:r>
            <a:r>
              <a:rPr lang="he-IL" b="1" dirty="0"/>
              <a:t> מטופל עם פגיעה בגובה </a:t>
            </a:r>
            <a:r>
              <a:rPr lang="en-US" b="1" dirty="0"/>
              <a:t>C6</a:t>
            </a:r>
            <a:r>
              <a:rPr lang="he-IL" b="1" dirty="0"/>
              <a:t> זקוק לעזרה משמעותית בכל התפקודים ולא יגיע לעצמאות. </a:t>
            </a:r>
          </a:p>
        </p:txBody>
      </p:sp>
      <p:sp>
        <p:nvSpPr>
          <p:cNvPr id="6" name="כותרת 1">
            <a:extLst>
              <a:ext uri="{FF2B5EF4-FFF2-40B4-BE49-F238E27FC236}">
                <a16:creationId xmlns:a16="http://schemas.microsoft.com/office/drawing/2014/main" id="{5280B428-40E8-27D8-3FE3-20E42056D154}"/>
              </a:ext>
            </a:extLst>
          </p:cNvPr>
          <p:cNvSpPr txBox="1">
            <a:spLocks/>
          </p:cNvSpPr>
          <p:nvPr/>
        </p:nvSpPr>
        <p:spPr>
          <a:xfrm>
            <a:off x="910244" y="748145"/>
            <a:ext cx="10443556" cy="998188"/>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he-IL" sz="4400" b="1" dirty="0">
                <a:cs typeface="+mn-cs"/>
              </a:rPr>
              <a:t>מהי משמעות פגיעה בגובה </a:t>
            </a:r>
            <a:r>
              <a:rPr lang="en-US" sz="4400" b="1" dirty="0">
                <a:cs typeface="+mn-cs"/>
              </a:rPr>
              <a:t>C6</a:t>
            </a:r>
            <a:r>
              <a:rPr lang="he-IL" sz="4400" b="1" dirty="0">
                <a:cs typeface="+mn-cs"/>
              </a:rPr>
              <a:t>?</a:t>
            </a:r>
            <a:endParaRPr lang="en-US" sz="4400" b="1" dirty="0">
              <a:cs typeface="+mn-cs"/>
            </a:endParaRPr>
          </a:p>
        </p:txBody>
      </p:sp>
    </p:spTree>
    <p:extLst>
      <p:ext uri="{BB962C8B-B14F-4D97-AF65-F5344CB8AC3E}">
        <p14:creationId xmlns:p14="http://schemas.microsoft.com/office/powerpoint/2010/main" val="2285610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64D7863-A6D4-4BBD-AC4F-990B6ADBD4F0}"/>
              </a:ext>
            </a:extLst>
          </p:cNvPr>
          <p:cNvSpPr/>
          <p:nvPr/>
        </p:nvSpPr>
        <p:spPr>
          <a:xfrm>
            <a:off x="2408903" y="9836"/>
            <a:ext cx="9783097" cy="277784"/>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3EF4A41-B832-4218-A1A6-4D9B03F2D3F1}"/>
              </a:ext>
            </a:extLst>
          </p:cNvPr>
          <p:cNvSpPr/>
          <p:nvPr/>
        </p:nvSpPr>
        <p:spPr>
          <a:xfrm>
            <a:off x="3333134" y="282738"/>
            <a:ext cx="8858865" cy="254292"/>
          </a:xfrm>
          <a:prstGeom prst="rect">
            <a:avLst/>
          </a:prstGeom>
          <a:solidFill>
            <a:srgbClr val="87C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כותרת 1">
            <a:extLst>
              <a:ext uri="{FF2B5EF4-FFF2-40B4-BE49-F238E27FC236}">
                <a16:creationId xmlns:a16="http://schemas.microsoft.com/office/drawing/2014/main" id="{604220B8-CB59-11E2-78B8-6262A77E3DA6}"/>
              </a:ext>
            </a:extLst>
          </p:cNvPr>
          <p:cNvSpPr txBox="1">
            <a:spLocks/>
          </p:cNvSpPr>
          <p:nvPr/>
        </p:nvSpPr>
        <p:spPr>
          <a:xfrm>
            <a:off x="838200" y="803564"/>
            <a:ext cx="10515600" cy="887124"/>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he-IL" sz="4400" b="1" dirty="0">
                <a:cs typeface="+mn-cs"/>
              </a:rPr>
              <a:t>מהי משמעות פגיעה בגובה </a:t>
            </a:r>
            <a:r>
              <a:rPr lang="en-US" sz="4400" b="1" dirty="0">
                <a:cs typeface="+mn-cs"/>
              </a:rPr>
              <a:t>C7</a:t>
            </a:r>
            <a:r>
              <a:rPr lang="he-IL" sz="4400" b="1" dirty="0">
                <a:cs typeface="+mn-cs"/>
              </a:rPr>
              <a:t>?</a:t>
            </a:r>
            <a:endParaRPr lang="en-US" sz="4400" b="1" dirty="0">
              <a:cs typeface="+mn-cs"/>
            </a:endParaRPr>
          </a:p>
        </p:txBody>
      </p:sp>
      <p:sp>
        <p:nvSpPr>
          <p:cNvPr id="6" name="מציין מיקום תוכן 2">
            <a:extLst>
              <a:ext uri="{FF2B5EF4-FFF2-40B4-BE49-F238E27FC236}">
                <a16:creationId xmlns:a16="http://schemas.microsoft.com/office/drawing/2014/main" id="{E32A61AA-67B6-D787-C4BF-636947823DDD}"/>
              </a:ext>
            </a:extLst>
          </p:cNvPr>
          <p:cNvSpPr txBox="1">
            <a:spLocks/>
          </p:cNvSpPr>
          <p:nvPr/>
        </p:nvSpPr>
        <p:spPr>
          <a:xfrm>
            <a:off x="1048789" y="2102716"/>
            <a:ext cx="10515600" cy="4351338"/>
          </a:xfrm>
          <a:prstGeom prst="rect">
            <a:avLst/>
          </a:prstGeom>
        </p:spPr>
        <p:txBody>
          <a:bodyPr vert="horz" lIns="91440" tIns="45720" rIns="91440" bIns="45720" rtlCol="1">
            <a:normAutofit/>
          </a:bodyPr>
          <a:lstStyle>
            <a:lvl1pPr marL="0" indent="0" algn="ctr" defTabSz="914400" rtl="1"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1"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1"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r">
              <a:lnSpc>
                <a:spcPct val="150000"/>
              </a:lnSpc>
              <a:buFont typeface="Arial" panose="020B0604020202020204" pitchFamily="34" charset="0"/>
              <a:buChar char="•"/>
            </a:pPr>
            <a:r>
              <a:rPr lang="he-IL" dirty="0"/>
              <a:t>נפגע חוט שדרה בגובה </a:t>
            </a:r>
            <a:r>
              <a:rPr lang="en-US" dirty="0"/>
              <a:t>C7 ASIA A </a:t>
            </a:r>
            <a:r>
              <a:rPr lang="he-IL" dirty="0"/>
              <a:t> - פגיעה שלמה</a:t>
            </a:r>
          </a:p>
          <a:p>
            <a:pPr marL="342900" indent="-342900" algn="r">
              <a:lnSpc>
                <a:spcPct val="150000"/>
              </a:lnSpc>
              <a:buFont typeface="Arial" panose="020B0604020202020204" pitchFamily="34" charset="0"/>
              <a:buChar char="•"/>
            </a:pPr>
            <a:r>
              <a:rPr lang="he-IL" dirty="0"/>
              <a:t>הסגמנט האחרון התקין הוא </a:t>
            </a:r>
            <a:r>
              <a:rPr lang="en-US" dirty="0"/>
              <a:t>C7 </a:t>
            </a:r>
            <a:r>
              <a:rPr lang="he-IL" dirty="0"/>
              <a:t> המעיד על נוכחות שריר ה-</a:t>
            </a:r>
            <a:r>
              <a:rPr lang="en-US" dirty="0"/>
              <a:t>TRICES</a:t>
            </a:r>
          </a:p>
          <a:p>
            <a:pPr marL="342900" indent="-342900" algn="r">
              <a:lnSpc>
                <a:spcPct val="150000"/>
              </a:lnSpc>
              <a:buFont typeface="Arial" panose="020B0604020202020204" pitchFamily="34" charset="0"/>
              <a:buChar char="•"/>
            </a:pPr>
            <a:r>
              <a:rPr lang="he-IL" dirty="0"/>
              <a:t>בפגיעות שלמות בגובה </a:t>
            </a:r>
            <a:r>
              <a:rPr lang="en-US" dirty="0"/>
              <a:t>C7</a:t>
            </a:r>
            <a:r>
              <a:rPr lang="he-IL" dirty="0"/>
              <a:t> לא נצפה לתנועה או תחושה מתחת לגובה זה</a:t>
            </a:r>
          </a:p>
          <a:p>
            <a:pPr marL="342900" indent="-342900" algn="r">
              <a:lnSpc>
                <a:spcPct val="150000"/>
              </a:lnSpc>
              <a:buFont typeface="Arial" panose="020B0604020202020204" pitchFamily="34" charset="0"/>
              <a:buChar char="•"/>
            </a:pPr>
            <a:r>
              <a:rPr lang="he-IL" dirty="0"/>
              <a:t>בהנחה שסגמנטים מעל גובה הפגיעה תקינים קיימים שרירי מפתח נוספים, </a:t>
            </a:r>
            <a:r>
              <a:rPr lang="en-US" dirty="0"/>
              <a:t>Biceps-C5</a:t>
            </a:r>
            <a:r>
              <a:rPr lang="he-IL" dirty="0"/>
              <a:t> ו- </a:t>
            </a:r>
            <a:r>
              <a:rPr lang="en-US" dirty="0"/>
              <a:t>Extensor Carpi Radialis-C6</a:t>
            </a:r>
            <a:r>
              <a:rPr lang="he-IL" dirty="0"/>
              <a:t>.</a:t>
            </a:r>
          </a:p>
          <a:p>
            <a:pPr algn="r"/>
            <a:endParaRPr lang="he-IL" dirty="0"/>
          </a:p>
          <a:p>
            <a:r>
              <a:rPr lang="he-IL" b="1" dirty="0"/>
              <a:t>נוכחות סגמנט </a:t>
            </a:r>
            <a:r>
              <a:rPr lang="en-US" b="1" dirty="0"/>
              <a:t>C7</a:t>
            </a:r>
            <a:r>
              <a:rPr lang="he-IL" b="1" dirty="0"/>
              <a:t> מאפשרת יכולות תפקודיות משמעותיות לעצמאות/עצמאות חלקית</a:t>
            </a:r>
          </a:p>
        </p:txBody>
      </p:sp>
    </p:spTree>
    <p:extLst>
      <p:ext uri="{BB962C8B-B14F-4D97-AF65-F5344CB8AC3E}">
        <p14:creationId xmlns:p14="http://schemas.microsoft.com/office/powerpoint/2010/main" val="3316732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64D7863-A6D4-4BBD-AC4F-990B6ADBD4F0}"/>
              </a:ext>
            </a:extLst>
          </p:cNvPr>
          <p:cNvSpPr/>
          <p:nvPr/>
        </p:nvSpPr>
        <p:spPr>
          <a:xfrm>
            <a:off x="2408903" y="9836"/>
            <a:ext cx="9783097" cy="277784"/>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3EF4A41-B832-4218-A1A6-4D9B03F2D3F1}"/>
              </a:ext>
            </a:extLst>
          </p:cNvPr>
          <p:cNvSpPr/>
          <p:nvPr/>
        </p:nvSpPr>
        <p:spPr>
          <a:xfrm>
            <a:off x="3333134" y="282738"/>
            <a:ext cx="8858865" cy="254292"/>
          </a:xfrm>
          <a:prstGeom prst="rect">
            <a:avLst/>
          </a:prstGeom>
          <a:solidFill>
            <a:srgbClr val="87C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מציין מיקום תוכן 2">
            <a:extLst>
              <a:ext uri="{FF2B5EF4-FFF2-40B4-BE49-F238E27FC236}">
                <a16:creationId xmlns:a16="http://schemas.microsoft.com/office/drawing/2014/main" id="{FB73C02D-1CBA-E339-6FDC-C9C4A2A45EE6}"/>
              </a:ext>
            </a:extLst>
          </p:cNvPr>
          <p:cNvSpPr txBox="1">
            <a:spLocks/>
          </p:cNvSpPr>
          <p:nvPr/>
        </p:nvSpPr>
        <p:spPr>
          <a:xfrm>
            <a:off x="760288" y="1714287"/>
            <a:ext cx="10962525" cy="4727610"/>
          </a:xfrm>
          <a:prstGeom prst="rect">
            <a:avLst/>
          </a:prstGeom>
        </p:spPr>
        <p:txBody>
          <a:bodyPr vert="horz" lIns="91440" tIns="45720" rIns="91440" bIns="45720" rtlCol="1">
            <a:normAutofit/>
          </a:bodyPr>
          <a:lstStyle>
            <a:lvl1pPr marL="0" indent="0" algn="ctr" defTabSz="914400" rtl="1"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1"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1"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r">
              <a:lnSpc>
                <a:spcPct val="150000"/>
              </a:lnSpc>
              <a:buFont typeface="Arial" panose="020B0604020202020204" pitchFamily="34" charset="0"/>
              <a:buChar char="•"/>
            </a:pPr>
            <a:r>
              <a:rPr lang="he-IL" dirty="0"/>
              <a:t>גלגול כ"ג בסביבה מותאמת, למרחקים קצרים, </a:t>
            </a:r>
            <a:r>
              <a:rPr lang="en-US" dirty="0"/>
              <a:t>INDOOR</a:t>
            </a:r>
            <a:r>
              <a:rPr lang="he-IL" dirty="0"/>
              <a:t> (</a:t>
            </a:r>
            <a:r>
              <a:rPr lang="he-IL" u="sng" dirty="0"/>
              <a:t>גימום</a:t>
            </a:r>
            <a:r>
              <a:rPr lang="he-IL" dirty="0"/>
              <a:t> על חישוק הנעה).</a:t>
            </a:r>
            <a:r>
              <a:rPr lang="he-IL" dirty="0">
                <a:solidFill>
                  <a:srgbClr val="FF0000"/>
                </a:solidFill>
              </a:rPr>
              <a:t> </a:t>
            </a:r>
          </a:p>
          <a:p>
            <a:pPr marL="342900" indent="-342900" algn="r">
              <a:lnSpc>
                <a:spcPct val="150000"/>
              </a:lnSpc>
              <a:buFont typeface="Arial" panose="020B0604020202020204" pitchFamily="34" charset="0"/>
              <a:buChar char="•"/>
            </a:pPr>
            <a:r>
              <a:rPr lang="he-IL" dirty="0"/>
              <a:t>זקוק לעזרת מטפל בשחרור לחץ (לא יבצע פוש יעיל עצמאית)</a:t>
            </a:r>
          </a:p>
          <a:p>
            <a:pPr marL="342900" indent="-342900" algn="r">
              <a:lnSpc>
                <a:spcPct val="150000"/>
              </a:lnSpc>
              <a:buFont typeface="Arial" panose="020B0604020202020204" pitchFamily="34" charset="0"/>
              <a:buChar char="•"/>
            </a:pPr>
            <a:r>
              <a:rPr lang="he-IL" dirty="0"/>
              <a:t>גלגול במיטה לשני הצדדים- בעזרת מטפל </a:t>
            </a:r>
          </a:p>
          <a:p>
            <a:pPr marL="342900" indent="-342900" algn="r">
              <a:lnSpc>
                <a:spcPct val="150000"/>
              </a:lnSpc>
              <a:buFont typeface="Arial" panose="020B0604020202020204" pitchFamily="34" charset="0"/>
              <a:buChar char="•"/>
            </a:pPr>
            <a:r>
              <a:rPr lang="he-IL" dirty="0"/>
              <a:t>קימה משכיבה לישיבה דרך הצד- בעזרת מטפל</a:t>
            </a:r>
          </a:p>
          <a:p>
            <a:pPr marL="342900" indent="-342900" algn="r">
              <a:lnSpc>
                <a:spcPct val="150000"/>
              </a:lnSpc>
              <a:buFont typeface="Arial" panose="020B0604020202020204" pitchFamily="34" charset="0"/>
              <a:buChar char="•"/>
            </a:pPr>
            <a:r>
              <a:rPr lang="he-IL" dirty="0"/>
              <a:t>מעבר כ"ג&lt;&gt;מיטה עם רגליים למטה בעזרת מטפל</a:t>
            </a:r>
          </a:p>
          <a:p>
            <a:pPr marL="342900" indent="-342900" algn="r">
              <a:lnSpc>
                <a:spcPct val="150000"/>
              </a:lnSpc>
              <a:buFont typeface="Arial" panose="020B0604020202020204" pitchFamily="34" charset="0"/>
              <a:buChar char="•"/>
            </a:pPr>
            <a:r>
              <a:rPr lang="he-IL" dirty="0"/>
              <a:t>ביצוע מתיחות עצמיות בעזרת מטפל</a:t>
            </a:r>
          </a:p>
          <a:p>
            <a:pPr marL="342900" indent="-342900" algn="r">
              <a:lnSpc>
                <a:spcPct val="150000"/>
              </a:lnSpc>
              <a:buFont typeface="Arial" panose="020B0604020202020204" pitchFamily="34" charset="0"/>
              <a:buChar char="•"/>
            </a:pPr>
            <a:r>
              <a:rPr lang="he-IL" dirty="0"/>
              <a:t>מעבר למתקן עמידה (עמידה פאסיבית) בעזרת מטפל</a:t>
            </a:r>
          </a:p>
          <a:p>
            <a:pPr lvl="1" algn="r">
              <a:lnSpc>
                <a:spcPct val="150000"/>
              </a:lnSpc>
            </a:pPr>
            <a:endParaRPr lang="he-IL" dirty="0"/>
          </a:p>
        </p:txBody>
      </p:sp>
      <p:sp>
        <p:nvSpPr>
          <p:cNvPr id="5" name="כותרת 1">
            <a:extLst>
              <a:ext uri="{FF2B5EF4-FFF2-40B4-BE49-F238E27FC236}">
                <a16:creationId xmlns:a16="http://schemas.microsoft.com/office/drawing/2014/main" id="{2FAD72E0-9216-B5EF-D261-82701940E28D}"/>
              </a:ext>
            </a:extLst>
          </p:cNvPr>
          <p:cNvSpPr txBox="1">
            <a:spLocks/>
          </p:cNvSpPr>
          <p:nvPr/>
        </p:nvSpPr>
        <p:spPr>
          <a:xfrm>
            <a:off x="1219546" y="519046"/>
            <a:ext cx="10329257" cy="969818"/>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he-IL" sz="4400" b="1" dirty="0">
                <a:cs typeface="+mn-cs"/>
              </a:rPr>
              <a:t>תפקודים צפויים בגובה </a:t>
            </a:r>
            <a:r>
              <a:rPr lang="en-US" sz="4400" b="1" dirty="0">
                <a:cs typeface="+mn-cs"/>
              </a:rPr>
              <a:t>C6</a:t>
            </a:r>
            <a:endParaRPr lang="he-IL" sz="4400" b="1" dirty="0">
              <a:cs typeface="+mn-cs"/>
            </a:endParaRPr>
          </a:p>
        </p:txBody>
      </p:sp>
      <p:pic>
        <p:nvPicPr>
          <p:cNvPr id="2" name="Picture 1">
            <a:extLst>
              <a:ext uri="{FF2B5EF4-FFF2-40B4-BE49-F238E27FC236}">
                <a16:creationId xmlns:a16="http://schemas.microsoft.com/office/drawing/2014/main" id="{A63CE138-163E-B453-5627-44D72DD4E290}"/>
              </a:ext>
            </a:extLst>
          </p:cNvPr>
          <p:cNvPicPr>
            <a:picLocks noChangeAspect="1"/>
          </p:cNvPicPr>
          <p:nvPr/>
        </p:nvPicPr>
        <p:blipFill>
          <a:blip r:embed="rId3"/>
          <a:stretch>
            <a:fillRect/>
          </a:stretch>
        </p:blipFill>
        <p:spPr>
          <a:xfrm>
            <a:off x="0" y="1714286"/>
            <a:ext cx="3914889" cy="3579326"/>
          </a:xfrm>
          <a:prstGeom prst="rect">
            <a:avLst/>
          </a:prstGeom>
        </p:spPr>
      </p:pic>
      <p:cxnSp>
        <p:nvCxnSpPr>
          <p:cNvPr id="6" name="Straight Arrow Connector 5">
            <a:extLst>
              <a:ext uri="{FF2B5EF4-FFF2-40B4-BE49-F238E27FC236}">
                <a16:creationId xmlns:a16="http://schemas.microsoft.com/office/drawing/2014/main" id="{7138C294-5A39-306B-A647-5FB17445A866}"/>
              </a:ext>
            </a:extLst>
          </p:cNvPr>
          <p:cNvCxnSpPr>
            <a:cxnSpLocks/>
          </p:cNvCxnSpPr>
          <p:nvPr/>
        </p:nvCxnSpPr>
        <p:spPr>
          <a:xfrm flipH="1">
            <a:off x="3197629" y="2250040"/>
            <a:ext cx="717260" cy="1474062"/>
          </a:xfrm>
          <a:prstGeom prst="straightConnector1">
            <a:avLst/>
          </a:prstGeom>
          <a:ln w="571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5369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64D7863-A6D4-4BBD-AC4F-990B6ADBD4F0}"/>
              </a:ext>
            </a:extLst>
          </p:cNvPr>
          <p:cNvSpPr/>
          <p:nvPr/>
        </p:nvSpPr>
        <p:spPr>
          <a:xfrm>
            <a:off x="2408903" y="9836"/>
            <a:ext cx="9783097" cy="277784"/>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3EF4A41-B832-4218-A1A6-4D9B03F2D3F1}"/>
              </a:ext>
            </a:extLst>
          </p:cNvPr>
          <p:cNvSpPr/>
          <p:nvPr/>
        </p:nvSpPr>
        <p:spPr>
          <a:xfrm>
            <a:off x="3333134" y="282738"/>
            <a:ext cx="8858865" cy="254292"/>
          </a:xfrm>
          <a:prstGeom prst="rect">
            <a:avLst/>
          </a:prstGeom>
          <a:solidFill>
            <a:srgbClr val="87C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מציין מיקום תוכן 2">
            <a:extLst>
              <a:ext uri="{FF2B5EF4-FFF2-40B4-BE49-F238E27FC236}">
                <a16:creationId xmlns:a16="http://schemas.microsoft.com/office/drawing/2014/main" id="{93C488DE-D72D-4241-8C14-C1ED1D007D00}"/>
              </a:ext>
            </a:extLst>
          </p:cNvPr>
          <p:cNvSpPr txBox="1">
            <a:spLocks/>
          </p:cNvSpPr>
          <p:nvPr/>
        </p:nvSpPr>
        <p:spPr>
          <a:xfrm>
            <a:off x="631307" y="1728813"/>
            <a:ext cx="10929385" cy="4667058"/>
          </a:xfrm>
          <a:prstGeom prst="rect">
            <a:avLst/>
          </a:prstGeom>
        </p:spPr>
        <p:txBody>
          <a:bodyPr vert="horz" lIns="91440" tIns="45720" rIns="91440" bIns="45720" rtlCol="1">
            <a:normAutofit fontScale="92500" lnSpcReduction="20000"/>
          </a:bodyPr>
          <a:lstStyle>
            <a:lvl1pPr marL="0" indent="0" algn="ctr" defTabSz="914400" rtl="1"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1"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1"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r">
              <a:lnSpc>
                <a:spcPct val="150000"/>
              </a:lnSpc>
              <a:buFont typeface="Arial" panose="020B0604020202020204" pitchFamily="34" charset="0"/>
              <a:buChar char="•"/>
            </a:pPr>
            <a:r>
              <a:rPr lang="he-IL" dirty="0"/>
              <a:t>גלגול כיסא גלגלים </a:t>
            </a:r>
            <a:r>
              <a:rPr lang="en-US" dirty="0"/>
              <a:t>INDOOR </a:t>
            </a:r>
            <a:r>
              <a:rPr lang="he-IL" dirty="0"/>
              <a:t> באופן עצמאי, </a:t>
            </a:r>
            <a:r>
              <a:rPr lang="en-US" dirty="0"/>
              <a:t>OUTDOOR</a:t>
            </a:r>
            <a:r>
              <a:rPr lang="he-IL" dirty="0"/>
              <a:t> באופן חלקי</a:t>
            </a:r>
          </a:p>
          <a:p>
            <a:pPr marL="342900" indent="-342900" algn="r">
              <a:lnSpc>
                <a:spcPct val="150000"/>
              </a:lnSpc>
              <a:buFont typeface="Arial" panose="020B0604020202020204" pitchFamily="34" charset="0"/>
              <a:buChar char="•"/>
            </a:pPr>
            <a:r>
              <a:rPr lang="he-IL" dirty="0"/>
              <a:t>ביצוע </a:t>
            </a:r>
            <a:r>
              <a:rPr lang="en-US" dirty="0"/>
              <a:t>PUSH</a:t>
            </a:r>
            <a:r>
              <a:rPr lang="he-IL" dirty="0"/>
              <a:t> לשחרור לחץ בכ"ג ולצורך תפקודים (מעברים)</a:t>
            </a:r>
            <a:endParaRPr lang="en-US" dirty="0"/>
          </a:p>
          <a:p>
            <a:pPr marL="342900" indent="-342900" algn="r">
              <a:lnSpc>
                <a:spcPct val="150000"/>
              </a:lnSpc>
              <a:buFont typeface="Arial" panose="020B0604020202020204" pitchFamily="34" charset="0"/>
              <a:buChar char="•"/>
            </a:pPr>
            <a:r>
              <a:rPr lang="he-IL" dirty="0"/>
              <a:t>גלגול במיטה לשני הצדדים</a:t>
            </a:r>
          </a:p>
          <a:p>
            <a:pPr marL="342900" indent="-342900" algn="r">
              <a:lnSpc>
                <a:spcPct val="150000"/>
              </a:lnSpc>
              <a:buFont typeface="Arial" panose="020B0604020202020204" pitchFamily="34" charset="0"/>
              <a:buChar char="•"/>
            </a:pPr>
            <a:r>
              <a:rPr lang="he-IL" dirty="0"/>
              <a:t>קימה משכיבה לישיבה דרך האמצע ודרך הצד</a:t>
            </a:r>
          </a:p>
          <a:p>
            <a:pPr marL="342900" indent="-342900" algn="r">
              <a:lnSpc>
                <a:spcPct val="150000"/>
              </a:lnSpc>
              <a:buFont typeface="Arial" panose="020B0604020202020204" pitchFamily="34" charset="0"/>
              <a:buChar char="•"/>
            </a:pPr>
            <a:r>
              <a:rPr lang="he-IL" dirty="0"/>
              <a:t>מעבר כ"ג &lt;&gt;מיטה עם רגליים למעלה/למטה </a:t>
            </a:r>
          </a:p>
          <a:p>
            <a:pPr marL="342900" indent="-342900" algn="r">
              <a:lnSpc>
                <a:spcPct val="150000"/>
              </a:lnSpc>
              <a:buFont typeface="Arial" panose="020B0604020202020204" pitchFamily="34" charset="0"/>
              <a:buChar char="•"/>
            </a:pPr>
            <a:r>
              <a:rPr lang="he-IL" dirty="0"/>
              <a:t>ביצוע מתיחות עצמיות</a:t>
            </a:r>
          </a:p>
          <a:p>
            <a:pPr marL="342900" indent="-342900" algn="r">
              <a:lnSpc>
                <a:spcPct val="150000"/>
              </a:lnSpc>
              <a:buFont typeface="Arial" panose="020B0604020202020204" pitchFamily="34" charset="0"/>
              <a:buChar char="•"/>
            </a:pPr>
            <a:r>
              <a:rPr lang="he-IL" dirty="0"/>
              <a:t>צנתור, יהיו שיגיעו לעצמאות ויהיו מטופלים שיזדקקו לעזרת מטפל</a:t>
            </a:r>
          </a:p>
          <a:p>
            <a:pPr marL="342900" indent="-342900" algn="r">
              <a:lnSpc>
                <a:spcPct val="150000"/>
              </a:lnSpc>
              <a:buFont typeface="Arial" panose="020B0604020202020204" pitchFamily="34" charset="0"/>
              <a:buChar char="•"/>
            </a:pPr>
            <a:r>
              <a:rPr lang="he-IL" dirty="0"/>
              <a:t>מעבר למתקן עמידה (עמידה פאסיבית)</a:t>
            </a:r>
          </a:p>
        </p:txBody>
      </p:sp>
      <p:sp>
        <p:nvSpPr>
          <p:cNvPr id="4" name="מלבן 3"/>
          <p:cNvSpPr/>
          <p:nvPr/>
        </p:nvSpPr>
        <p:spPr>
          <a:xfrm>
            <a:off x="2539945" y="825149"/>
            <a:ext cx="7433534" cy="707886"/>
          </a:xfrm>
          <a:prstGeom prst="rect">
            <a:avLst/>
          </a:prstGeom>
        </p:spPr>
        <p:txBody>
          <a:bodyPr wrap="square">
            <a:spAutoFit/>
          </a:bodyPr>
          <a:lstStyle/>
          <a:p>
            <a:pPr algn="ctr"/>
            <a:r>
              <a:rPr lang="he-IL" sz="4000" b="1" dirty="0"/>
              <a:t>תפקודים צפויים בגובה </a:t>
            </a:r>
            <a:r>
              <a:rPr lang="en-US" sz="4000" b="1" dirty="0">
                <a:latin typeface="+mj-lt"/>
              </a:rPr>
              <a:t>C7</a:t>
            </a:r>
            <a:endParaRPr lang="he-IL" sz="4000" b="1" dirty="0">
              <a:latin typeface="+mj-lt"/>
            </a:endParaRPr>
          </a:p>
        </p:txBody>
      </p:sp>
    </p:spTree>
    <p:extLst>
      <p:ext uri="{BB962C8B-B14F-4D97-AF65-F5344CB8AC3E}">
        <p14:creationId xmlns:p14="http://schemas.microsoft.com/office/powerpoint/2010/main" val="3960586184"/>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מסמך" ma:contentTypeID="0x010100F02114EFD480B649A7242F8646E96772" ma:contentTypeVersion="13" ma:contentTypeDescription="צור מסמך חדש." ma:contentTypeScope="" ma:versionID="50a4b5357c9cf65787d7ee8950830133">
  <xsd:schema xmlns:xsd="http://www.w3.org/2001/XMLSchema" xmlns:xs="http://www.w3.org/2001/XMLSchema" xmlns:p="http://schemas.microsoft.com/office/2006/metadata/properties" xmlns:ns2="2306e4b3-cb54-4f51-a9c3-ba5d0b3ea40e" xmlns:ns3="5d2cdc80-9c39-4757-990a-542ddbbbcee1" targetNamespace="http://schemas.microsoft.com/office/2006/metadata/properties" ma:root="true" ma:fieldsID="619e38c3bc73f7f6ac075c3c73b60ea2" ns2:_="" ns3:_="">
    <xsd:import namespace="2306e4b3-cb54-4f51-a9c3-ba5d0b3ea40e"/>
    <xsd:import namespace="5d2cdc80-9c39-4757-990a-542ddbbbcee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06e4b3-cb54-4f51-a9c3-ba5d0b3ea40e" elementFormDefault="qualified">
    <xsd:import namespace="http://schemas.microsoft.com/office/2006/documentManagement/types"/>
    <xsd:import namespace="http://schemas.microsoft.com/office/infopath/2007/PartnerControls"/>
    <xsd:element name="SharedWithUsers" ma:index="8" nillable="true" ma:displayName="משותף עם"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משותף עם פרטים" ma:internalName="SharedWithDetails" ma:readOnly="true">
      <xsd:simpleType>
        <xsd:restriction base="dms:Note">
          <xsd:maxLength value="255"/>
        </xsd:restriction>
      </xsd:simpleType>
    </xsd:element>
    <xsd:element name="TaxCatchAll" ma:index="14" nillable="true" ma:displayName="Taxonomy Catch All Column" ma:hidden="true" ma:list="{b722fb05-f2fc-4e7d-95ff-88dd04c9025e}" ma:internalName="TaxCatchAll" ma:showField="CatchAllData" ma:web="2306e4b3-cb54-4f51-a9c3-ba5d0b3ea40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d2cdc80-9c39-4757-990a-542ddbbbcee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תגיות תמונה" ma:readOnly="false" ma:fieldId="{5cf76f15-5ced-4ddc-b409-7134ff3c332f}" ma:taxonomyMulti="true" ma:sspId="faf7a6c2-b7d5-4bac-98e9-707dc0d269f0"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סוג תוכן"/>
        <xsd:element ref="dc:title" minOccurs="0" maxOccurs="1" ma:index="4" ma:displayName="כותר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3CEBD6B-F99E-408D-883E-1C696DAE773C}">
  <ds:schemaRefs>
    <ds:schemaRef ds:uri="http://schemas.microsoft.com/sharepoint/v3/contenttype/forms"/>
  </ds:schemaRefs>
</ds:datastoreItem>
</file>

<file path=customXml/itemProps2.xml><?xml version="1.0" encoding="utf-8"?>
<ds:datastoreItem xmlns:ds="http://schemas.openxmlformats.org/officeDocument/2006/customXml" ds:itemID="{08E5399E-8200-4B18-A038-3FD752D16A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06e4b3-cb54-4f51-a9c3-ba5d0b3ea40e"/>
    <ds:schemaRef ds:uri="5d2cdc80-9c39-4757-990a-542ddbbbce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4123</TotalTime>
  <Words>1180</Words>
  <Application>Microsoft Office PowerPoint</Application>
  <PresentationFormat>Widescreen</PresentationFormat>
  <Paragraphs>113</Paragraphs>
  <Slides>21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ערכת נושא Office</vt:lpstr>
      <vt:lpstr>פיזיותרפיה בנפגעי חוט שדרה חלק 3 - פיזיותרפיה בנפגעי חוט שדרה בגובה C6-7   קורס ריענון לעת מלחמת חרבות ברזל  אוקטובר 2023</vt:lpstr>
      <vt:lpstr>הקדמה</vt:lpstr>
      <vt:lpstr>חלק 3 - פיזיותרפיה בנפגעי חוט שדרה  בגובה C6-7   מירב זהבי (בר יואב), BPT, MA  אוניברסיטת  תל-אביב, המרכז הרפואי ע"ש שיבא, תל-השומר    ענבל פארן BPT, MPT אוניברסיטת בן-גוריון  ומרכז הרפואי ע"ש שיבא, תל-השומר </vt:lpstr>
      <vt:lpstr>סרטונים עם הדגמה מעשית מסומנים באייקון         בכדי לצפות בסרטון, לחצו על האייקון הרלבנטי בכל אחת מהשקופיות כדי לחזור למצגת אחרי צפיה בסרטון ניתן להקטין את חלון הדפדפן  </vt:lpstr>
      <vt:lpstr>רמת תפקוד בנפגעי חוט שדרה בגובה C6-7 </vt:lpstr>
      <vt:lpstr>PowerPoint Presentation</vt:lpstr>
      <vt:lpstr>PowerPoint Presentation</vt:lpstr>
      <vt:lpstr>PowerPoint Presentation</vt:lpstr>
      <vt:lpstr>PowerPoint Presentation</vt:lpstr>
      <vt:lpstr>איך מלמדים תפקוד? </vt:lpstr>
      <vt:lpstr>PowerPoint Presentation</vt:lpstr>
      <vt:lpstr>רצף טיפול פיזיותרפיה</vt:lpstr>
      <vt:lpstr>PowerPoint Presentation</vt:lpstr>
      <vt:lpstr>PowerPoint Presentation</vt:lpstr>
      <vt:lpstr>PowerPoint Presentation</vt:lpstr>
      <vt:lpstr>PowerPoint Presentation</vt:lpstr>
      <vt:lpstr>PowerPoint Presentation</vt:lpstr>
      <vt:lpstr>PowerPoint Presentation</vt:lpstr>
      <vt:lpstr>סיבוכים אופייניים C6-7</vt:lpstr>
      <vt:lpstr>PowerPoint Presentation</vt:lpstr>
      <vt:lpstr>  - סוף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לוגו עמותה</dc:title>
  <dc:creator>111</dc:creator>
  <cp:lastModifiedBy>Michal Kafri</cp:lastModifiedBy>
  <cp:revision>140</cp:revision>
  <dcterms:created xsi:type="dcterms:W3CDTF">2020-02-16T11:08:28Z</dcterms:created>
  <dcterms:modified xsi:type="dcterms:W3CDTF">2023-11-28T06:48:21Z</dcterms:modified>
</cp:coreProperties>
</file>