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3"/>
  </p:sldMasterIdLst>
  <p:notesMasterIdLst>
    <p:notesMasterId r:id="rId22"/>
  </p:notesMasterIdLst>
  <p:sldIdLst>
    <p:sldId id="256" r:id="rId4"/>
    <p:sldId id="306" r:id="rId5"/>
    <p:sldId id="298" r:id="rId6"/>
    <p:sldId id="328" r:id="rId7"/>
    <p:sldId id="299" r:id="rId8"/>
    <p:sldId id="316" r:id="rId9"/>
    <p:sldId id="310" r:id="rId10"/>
    <p:sldId id="300" r:id="rId11"/>
    <p:sldId id="309" r:id="rId12"/>
    <p:sldId id="319" r:id="rId13"/>
    <p:sldId id="301" r:id="rId14"/>
    <p:sldId id="324" r:id="rId15"/>
    <p:sldId id="302" r:id="rId16"/>
    <p:sldId id="305" r:id="rId17"/>
    <p:sldId id="323" r:id="rId18"/>
    <p:sldId id="320" r:id="rId19"/>
    <p:sldId id="311" r:id="rId20"/>
    <p:sldId id="294" r:id="rId2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3AB"/>
    <a:srgbClr val="D49207"/>
    <a:srgbClr val="0B94A9"/>
    <a:srgbClr val="87C440"/>
    <a:srgbClr val="6AC7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92214" autoAdjust="0"/>
  </p:normalViewPr>
  <p:slideViewPr>
    <p:cSldViewPr snapToGrid="0">
      <p:cViewPr varScale="1">
        <p:scale>
          <a:sx n="58" d="100"/>
          <a:sy n="58" d="100"/>
        </p:scale>
        <p:origin x="920"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6CEF072-C42E-423D-AD94-E3BA69E19C0F}" type="datetimeFigureOut">
              <a:rPr lang="he-IL" smtClean="0"/>
              <a:t>י'/כסלו/תשפ"ד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EF17448-C6DA-4255-A598-DDF42BC62602}" type="slidenum">
              <a:rPr lang="he-IL" smtClean="0"/>
              <a:t>‹#›</a:t>
            </a:fld>
            <a:endParaRPr lang="he-IL"/>
          </a:p>
        </p:txBody>
      </p:sp>
    </p:spTree>
    <p:extLst>
      <p:ext uri="{BB962C8B-B14F-4D97-AF65-F5344CB8AC3E}">
        <p14:creationId xmlns:p14="http://schemas.microsoft.com/office/powerpoint/2010/main" val="23414779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0EF17448-C6DA-4255-A598-DDF42BC62602}" type="slidenum">
              <a:rPr lang="he-IL" smtClean="0"/>
              <a:t>7</a:t>
            </a:fld>
            <a:endParaRPr lang="he-IL"/>
          </a:p>
        </p:txBody>
      </p:sp>
    </p:spTree>
    <p:extLst>
      <p:ext uri="{BB962C8B-B14F-4D97-AF65-F5344CB8AC3E}">
        <p14:creationId xmlns:p14="http://schemas.microsoft.com/office/powerpoint/2010/main" val="3418967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0EF17448-C6DA-4255-A598-DDF42BC62602}" type="slidenum">
              <a:rPr lang="he-IL" smtClean="0"/>
              <a:t>9</a:t>
            </a:fld>
            <a:endParaRPr lang="he-IL"/>
          </a:p>
        </p:txBody>
      </p:sp>
    </p:spTree>
    <p:extLst>
      <p:ext uri="{BB962C8B-B14F-4D97-AF65-F5344CB8AC3E}">
        <p14:creationId xmlns:p14="http://schemas.microsoft.com/office/powerpoint/2010/main" val="1997697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0EF17448-C6DA-4255-A598-DDF42BC62602}" type="slidenum">
              <a:rPr lang="he-IL" smtClean="0"/>
              <a:t>14</a:t>
            </a:fld>
            <a:endParaRPr lang="he-IL"/>
          </a:p>
        </p:txBody>
      </p:sp>
    </p:spTree>
    <p:extLst>
      <p:ext uri="{BB962C8B-B14F-4D97-AF65-F5344CB8AC3E}">
        <p14:creationId xmlns:p14="http://schemas.microsoft.com/office/powerpoint/2010/main" val="151248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2B77FB-AC72-4A27-AB6E-41232454BD6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DD457836-0614-4698-97F2-D7E4150B80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20E3158F-632D-4F9B-9AF4-CDCE43813F04}"/>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5" name="מציין מיקום של כותרת תחתונה 4">
            <a:extLst>
              <a:ext uri="{FF2B5EF4-FFF2-40B4-BE49-F238E27FC236}">
                <a16:creationId xmlns:a16="http://schemas.microsoft.com/office/drawing/2014/main" id="{B90BAC44-5A6C-4BE1-9F30-DBECC26933C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0FD701D-1D67-482A-9063-7D9DF7D80A1D}"/>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200299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96F4008-844F-4136-91DE-28F9C0291F3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24D56CA-E832-4C07-B0DB-DBDD453DB63A}"/>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FD43137-5E52-4DFB-9C2B-F6C1326C6A4B}"/>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5" name="מציין מיקום של כותרת תחתונה 4">
            <a:extLst>
              <a:ext uri="{FF2B5EF4-FFF2-40B4-BE49-F238E27FC236}">
                <a16:creationId xmlns:a16="http://schemas.microsoft.com/office/drawing/2014/main" id="{FCB2D45D-D5BA-40B1-8B2E-D2A7A2C9C21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BB8F1DD-8FB5-494A-9F87-15A1A73CFDAE}"/>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225410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0311B119-03A5-4816-9E24-DAF23F739278}"/>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9C40E07-B244-4811-BD9A-F5E078E52663}"/>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D210A8F-784E-4865-8337-8FF56481413C}"/>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5" name="מציין מיקום של כותרת תחתונה 4">
            <a:extLst>
              <a:ext uri="{FF2B5EF4-FFF2-40B4-BE49-F238E27FC236}">
                <a16:creationId xmlns:a16="http://schemas.microsoft.com/office/drawing/2014/main" id="{C529CD72-2D20-4914-8B99-F9CAC80F038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7F960B8-FDD4-4737-8D9B-DBB3249EEE12}"/>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427155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834594-3143-4CE1-B11E-B43A9B11C07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D8589A7-CDDA-46B0-AAAF-CCE16102B18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467DBB5-4A8E-40EE-AF3A-5055716721F8}"/>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5" name="מציין מיקום של כותרת תחתונה 4">
            <a:extLst>
              <a:ext uri="{FF2B5EF4-FFF2-40B4-BE49-F238E27FC236}">
                <a16:creationId xmlns:a16="http://schemas.microsoft.com/office/drawing/2014/main" id="{D5C8B910-3F15-438B-83DA-A240B4F0589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923456D-1F5B-400C-A21E-475670F4F0C5}"/>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213050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2013AD-8702-4988-8D91-F2EFF3A3A5C1}"/>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B2D8BF2-A4DC-4C83-9554-355A2EC590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E7F7C4A9-6CF0-4321-A5A7-00A4012A0A61}"/>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5" name="מציין מיקום של כותרת תחתונה 4">
            <a:extLst>
              <a:ext uri="{FF2B5EF4-FFF2-40B4-BE49-F238E27FC236}">
                <a16:creationId xmlns:a16="http://schemas.microsoft.com/office/drawing/2014/main" id="{46AA3678-7394-41E2-9670-E778362E4A7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4BD9D52-1D9E-411B-B353-FC12450095AF}"/>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256544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B5B2E6-F914-4CDB-8FBB-A97E3B2472B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AB7B66F-D771-4168-9169-BD43A1498DD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94064D53-B8A4-4594-B6EC-940D17292391}"/>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3C7A875-BB1E-4977-9F8A-35A240365A18}"/>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6" name="מציין מיקום של כותרת תחתונה 5">
            <a:extLst>
              <a:ext uri="{FF2B5EF4-FFF2-40B4-BE49-F238E27FC236}">
                <a16:creationId xmlns:a16="http://schemas.microsoft.com/office/drawing/2014/main" id="{53DA0989-559F-400B-A8E8-73E14561B17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BF2523D-379D-4749-8A1D-C8CDD5125881}"/>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30599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8A51D5-7B26-45DD-9824-D696A218982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055CDEC-820B-463F-8F95-BFCCF96D4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65EB9118-2CBA-4FD9-9139-5EB40D7E2178}"/>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07E21571-CC1A-48C0-87EC-F4CF795152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E78E241E-BA77-4BE5-9573-9038BA6A24E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D205BA4-D5D9-4030-AE20-18F0B68AF244}"/>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8" name="מציין מיקום של כותרת תחתונה 7">
            <a:extLst>
              <a:ext uri="{FF2B5EF4-FFF2-40B4-BE49-F238E27FC236}">
                <a16:creationId xmlns:a16="http://schemas.microsoft.com/office/drawing/2014/main" id="{930434AC-C76F-4EBA-A5E7-42E5AF0D2153}"/>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A4169E3A-8690-4EAB-8DE8-3012C58F822C}"/>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338196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88DA243-7334-4C83-AF79-3269EDB32ED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E2859E7-89C6-4832-9B13-0744C4B45EFF}"/>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4" name="מציין מיקום של כותרת תחתונה 3">
            <a:extLst>
              <a:ext uri="{FF2B5EF4-FFF2-40B4-BE49-F238E27FC236}">
                <a16:creationId xmlns:a16="http://schemas.microsoft.com/office/drawing/2014/main" id="{58EF537C-1F44-46DE-A38E-4C9E5568101A}"/>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B6EFE1A7-72BC-4F34-9720-E87BBABB7388}"/>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422363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8358DB7F-102C-4D4C-9D7C-0C948BA41AB7}"/>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3" name="מציין מיקום של כותרת תחתונה 2">
            <a:extLst>
              <a:ext uri="{FF2B5EF4-FFF2-40B4-BE49-F238E27FC236}">
                <a16:creationId xmlns:a16="http://schemas.microsoft.com/office/drawing/2014/main" id="{3970C7FE-CE19-46A4-A327-A2B94F043D8D}"/>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FB366A9D-9040-4FFB-91BE-B68DC4D25BB6}"/>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321763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FB9AD1-B87B-4D07-BADF-CEF87664FE23}"/>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208F1173-AD48-4B1E-B52E-81CE111781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1B9F04A-9F2D-4F00-B6F7-83A51F6C9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AA56F4D-9850-453E-A72D-C4A4B9133F18}"/>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6" name="מציין מיקום של כותרת תחתונה 5">
            <a:extLst>
              <a:ext uri="{FF2B5EF4-FFF2-40B4-BE49-F238E27FC236}">
                <a16:creationId xmlns:a16="http://schemas.microsoft.com/office/drawing/2014/main" id="{0DE4616A-4970-4263-A1AB-EA9229017149}"/>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0BAC5E8-015A-4278-A1B3-6B6EB8EF3752}"/>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67687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98AEA1-1A52-4EA6-AED6-F9894E0A864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89B1CFE2-5B7D-4F9B-B38D-B810C777F2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F9CD0BF5-D751-471A-A3B1-C243D2F60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96640FF9-C4DA-4F8F-930C-1595418B2AF1}"/>
              </a:ext>
            </a:extLst>
          </p:cNvPr>
          <p:cNvSpPr>
            <a:spLocks noGrp="1"/>
          </p:cNvSpPr>
          <p:nvPr>
            <p:ph type="dt" sz="half" idx="10"/>
          </p:nvPr>
        </p:nvSpPr>
        <p:spPr/>
        <p:txBody>
          <a:bodyPr/>
          <a:lstStyle/>
          <a:p>
            <a:fld id="{1BC120C8-57B1-462C-ADC4-0E0F98469C86}" type="datetimeFigureOut">
              <a:rPr lang="he-IL" smtClean="0"/>
              <a:t>י'/כסלו/תשפ"ד</a:t>
            </a:fld>
            <a:endParaRPr lang="he-IL"/>
          </a:p>
        </p:txBody>
      </p:sp>
      <p:sp>
        <p:nvSpPr>
          <p:cNvPr id="6" name="מציין מיקום של כותרת תחתונה 5">
            <a:extLst>
              <a:ext uri="{FF2B5EF4-FFF2-40B4-BE49-F238E27FC236}">
                <a16:creationId xmlns:a16="http://schemas.microsoft.com/office/drawing/2014/main" id="{77318A37-D4C8-4203-B992-04FD911E9A5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3D7F7A0-27B6-492E-9618-0F8E17C496C1}"/>
              </a:ext>
            </a:extLst>
          </p:cNvPr>
          <p:cNvSpPr>
            <a:spLocks noGrp="1"/>
          </p:cNvSpPr>
          <p:nvPr>
            <p:ph type="sldNum" sz="quarter" idx="12"/>
          </p:nvPr>
        </p:nvSpPr>
        <p:spPr/>
        <p:txBody>
          <a:bodyPr/>
          <a:lstStyle/>
          <a:p>
            <a:fld id="{E133ED34-E70C-4804-B03A-C7E1E609FD28}" type="slidenum">
              <a:rPr lang="he-IL" smtClean="0"/>
              <a:t>‹#›</a:t>
            </a:fld>
            <a:endParaRPr lang="he-IL"/>
          </a:p>
        </p:txBody>
      </p:sp>
    </p:spTree>
    <p:extLst>
      <p:ext uri="{BB962C8B-B14F-4D97-AF65-F5344CB8AC3E}">
        <p14:creationId xmlns:p14="http://schemas.microsoft.com/office/powerpoint/2010/main" val="1602932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4296A147-5AA3-474C-ADFB-1BB40B4E7D1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E6291A8-1470-4646-BE7F-3B800FD6A6D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8B2DBE5-5B2B-4B8B-8DB9-1A6C108B07A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C120C8-57B1-462C-ADC4-0E0F98469C86}" type="datetimeFigureOut">
              <a:rPr lang="he-IL" smtClean="0"/>
              <a:t>י'/כסלו/תשפ"ד</a:t>
            </a:fld>
            <a:endParaRPr lang="he-IL"/>
          </a:p>
        </p:txBody>
      </p:sp>
      <p:sp>
        <p:nvSpPr>
          <p:cNvPr id="5" name="מציין מיקום של כותרת תחתונה 4">
            <a:extLst>
              <a:ext uri="{FF2B5EF4-FFF2-40B4-BE49-F238E27FC236}">
                <a16:creationId xmlns:a16="http://schemas.microsoft.com/office/drawing/2014/main" id="{885BE12C-17CC-44A1-B5BF-A26B5A373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449F02A-4CCB-4FEA-8B46-6141BE17D44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33ED34-E70C-4804-B03A-C7E1E609FD28}" type="slidenum">
              <a:rPr lang="he-IL" smtClean="0"/>
              <a:t>‹#›</a:t>
            </a:fld>
            <a:endParaRPr lang="he-IL"/>
          </a:p>
        </p:txBody>
      </p:sp>
    </p:spTree>
    <p:extLst>
      <p:ext uri="{BB962C8B-B14F-4D97-AF65-F5344CB8AC3E}">
        <p14:creationId xmlns:p14="http://schemas.microsoft.com/office/powerpoint/2010/main" val="458020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outu.be/ntqsJlvlPFQ" TargetMode="Externa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8" Type="http://schemas.openxmlformats.org/officeDocument/2006/relationships/hyperlink" Target="https://youtu.be/5ymmxmeftBA" TargetMode="External"/><Relationship Id="rId3" Type="http://schemas.openxmlformats.org/officeDocument/2006/relationships/image" Target="../media/image5.png"/><Relationship Id="rId7" Type="http://schemas.openxmlformats.org/officeDocument/2006/relationships/hyperlink" Target="https://youtu.be/ntqsJlvlPFQ" TargetMode="External"/><Relationship Id="rId2" Type="http://schemas.openxmlformats.org/officeDocument/2006/relationships/hyperlink" Target="https://youtu.be/xmk50NN1RsA" TargetMode="External"/><Relationship Id="rId1" Type="http://schemas.openxmlformats.org/officeDocument/2006/relationships/slideLayout" Target="../slideLayouts/slideLayout1.xml"/><Relationship Id="rId6" Type="http://schemas.openxmlformats.org/officeDocument/2006/relationships/hyperlink" Target="https://youtu.be/pwSZ3JKY4O4" TargetMode="External"/><Relationship Id="rId5" Type="http://schemas.openxmlformats.org/officeDocument/2006/relationships/hyperlink" Target="https://youtu.be/p-BtOm5xiR4" TargetMode="Externa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8" Type="http://schemas.openxmlformats.org/officeDocument/2006/relationships/hyperlink" Target="https://youtu.be/5_E2Awhjmb0" TargetMode="External"/><Relationship Id="rId13" Type="http://schemas.openxmlformats.org/officeDocument/2006/relationships/hyperlink" Target="https://youtu.be/5ymmxmeftBA" TargetMode="External"/><Relationship Id="rId3" Type="http://schemas.openxmlformats.org/officeDocument/2006/relationships/image" Target="../media/image5.png"/><Relationship Id="rId7" Type="http://schemas.openxmlformats.org/officeDocument/2006/relationships/hyperlink" Target="https://youtu.be/CmLD0wstM-I" TargetMode="External"/><Relationship Id="rId12" Type="http://schemas.openxmlformats.org/officeDocument/2006/relationships/hyperlink" Target="https://youtu.be/ntqsJlvlPFQ" TargetMode="External"/><Relationship Id="rId2" Type="http://schemas.openxmlformats.org/officeDocument/2006/relationships/hyperlink" Target="https://youtu.be/gqNOnroYZbM" TargetMode="External"/><Relationship Id="rId1" Type="http://schemas.openxmlformats.org/officeDocument/2006/relationships/slideLayout" Target="../slideLayouts/slideLayout1.xml"/><Relationship Id="rId6" Type="http://schemas.openxmlformats.org/officeDocument/2006/relationships/hyperlink" Target="https://youtu.be/Ni8ds-j_hwI" TargetMode="External"/><Relationship Id="rId11" Type="http://schemas.openxmlformats.org/officeDocument/2006/relationships/hyperlink" Target="https://youtu.be/hBV4V6ScSR4" TargetMode="External"/><Relationship Id="rId5" Type="http://schemas.openxmlformats.org/officeDocument/2006/relationships/hyperlink" Target="https://youtu.be/k3Nv9G5EW9Y" TargetMode="External"/><Relationship Id="rId10" Type="http://schemas.openxmlformats.org/officeDocument/2006/relationships/hyperlink" Target="https://youtu.be/p-BtOm5xiR4" TargetMode="External"/><Relationship Id="rId4" Type="http://schemas.openxmlformats.org/officeDocument/2006/relationships/image" Target="../media/image6.svg"/><Relationship Id="rId9" Type="http://schemas.openxmlformats.org/officeDocument/2006/relationships/hyperlink" Target="https://youtu.be/UnG3aycYyVo"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youtu.be/1fXCWFAiUHg" TargetMode="External"/><Relationship Id="rId2" Type="http://schemas.openxmlformats.org/officeDocument/2006/relationships/hyperlink" Target="https://youtu.be/3DCCohkgN7k" TargetMode="External"/><Relationship Id="rId1" Type="http://schemas.openxmlformats.org/officeDocument/2006/relationships/slideLayout" Target="../slideLayouts/slideLayout1.xml"/><Relationship Id="rId6" Type="http://schemas.openxmlformats.org/officeDocument/2006/relationships/hyperlink" Target="https://youtu.be/xmk50NN1RsA" TargetMode="External"/><Relationship Id="rId5" Type="http://schemas.openxmlformats.org/officeDocument/2006/relationships/hyperlink" Target="https://youtu.be/TEydBmG5vSs" TargetMode="Externa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1431758" y="2113670"/>
            <a:ext cx="9328484" cy="2387600"/>
          </a:xfrm>
        </p:spPr>
        <p:txBody>
          <a:bodyPr>
            <a:normAutofit fontScale="90000"/>
          </a:bodyPr>
          <a:lstStyle/>
          <a:p>
            <a:r>
              <a:rPr lang="he-IL" b="1" dirty="0">
                <a:latin typeface="+mn-lt"/>
                <a:cs typeface="+mn-cs"/>
              </a:rPr>
              <a:t>פיזיותרפיה לנפגעי חוט שדרה</a:t>
            </a:r>
            <a:br>
              <a:rPr lang="he-IL" b="1" dirty="0">
                <a:latin typeface="+mn-lt"/>
                <a:cs typeface="+mn-cs"/>
              </a:rPr>
            </a:br>
            <a:r>
              <a:rPr lang="he-IL" sz="4900" b="1" dirty="0">
                <a:latin typeface="+mn-lt"/>
                <a:cs typeface="+mn-cs"/>
              </a:rPr>
              <a:t>חלק 4 - פיזיותרפיה בנפגעי חוט שדרה </a:t>
            </a:r>
            <a:br>
              <a:rPr lang="en-US" sz="4900" b="1" dirty="0">
                <a:latin typeface="+mn-lt"/>
                <a:cs typeface="+mn-cs"/>
              </a:rPr>
            </a:br>
            <a:r>
              <a:rPr lang="he-IL" sz="4900" b="1" dirty="0">
                <a:latin typeface="+mn-lt"/>
                <a:cs typeface="+mn-cs"/>
              </a:rPr>
              <a:t>בגובה </a:t>
            </a:r>
            <a:r>
              <a:rPr lang="en-US" sz="4900" b="1" dirty="0">
                <a:latin typeface="+mn-lt"/>
                <a:cs typeface="+mn-cs"/>
              </a:rPr>
              <a:t>T1-T12</a:t>
            </a:r>
            <a:br>
              <a:rPr lang="he-IL" b="1" dirty="0">
                <a:latin typeface="+mn-lt"/>
                <a:cs typeface="+mn-cs"/>
              </a:rPr>
            </a:br>
            <a:br>
              <a:rPr lang="en-US" b="1" dirty="0">
                <a:latin typeface="+mn-lt"/>
                <a:cs typeface="+mn-cs"/>
              </a:rPr>
            </a:br>
            <a:r>
              <a:rPr lang="he-IL" sz="4400" b="1" dirty="0">
                <a:latin typeface="+mn-lt"/>
                <a:cs typeface="+mn-cs"/>
              </a:rPr>
              <a:t>קורס ריענון לעת מלחמת חרבות ברזל אוקטובר 2023</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50542" y="4423847"/>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127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7137A57B-35D0-37DD-6B42-758AD467A5B2}"/>
              </a:ext>
            </a:extLst>
          </p:cNvPr>
          <p:cNvSpPr txBox="1">
            <a:spLocks/>
          </p:cNvSpPr>
          <p:nvPr/>
        </p:nvSpPr>
        <p:spPr>
          <a:xfrm>
            <a:off x="838199" y="1802283"/>
            <a:ext cx="10668000" cy="4681644"/>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r">
              <a:lnSpc>
                <a:spcPct val="150000"/>
              </a:lnSpc>
              <a:spcBef>
                <a:spcPts val="0"/>
              </a:spcBef>
              <a:buFont typeface="Arial" panose="020B0604020202020204" pitchFamily="34" charset="0"/>
              <a:buChar char="•"/>
            </a:pPr>
            <a:r>
              <a:rPr lang="he-IL" sz="2400" b="1" u="sng" dirty="0"/>
              <a:t>דגשים עיקריים</a:t>
            </a:r>
            <a:r>
              <a:rPr lang="he-IL" sz="2400" b="1" dirty="0"/>
              <a:t>:</a:t>
            </a:r>
            <a:endParaRPr lang="en-US" sz="2400" b="1" dirty="0"/>
          </a:p>
          <a:p>
            <a:pPr marL="285750" indent="-285750" algn="r">
              <a:lnSpc>
                <a:spcPct val="150000"/>
              </a:lnSpc>
              <a:spcBef>
                <a:spcPts val="0"/>
              </a:spcBef>
              <a:buFont typeface="Arial" panose="020B0604020202020204" pitchFamily="34" charset="0"/>
              <a:buChar char="•"/>
            </a:pPr>
            <a:r>
              <a:rPr lang="en-US" b="1" dirty="0">
                <a:latin typeface="Calibri" panose="020F0502020204030204" pitchFamily="34" charset="0"/>
                <a:ea typeface="Times New Roman" panose="02020603050405020304" pitchFamily="18" charset="0"/>
              </a:rPr>
              <a:t>T1-T12</a:t>
            </a:r>
            <a:r>
              <a:rPr lang="he-IL" b="1" dirty="0">
                <a:latin typeface="Calibri" panose="020F0502020204030204" pitchFamily="34" charset="0"/>
                <a:ea typeface="Times New Roman" panose="02020603050405020304" pitchFamily="18" charset="0"/>
              </a:rPr>
              <a:t> </a:t>
            </a:r>
            <a:r>
              <a:rPr lang="he-IL" b="1" dirty="0">
                <a:latin typeface="Times New Roman" panose="02020603050405020304" pitchFamily="18" charset="0"/>
                <a:ea typeface="Times New Roman" panose="02020603050405020304" pitchFamily="18" charset="0"/>
              </a:rPr>
              <a:t>מסוגלים להגיע לביצוע באופן עצמאי</a:t>
            </a:r>
            <a:endParaRPr lang="he-IL" dirty="0">
              <a:ea typeface="Times New Roman" panose="02020603050405020304" pitchFamily="18" charset="0"/>
            </a:endParaRPr>
          </a:p>
          <a:p>
            <a:pPr marL="285750" indent="-285750" algn="r">
              <a:lnSpc>
                <a:spcPct val="150000"/>
              </a:lnSpc>
              <a:spcBef>
                <a:spcPts val="0"/>
              </a:spcBef>
              <a:buFont typeface="Arial" panose="020B0604020202020204" pitchFamily="34" charset="0"/>
              <a:buChar char="•"/>
            </a:pPr>
            <a:r>
              <a:rPr lang="he-IL" dirty="0">
                <a:ea typeface="Times New Roman" panose="02020603050405020304" pitchFamily="18" charset="0"/>
              </a:rPr>
              <a:t>בפרפלגיה גבוהה הגלגול יתבצע עם ת</a:t>
            </a:r>
            <a:r>
              <a:rPr lang="he-IL" dirty="0">
                <a:latin typeface="Calibri" panose="020F0502020204030204" pitchFamily="34" charset="0"/>
                <a:ea typeface="Times New Roman" panose="02020603050405020304" pitchFamily="18" charset="0"/>
              </a:rPr>
              <a:t>נופת ידיים מהירה והרמת הראש </a:t>
            </a:r>
          </a:p>
          <a:p>
            <a:pPr marL="285750" indent="-285750" algn="r">
              <a:lnSpc>
                <a:spcPct val="150000"/>
              </a:lnSpc>
              <a:spcBef>
                <a:spcPts val="0"/>
              </a:spcBef>
              <a:buFont typeface="Arial" panose="020B0604020202020204" pitchFamily="34" charset="0"/>
              <a:buChar char="•"/>
            </a:pPr>
            <a:r>
              <a:rPr lang="he-IL" dirty="0">
                <a:latin typeface="Calibri" panose="020F0502020204030204" pitchFamily="34" charset="0"/>
                <a:ea typeface="Times New Roman" panose="02020603050405020304" pitchFamily="18" charset="0"/>
              </a:rPr>
              <a:t>בפרפלגיה נמוכה לעיתים יקומו לישיבה ומשם ירדו לשכיבה על צד שני</a:t>
            </a:r>
          </a:p>
          <a:p>
            <a:pPr marL="285750" indent="-285750" algn="r">
              <a:lnSpc>
                <a:spcPct val="150000"/>
              </a:lnSpc>
              <a:spcBef>
                <a:spcPts val="0"/>
              </a:spcBef>
              <a:buFont typeface="Arial" panose="020B0604020202020204" pitchFamily="34" charset="0"/>
              <a:buChar char="•"/>
            </a:pPr>
            <a:r>
              <a:rPr lang="he-IL" dirty="0">
                <a:latin typeface="Calibri" panose="020F0502020204030204" pitchFamily="34" charset="0"/>
                <a:ea typeface="Times New Roman" panose="02020603050405020304" pitchFamily="18" charset="0"/>
              </a:rPr>
              <a:t>דגשים בתרגול:</a:t>
            </a:r>
          </a:p>
          <a:p>
            <a:pPr marL="742950" lvl="1" indent="-285750" algn="r">
              <a:lnSpc>
                <a:spcPct val="150000"/>
              </a:lnSpc>
              <a:spcBef>
                <a:spcPts val="0"/>
              </a:spcBef>
              <a:buFont typeface="Arial" panose="020B0604020202020204" pitchFamily="34" charset="0"/>
              <a:buChar char="•"/>
            </a:pPr>
            <a:r>
              <a:rPr lang="he-IL" dirty="0">
                <a:latin typeface="Calibri" panose="020F0502020204030204" pitchFamily="34" charset="0"/>
                <a:ea typeface="Times New Roman" panose="02020603050405020304" pitchFamily="18" charset="0"/>
              </a:rPr>
              <a:t>הוצאת כרית ולימוד הרמת הראש</a:t>
            </a:r>
          </a:p>
          <a:p>
            <a:pPr marL="742950" lvl="1" indent="-285750" algn="r">
              <a:lnSpc>
                <a:spcPct val="150000"/>
              </a:lnSpc>
              <a:spcBef>
                <a:spcPts val="0"/>
              </a:spcBef>
              <a:buFont typeface="Arial" panose="020B0604020202020204" pitchFamily="34" charset="0"/>
              <a:buChar char="•"/>
            </a:pPr>
            <a:r>
              <a:rPr lang="he-IL" dirty="0">
                <a:latin typeface="Calibri" panose="020F0502020204030204" pitchFamily="34" charset="0"/>
                <a:ea typeface="Times New Roman" panose="02020603050405020304" pitchFamily="18" charset="0"/>
              </a:rPr>
              <a:t>הצלבת הרגלים על ידי המטפל (לכיוון צד הגלגול)</a:t>
            </a:r>
          </a:p>
          <a:p>
            <a:pPr marL="742950" lvl="1" indent="-285750" algn="r">
              <a:lnSpc>
                <a:spcPct val="150000"/>
              </a:lnSpc>
              <a:spcBef>
                <a:spcPts val="0"/>
              </a:spcBef>
              <a:buFont typeface="Arial" panose="020B0604020202020204" pitchFamily="34" charset="0"/>
              <a:buChar char="•"/>
            </a:pPr>
            <a:r>
              <a:rPr lang="he-IL" dirty="0">
                <a:latin typeface="Calibri" panose="020F0502020204030204" pitchFamily="34" charset="0"/>
                <a:ea typeface="Times New Roman" panose="02020603050405020304" pitchFamily="18" charset="0"/>
              </a:rPr>
              <a:t>לימוד גלגול ממצב של חצי שכיבה בעזרת כרית מאחורי הגב</a:t>
            </a:r>
          </a:p>
          <a:p>
            <a:pPr marL="742950" lvl="1" indent="-285750" algn="r">
              <a:lnSpc>
                <a:spcPct val="150000"/>
              </a:lnSpc>
              <a:spcBef>
                <a:spcPts val="0"/>
              </a:spcBef>
              <a:buFont typeface="Arial" panose="020B0604020202020204" pitchFamily="34" charset="0"/>
              <a:buChar char="•"/>
            </a:pPr>
            <a:r>
              <a:rPr lang="he-IL" dirty="0">
                <a:latin typeface="Calibri" panose="020F0502020204030204" pitchFamily="34" charset="0"/>
                <a:ea typeface="Times New Roman" panose="02020603050405020304" pitchFamily="18" charset="0"/>
              </a:rPr>
              <a:t>לבישת משקולות יד קטנות על פרקי שורש כף יד</a:t>
            </a:r>
          </a:p>
          <a:p>
            <a:pPr marL="285750" indent="-285750" algn="r">
              <a:lnSpc>
                <a:spcPct val="150000"/>
              </a:lnSpc>
              <a:spcBef>
                <a:spcPts val="0"/>
              </a:spcBef>
              <a:buFont typeface="Arial" panose="020B0604020202020204" pitchFamily="34" charset="0"/>
              <a:buChar char="•"/>
            </a:pPr>
            <a:endParaRPr lang="LID4096" dirty="0"/>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5265C3D3-FAB0-9D89-D63E-E7ECFC71DF31}"/>
              </a:ext>
            </a:extLst>
          </p:cNvPr>
          <p:cNvSpPr txBox="1">
            <a:spLocks/>
          </p:cNvSpPr>
          <p:nvPr/>
        </p:nvSpPr>
        <p:spPr>
          <a:xfrm>
            <a:off x="783474" y="625421"/>
            <a:ext cx="10777451" cy="968130"/>
          </a:xfrm>
          <a:prstGeom prst="rect">
            <a:avLst/>
          </a:prstGeom>
        </p:spPr>
        <p:txBody>
          <a:bodyPr vert="horz" lIns="91440" tIns="45720" rIns="91440" bIns="45720" rtlCol="1" anchor="ctr">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גלגול במיטה</a:t>
            </a:r>
            <a:endParaRPr lang="LID4096" sz="4400" b="1" dirty="0">
              <a:cs typeface="+mn-cs"/>
            </a:endParaRPr>
          </a:p>
        </p:txBody>
      </p:sp>
      <p:sp>
        <p:nvSpPr>
          <p:cNvPr id="2" name="TextBox 1">
            <a:extLst>
              <a:ext uri="{FF2B5EF4-FFF2-40B4-BE49-F238E27FC236}">
                <a16:creationId xmlns:a16="http://schemas.microsoft.com/office/drawing/2014/main" id="{4CA10747-E633-0E9C-39E6-30D649100166}"/>
              </a:ext>
            </a:extLst>
          </p:cNvPr>
          <p:cNvSpPr txBox="1"/>
          <p:nvPr/>
        </p:nvSpPr>
        <p:spPr>
          <a:xfrm>
            <a:off x="3899972" y="1697241"/>
            <a:ext cx="3282520" cy="369332"/>
          </a:xfrm>
          <a:prstGeom prst="rect">
            <a:avLst/>
          </a:prstGeom>
          <a:noFill/>
        </p:spPr>
        <p:txBody>
          <a:bodyPr wrap="square" rtlCol="0">
            <a:spAutoFit/>
          </a:bodyPr>
          <a:lstStyle/>
          <a:p>
            <a:r>
              <a:rPr lang="he-IL" dirty="0"/>
              <a:t>גלגול </a:t>
            </a:r>
            <a:r>
              <a:rPr lang="he-IL" dirty="0" err="1"/>
              <a:t>פרפלג</a:t>
            </a:r>
            <a:r>
              <a:rPr lang="he-IL" dirty="0"/>
              <a:t> (מ 2:09 דק.)</a:t>
            </a:r>
            <a:endParaRPr lang="en-IL" dirty="0"/>
          </a:p>
        </p:txBody>
      </p:sp>
      <p:pic>
        <p:nvPicPr>
          <p:cNvPr id="3" name="Graphic 2" descr="Presentation with media with solid fill">
            <a:hlinkClick r:id="rId2"/>
            <a:extLst>
              <a:ext uri="{FF2B5EF4-FFF2-40B4-BE49-F238E27FC236}">
                <a16:creationId xmlns:a16="http://schemas.microsoft.com/office/drawing/2014/main" id="{E7F2F4C7-45E3-C1FB-DECF-CC9766168019}"/>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11036" y="1598396"/>
            <a:ext cx="604090" cy="604090"/>
          </a:xfrm>
          <a:prstGeom prst="rect">
            <a:avLst/>
          </a:prstGeom>
        </p:spPr>
      </p:pic>
    </p:spTree>
    <p:extLst>
      <p:ext uri="{BB962C8B-B14F-4D97-AF65-F5344CB8AC3E}">
        <p14:creationId xmlns:p14="http://schemas.microsoft.com/office/powerpoint/2010/main" val="43852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5" name="Content Placeholder 2">
            <a:extLst>
              <a:ext uri="{FF2B5EF4-FFF2-40B4-BE49-F238E27FC236}">
                <a16:creationId xmlns:a16="http://schemas.microsoft.com/office/drawing/2014/main" id="{39215A82-C5AB-64DC-1E05-D23D8A5EE49A}"/>
              </a:ext>
            </a:extLst>
          </p:cNvPr>
          <p:cNvSpPr txBox="1">
            <a:spLocks/>
          </p:cNvSpPr>
          <p:nvPr/>
        </p:nvSpPr>
        <p:spPr>
          <a:xfrm>
            <a:off x="447848" y="2172250"/>
            <a:ext cx="11296304" cy="3320059"/>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50000"/>
              </a:lnSpc>
            </a:pPr>
            <a:r>
              <a:rPr lang="he-IL" sz="2200" b="1" u="sng" dirty="0"/>
              <a:t>דגשים עיקריים:</a:t>
            </a:r>
            <a:endParaRPr lang="en-US" sz="2200" b="1" u="sng" dirty="0"/>
          </a:p>
          <a:p>
            <a:pPr marL="285750" indent="-285750" algn="r">
              <a:lnSpc>
                <a:spcPct val="150000"/>
              </a:lnSpc>
              <a:spcBef>
                <a:spcPts val="0"/>
              </a:spcBef>
              <a:buFont typeface="Arial" panose="020B0604020202020204" pitchFamily="34" charset="0"/>
              <a:buChar char="•"/>
            </a:pPr>
            <a:r>
              <a:rPr lang="he-IL" sz="2200" dirty="0" err="1"/>
              <a:t>פרפלגים</a:t>
            </a:r>
            <a:r>
              <a:rPr lang="he-IL" sz="2200" dirty="0"/>
              <a:t> משתמשים בכוח הגפיים העליונים כדי לקום</a:t>
            </a:r>
          </a:p>
          <a:p>
            <a:pPr marL="285750" indent="-285750" algn="r">
              <a:lnSpc>
                <a:spcPct val="150000"/>
              </a:lnSpc>
              <a:spcBef>
                <a:spcPts val="0"/>
              </a:spcBef>
              <a:buFont typeface="Arial" panose="020B0604020202020204" pitchFamily="34" charset="0"/>
              <a:buChar char="•"/>
            </a:pPr>
            <a:r>
              <a:rPr lang="he-IL" sz="2200" dirty="0">
                <a:latin typeface="Times New Roman" panose="02020603050405020304" pitchFamily="18" charset="0"/>
                <a:ea typeface="Times New Roman" panose="02020603050405020304" pitchFamily="18" charset="0"/>
              </a:rPr>
              <a:t>דגשים בתרגול:</a:t>
            </a:r>
          </a:p>
          <a:p>
            <a:pPr marL="742950" lvl="1" indent="-285750" algn="r">
              <a:lnSpc>
                <a:spcPct val="150000"/>
              </a:lnSpc>
              <a:spcBef>
                <a:spcPts val="0"/>
              </a:spcBef>
              <a:buFont typeface="Arial" panose="020B0604020202020204" pitchFamily="34" charset="0"/>
              <a:buChar char="•"/>
            </a:pPr>
            <a:r>
              <a:rPr lang="he-IL" sz="1800" dirty="0">
                <a:latin typeface="Times New Roman" panose="02020603050405020304" pitchFamily="18" charset="0"/>
                <a:ea typeface="Times New Roman" panose="02020603050405020304" pitchFamily="18" charset="0"/>
              </a:rPr>
              <a:t>חיזוק גפיים עליונים בדגש על מיישרי מרפקים (</a:t>
            </a:r>
            <a:r>
              <a:rPr lang="en-US" sz="1800" dirty="0">
                <a:latin typeface="Times New Roman" panose="02020603050405020304" pitchFamily="18" charset="0"/>
                <a:ea typeface="Times New Roman" panose="02020603050405020304" pitchFamily="18" charset="0"/>
              </a:rPr>
              <a:t>Push up</a:t>
            </a:r>
            <a:r>
              <a:rPr lang="he-IL" sz="1800" dirty="0">
                <a:latin typeface="Times New Roman" panose="02020603050405020304" pitchFamily="18"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742950" lvl="1" indent="-285750" algn="r">
              <a:lnSpc>
                <a:spcPct val="150000"/>
              </a:lnSpc>
              <a:spcBef>
                <a:spcPts val="0"/>
              </a:spcBef>
              <a:buFont typeface="Arial" panose="020B0604020202020204" pitchFamily="34" charset="0"/>
              <a:buChar char="•"/>
            </a:pPr>
            <a:r>
              <a:rPr lang="he-IL" sz="1800" dirty="0">
                <a:latin typeface="Times New Roman" panose="02020603050405020304" pitchFamily="18" charset="0"/>
                <a:ea typeface="Times New Roman" panose="02020603050405020304" pitchFamily="18" charset="0"/>
              </a:rPr>
              <a:t>חיזוק שרירי בטן (על פי גובה הפלס והיכולת) ושיפור שיווי משקל בישיבה- תרגול בישיבה בקצה מיטה ובישיבה במיטה</a:t>
            </a:r>
          </a:p>
          <a:p>
            <a:pPr marL="742950" lvl="1" indent="-285750" algn="r">
              <a:lnSpc>
                <a:spcPct val="150000"/>
              </a:lnSpc>
              <a:spcBef>
                <a:spcPts val="0"/>
              </a:spcBef>
              <a:buFont typeface="Arial" panose="020B0604020202020204" pitchFamily="34" charset="0"/>
              <a:buChar char="•"/>
            </a:pPr>
            <a:r>
              <a:rPr lang="he-IL" sz="1800" dirty="0">
                <a:latin typeface="Times New Roman" panose="02020603050405020304" pitchFamily="18" charset="0"/>
                <a:ea typeface="Times New Roman" panose="02020603050405020304" pitchFamily="18" charset="0"/>
              </a:rPr>
              <a:t>רצוי לשלב תרגילים בשכיבה על הבטן ובעמידת 6 (תוך מתן קיבוע באגן או גליל מתחת לבטן)</a:t>
            </a:r>
            <a:endParaRPr lang="LID4096" sz="1800" dirty="0">
              <a:solidFill>
                <a:srgbClr val="FF0000"/>
              </a:solidFill>
            </a:endParaRPr>
          </a:p>
        </p:txBody>
      </p:sp>
      <p:sp>
        <p:nvSpPr>
          <p:cNvPr id="6" name="Title 1">
            <a:extLst>
              <a:ext uri="{FF2B5EF4-FFF2-40B4-BE49-F238E27FC236}">
                <a16:creationId xmlns:a16="http://schemas.microsoft.com/office/drawing/2014/main" id="{EA6DD955-36CA-78E2-70D4-D30E9D6E56ED}"/>
              </a:ext>
            </a:extLst>
          </p:cNvPr>
          <p:cNvSpPr txBox="1">
            <a:spLocks/>
          </p:cNvSpPr>
          <p:nvPr/>
        </p:nvSpPr>
        <p:spPr>
          <a:xfrm>
            <a:off x="912322" y="547916"/>
            <a:ext cx="10367356" cy="876036"/>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קימה משכיבה לישיבה</a:t>
            </a:r>
            <a:endParaRPr lang="LID4096" sz="4400" b="1" dirty="0">
              <a:cs typeface="+mn-cs"/>
            </a:endParaRPr>
          </a:p>
        </p:txBody>
      </p:sp>
      <p:sp>
        <p:nvSpPr>
          <p:cNvPr id="3" name="TextBox 2">
            <a:extLst>
              <a:ext uri="{FF2B5EF4-FFF2-40B4-BE49-F238E27FC236}">
                <a16:creationId xmlns:a16="http://schemas.microsoft.com/office/drawing/2014/main" id="{637E3724-213E-D810-4458-98C8CDE50A49}"/>
              </a:ext>
            </a:extLst>
          </p:cNvPr>
          <p:cNvSpPr txBox="1"/>
          <p:nvPr/>
        </p:nvSpPr>
        <p:spPr>
          <a:xfrm>
            <a:off x="6383045" y="1732660"/>
            <a:ext cx="4205748" cy="369332"/>
          </a:xfrm>
          <a:prstGeom prst="rect">
            <a:avLst/>
          </a:prstGeom>
          <a:noFill/>
        </p:spPr>
        <p:txBody>
          <a:bodyPr wrap="square" rtlCol="0">
            <a:spAutoFit/>
          </a:bodyPr>
          <a:lstStyle/>
          <a:p>
            <a:r>
              <a:rPr lang="he-IL" sz="1800" b="0" i="0" dirty="0">
                <a:effectLst/>
                <a:latin typeface="Arial" panose="020B0604020202020204" pitchFamily="34" charset="0"/>
              </a:rPr>
              <a:t>סרטון קימה משכיבה לישיבה </a:t>
            </a:r>
            <a:r>
              <a:rPr lang="he-IL" dirty="0">
                <a:latin typeface="Arial" panose="020B0604020202020204" pitchFamily="34" charset="0"/>
              </a:rPr>
              <a:t>מהחזית, </a:t>
            </a:r>
            <a:r>
              <a:rPr lang="he-IL" sz="1800" b="0" i="0" dirty="0" err="1">
                <a:effectLst/>
                <a:latin typeface="Arial" panose="020B0604020202020204" pitchFamily="34" charset="0"/>
              </a:rPr>
              <a:t>פרפלג</a:t>
            </a:r>
            <a:r>
              <a:rPr lang="he-IL" sz="1800" b="0" i="0" dirty="0">
                <a:effectLst/>
                <a:latin typeface="Arial" panose="020B0604020202020204" pitchFamily="34" charset="0"/>
              </a:rPr>
              <a:t> </a:t>
            </a:r>
            <a:endParaRPr lang="en-IL" dirty="0"/>
          </a:p>
        </p:txBody>
      </p:sp>
      <p:sp>
        <p:nvSpPr>
          <p:cNvPr id="11" name="TextBox 10">
            <a:extLst>
              <a:ext uri="{FF2B5EF4-FFF2-40B4-BE49-F238E27FC236}">
                <a16:creationId xmlns:a16="http://schemas.microsoft.com/office/drawing/2014/main" id="{9D434C85-7520-0B41-2035-7C4898724C1F}"/>
              </a:ext>
            </a:extLst>
          </p:cNvPr>
          <p:cNvSpPr txBox="1"/>
          <p:nvPr/>
        </p:nvSpPr>
        <p:spPr>
          <a:xfrm>
            <a:off x="7655409" y="5273753"/>
            <a:ext cx="2861665" cy="369332"/>
          </a:xfrm>
          <a:prstGeom prst="rect">
            <a:avLst/>
          </a:prstGeom>
          <a:noFill/>
        </p:spPr>
        <p:txBody>
          <a:bodyPr wrap="square" rtlCol="0">
            <a:spAutoFit/>
          </a:bodyPr>
          <a:lstStyle/>
          <a:p>
            <a:r>
              <a:rPr lang="he-IL" sz="1800" dirty="0"/>
              <a:t>חיזוקים בשכיבה על הבטן</a:t>
            </a:r>
            <a:endParaRPr lang="en-IL" dirty="0"/>
          </a:p>
        </p:txBody>
      </p:sp>
      <p:sp>
        <p:nvSpPr>
          <p:cNvPr id="16" name="TextBox 15">
            <a:extLst>
              <a:ext uri="{FF2B5EF4-FFF2-40B4-BE49-F238E27FC236}">
                <a16:creationId xmlns:a16="http://schemas.microsoft.com/office/drawing/2014/main" id="{0C821CDF-73F0-FC1C-B1D4-85E66B696830}"/>
              </a:ext>
            </a:extLst>
          </p:cNvPr>
          <p:cNvSpPr txBox="1"/>
          <p:nvPr/>
        </p:nvSpPr>
        <p:spPr>
          <a:xfrm>
            <a:off x="6802876" y="5781849"/>
            <a:ext cx="3712773" cy="369332"/>
          </a:xfrm>
          <a:prstGeom prst="rect">
            <a:avLst/>
          </a:prstGeom>
          <a:noFill/>
        </p:spPr>
        <p:txBody>
          <a:bodyPr wrap="square">
            <a:spAutoFit/>
          </a:bodyPr>
          <a:lstStyle/>
          <a:p>
            <a:r>
              <a:rPr lang="en-IL" dirty="0" err="1"/>
              <a:t>תרגול</a:t>
            </a:r>
            <a:r>
              <a:rPr lang="en-IL" dirty="0"/>
              <a:t> </a:t>
            </a:r>
            <a:r>
              <a:rPr lang="en-US" dirty="0"/>
              <a:t>p</a:t>
            </a:r>
            <a:r>
              <a:rPr lang="en-IL" dirty="0"/>
              <a:t>ush up </a:t>
            </a:r>
            <a:r>
              <a:rPr lang="he-IL" dirty="0"/>
              <a:t> </a:t>
            </a:r>
            <a:r>
              <a:rPr lang="en-IL" dirty="0" err="1"/>
              <a:t>ותזוזה</a:t>
            </a:r>
            <a:r>
              <a:rPr lang="en-IL" dirty="0"/>
              <a:t> </a:t>
            </a:r>
            <a:r>
              <a:rPr lang="en-IL" dirty="0" err="1"/>
              <a:t>בקצה</a:t>
            </a:r>
            <a:r>
              <a:rPr lang="en-IL" dirty="0"/>
              <a:t> </a:t>
            </a:r>
            <a:r>
              <a:rPr lang="en-IL" dirty="0" err="1"/>
              <a:t>מיטה</a:t>
            </a:r>
            <a:endParaRPr lang="en-IL" dirty="0"/>
          </a:p>
        </p:txBody>
      </p:sp>
      <p:pic>
        <p:nvPicPr>
          <p:cNvPr id="10" name="Graphic 9" descr="Presentation with media with solid fill">
            <a:hlinkClick r:id="rId2"/>
            <a:extLst>
              <a:ext uri="{FF2B5EF4-FFF2-40B4-BE49-F238E27FC236}">
                <a16:creationId xmlns:a16="http://schemas.microsoft.com/office/drawing/2014/main" id="{5F0C7D7B-6097-86CE-3664-141B24770C9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75588" y="5191530"/>
            <a:ext cx="604090" cy="604090"/>
          </a:xfrm>
          <a:prstGeom prst="rect">
            <a:avLst/>
          </a:prstGeom>
        </p:spPr>
      </p:pic>
      <p:pic>
        <p:nvPicPr>
          <p:cNvPr id="15" name="Graphic 14" descr="Presentation with media with solid fill">
            <a:hlinkClick r:id="rId5"/>
            <a:extLst>
              <a:ext uri="{FF2B5EF4-FFF2-40B4-BE49-F238E27FC236}">
                <a16:creationId xmlns:a16="http://schemas.microsoft.com/office/drawing/2014/main" id="{42A35787-2E0A-C443-D775-26DB492A3B2B}"/>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75588" y="5752615"/>
            <a:ext cx="604090" cy="604090"/>
          </a:xfrm>
          <a:prstGeom prst="rect">
            <a:avLst/>
          </a:prstGeom>
        </p:spPr>
      </p:pic>
      <p:pic>
        <p:nvPicPr>
          <p:cNvPr id="2" name="Graphic 1" descr="Presentation with media with solid fill">
            <a:hlinkClick r:id="rId6"/>
            <a:extLst>
              <a:ext uri="{FF2B5EF4-FFF2-40B4-BE49-F238E27FC236}">
                <a16:creationId xmlns:a16="http://schemas.microsoft.com/office/drawing/2014/main" id="{55A586BA-F951-1C07-5EE6-EB5C22CA2EF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88793" y="1679786"/>
            <a:ext cx="604090" cy="604090"/>
          </a:xfrm>
          <a:prstGeom prst="rect">
            <a:avLst/>
          </a:prstGeom>
        </p:spPr>
      </p:pic>
      <p:sp>
        <p:nvSpPr>
          <p:cNvPr id="18" name="TextBox 17">
            <a:extLst>
              <a:ext uri="{FF2B5EF4-FFF2-40B4-BE49-F238E27FC236}">
                <a16:creationId xmlns:a16="http://schemas.microsoft.com/office/drawing/2014/main" id="{4F34CE71-BCAB-B55D-90BF-22271C8AC0CE}"/>
              </a:ext>
            </a:extLst>
          </p:cNvPr>
          <p:cNvSpPr txBox="1"/>
          <p:nvPr/>
        </p:nvSpPr>
        <p:spPr>
          <a:xfrm>
            <a:off x="1368534" y="1750918"/>
            <a:ext cx="4205748" cy="369332"/>
          </a:xfrm>
          <a:prstGeom prst="rect">
            <a:avLst/>
          </a:prstGeom>
          <a:noFill/>
        </p:spPr>
        <p:txBody>
          <a:bodyPr wrap="square" rtlCol="0">
            <a:spAutoFit/>
          </a:bodyPr>
          <a:lstStyle/>
          <a:p>
            <a:r>
              <a:rPr lang="he-IL" sz="1800" b="0" i="0" dirty="0">
                <a:effectLst/>
                <a:latin typeface="Arial" panose="020B0604020202020204" pitchFamily="34" charset="0"/>
              </a:rPr>
              <a:t>סרטון קימה משכיבה לישיבה </a:t>
            </a:r>
            <a:r>
              <a:rPr lang="he-IL" dirty="0">
                <a:latin typeface="Arial" panose="020B0604020202020204" pitchFamily="34" charset="0"/>
              </a:rPr>
              <a:t>מהצד, </a:t>
            </a:r>
            <a:r>
              <a:rPr lang="he-IL" sz="1800" b="0" i="0" dirty="0" err="1">
                <a:effectLst/>
                <a:latin typeface="Arial" panose="020B0604020202020204" pitchFamily="34" charset="0"/>
              </a:rPr>
              <a:t>פרפלג</a:t>
            </a:r>
            <a:r>
              <a:rPr lang="he-IL" sz="1800" b="0" i="0" dirty="0">
                <a:effectLst/>
                <a:latin typeface="Arial" panose="020B0604020202020204" pitchFamily="34" charset="0"/>
              </a:rPr>
              <a:t> </a:t>
            </a:r>
            <a:endParaRPr lang="en-IL" dirty="0"/>
          </a:p>
        </p:txBody>
      </p:sp>
      <p:pic>
        <p:nvPicPr>
          <p:cNvPr id="19" name="Graphic 18" descr="Presentation with media with solid fill">
            <a:hlinkClick r:id="rId7"/>
            <a:extLst>
              <a:ext uri="{FF2B5EF4-FFF2-40B4-BE49-F238E27FC236}">
                <a16:creationId xmlns:a16="http://schemas.microsoft.com/office/drawing/2014/main" id="{0AB852CD-9ADF-C1AC-0C80-916816F74B0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74282" y="1698044"/>
            <a:ext cx="604090" cy="604090"/>
          </a:xfrm>
          <a:prstGeom prst="rect">
            <a:avLst/>
          </a:prstGeom>
        </p:spPr>
      </p:pic>
      <p:sp>
        <p:nvSpPr>
          <p:cNvPr id="12" name="TextBox 11">
            <a:extLst>
              <a:ext uri="{FF2B5EF4-FFF2-40B4-BE49-F238E27FC236}">
                <a16:creationId xmlns:a16="http://schemas.microsoft.com/office/drawing/2014/main" id="{D2726F82-3D29-7E97-D13F-C6D30CF8B24A}"/>
              </a:ext>
            </a:extLst>
          </p:cNvPr>
          <p:cNvSpPr txBox="1"/>
          <p:nvPr/>
        </p:nvSpPr>
        <p:spPr>
          <a:xfrm>
            <a:off x="1296386" y="5320417"/>
            <a:ext cx="4297912" cy="369332"/>
          </a:xfrm>
          <a:prstGeom prst="rect">
            <a:avLst/>
          </a:prstGeom>
          <a:noFill/>
        </p:spPr>
        <p:txBody>
          <a:bodyPr wrap="square" rtlCol="0">
            <a:spAutoFit/>
          </a:bodyPr>
          <a:lstStyle/>
          <a:p>
            <a:r>
              <a:rPr lang="he-IL" sz="1800" b="0" i="0" dirty="0">
                <a:effectLst/>
                <a:latin typeface="Arial" panose="020B0604020202020204" pitchFamily="34" charset="0"/>
              </a:rPr>
              <a:t>תרגול שיווי משקל בישיבה </a:t>
            </a:r>
            <a:endParaRPr lang="en-IL" dirty="0"/>
          </a:p>
        </p:txBody>
      </p:sp>
      <p:pic>
        <p:nvPicPr>
          <p:cNvPr id="14" name="Graphic 13" descr="Presentation with media with solid fill">
            <a:hlinkClick r:id="rId8"/>
            <a:extLst>
              <a:ext uri="{FF2B5EF4-FFF2-40B4-BE49-F238E27FC236}">
                <a16:creationId xmlns:a16="http://schemas.microsoft.com/office/drawing/2014/main" id="{C7E03781-FFEB-121C-BEBC-DD033C46B337}"/>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7009" y="5247013"/>
            <a:ext cx="604090" cy="604090"/>
          </a:xfrm>
          <a:prstGeom prst="rect">
            <a:avLst/>
          </a:prstGeom>
        </p:spPr>
      </p:pic>
    </p:spTree>
    <p:extLst>
      <p:ext uri="{BB962C8B-B14F-4D97-AF65-F5344CB8AC3E}">
        <p14:creationId xmlns:p14="http://schemas.microsoft.com/office/powerpoint/2010/main" val="4079603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E1DFD2D8-644E-248E-E9E4-622132F4F7E7}"/>
              </a:ext>
            </a:extLst>
          </p:cNvPr>
          <p:cNvSpPr txBox="1">
            <a:spLocks/>
          </p:cNvSpPr>
          <p:nvPr/>
        </p:nvSpPr>
        <p:spPr>
          <a:xfrm>
            <a:off x="976052" y="1451432"/>
            <a:ext cx="10597662" cy="213428"/>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endParaRPr lang="LID4096" sz="2000" dirty="0">
              <a:solidFill>
                <a:srgbClr val="FF0000"/>
              </a:solidFill>
            </a:endParaRPr>
          </a:p>
        </p:txBody>
      </p:sp>
      <p:sp>
        <p:nvSpPr>
          <p:cNvPr id="10" name="Title 1">
            <a:extLst>
              <a:ext uri="{FF2B5EF4-FFF2-40B4-BE49-F238E27FC236}">
                <a16:creationId xmlns:a16="http://schemas.microsoft.com/office/drawing/2014/main" id="{A3F14A23-C9E1-835F-639C-F72BD7ED0E43}"/>
              </a:ext>
            </a:extLst>
          </p:cNvPr>
          <p:cNvSpPr txBox="1">
            <a:spLocks/>
          </p:cNvSpPr>
          <p:nvPr/>
        </p:nvSpPr>
        <p:spPr>
          <a:xfrm>
            <a:off x="976052" y="583530"/>
            <a:ext cx="10239895" cy="949341"/>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תפקודים נוספים</a:t>
            </a:r>
            <a:endParaRPr lang="LID4096" sz="4400" b="1" dirty="0">
              <a:cs typeface="+mn-cs"/>
            </a:endParaRPr>
          </a:p>
        </p:txBody>
      </p:sp>
      <p:pic>
        <p:nvPicPr>
          <p:cNvPr id="2" name="Graphic 1" descr="Presentation with media with solid fill">
            <a:hlinkClick r:id="rId2"/>
            <a:extLst>
              <a:ext uri="{FF2B5EF4-FFF2-40B4-BE49-F238E27FC236}">
                <a16:creationId xmlns:a16="http://schemas.microsoft.com/office/drawing/2014/main" id="{26455C99-9FFB-B4AC-8E63-07C8806C894B}"/>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9561" y="2292953"/>
            <a:ext cx="604090" cy="604090"/>
          </a:xfrm>
          <a:prstGeom prst="rect">
            <a:avLst/>
          </a:prstGeom>
        </p:spPr>
      </p:pic>
      <p:sp>
        <p:nvSpPr>
          <p:cNvPr id="3" name="TextBox 2">
            <a:extLst>
              <a:ext uri="{FF2B5EF4-FFF2-40B4-BE49-F238E27FC236}">
                <a16:creationId xmlns:a16="http://schemas.microsoft.com/office/drawing/2014/main" id="{4AD09CEB-A9B6-0BC3-8127-AA602DFFD188}"/>
              </a:ext>
            </a:extLst>
          </p:cNvPr>
          <p:cNvSpPr txBox="1"/>
          <p:nvPr/>
        </p:nvSpPr>
        <p:spPr>
          <a:xfrm>
            <a:off x="6658356" y="3058800"/>
            <a:ext cx="3511205" cy="369332"/>
          </a:xfrm>
          <a:prstGeom prst="rect">
            <a:avLst/>
          </a:prstGeom>
          <a:noFill/>
        </p:spPr>
        <p:txBody>
          <a:bodyPr wrap="square" rtlCol="0">
            <a:spAutoFit/>
          </a:bodyPr>
          <a:lstStyle/>
          <a:p>
            <a:r>
              <a:rPr lang="he-IL" dirty="0"/>
              <a:t>מעבר כ"ג למיטה, רגליים למטה</a:t>
            </a:r>
            <a:endParaRPr lang="en-IL" dirty="0"/>
          </a:p>
        </p:txBody>
      </p:sp>
      <p:pic>
        <p:nvPicPr>
          <p:cNvPr id="4" name="Graphic 3" descr="Presentation with media with solid fill">
            <a:hlinkClick r:id="rId5"/>
            <a:extLst>
              <a:ext uri="{FF2B5EF4-FFF2-40B4-BE49-F238E27FC236}">
                <a16:creationId xmlns:a16="http://schemas.microsoft.com/office/drawing/2014/main" id="{6034E834-420C-BBC4-387B-83932203DD8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9561" y="2982388"/>
            <a:ext cx="604090" cy="604090"/>
          </a:xfrm>
          <a:prstGeom prst="rect">
            <a:avLst/>
          </a:prstGeom>
        </p:spPr>
      </p:pic>
      <p:sp>
        <p:nvSpPr>
          <p:cNvPr id="5" name="TextBox 4">
            <a:extLst>
              <a:ext uri="{FF2B5EF4-FFF2-40B4-BE49-F238E27FC236}">
                <a16:creationId xmlns:a16="http://schemas.microsoft.com/office/drawing/2014/main" id="{C03130AE-B82B-4F33-28E7-D49FF2F6383A}"/>
              </a:ext>
            </a:extLst>
          </p:cNvPr>
          <p:cNvSpPr txBox="1"/>
          <p:nvPr/>
        </p:nvSpPr>
        <p:spPr>
          <a:xfrm>
            <a:off x="6173614" y="2377953"/>
            <a:ext cx="3995947" cy="369332"/>
          </a:xfrm>
          <a:prstGeom prst="rect">
            <a:avLst/>
          </a:prstGeom>
          <a:noFill/>
        </p:spPr>
        <p:txBody>
          <a:bodyPr wrap="square" rtlCol="0">
            <a:spAutoFit/>
          </a:bodyPr>
          <a:lstStyle/>
          <a:p>
            <a:r>
              <a:rPr lang="he-IL" dirty="0"/>
              <a:t>מעבר מישיבה בקצה מיטה לשכיבה במיטה</a:t>
            </a:r>
            <a:endParaRPr lang="en-IL" dirty="0"/>
          </a:p>
        </p:txBody>
      </p:sp>
      <p:pic>
        <p:nvPicPr>
          <p:cNvPr id="15" name="Graphic 14" descr="Presentation with media with solid fill">
            <a:hlinkClick r:id="rId6"/>
            <a:extLst>
              <a:ext uri="{FF2B5EF4-FFF2-40B4-BE49-F238E27FC236}">
                <a16:creationId xmlns:a16="http://schemas.microsoft.com/office/drawing/2014/main" id="{66A24291-A449-2158-192C-48107C37861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9561" y="3671823"/>
            <a:ext cx="604090" cy="604090"/>
          </a:xfrm>
          <a:prstGeom prst="rect">
            <a:avLst/>
          </a:prstGeom>
        </p:spPr>
      </p:pic>
      <p:sp>
        <p:nvSpPr>
          <p:cNvPr id="16" name="TextBox 15">
            <a:extLst>
              <a:ext uri="{FF2B5EF4-FFF2-40B4-BE49-F238E27FC236}">
                <a16:creationId xmlns:a16="http://schemas.microsoft.com/office/drawing/2014/main" id="{F93F08A4-44D4-205E-A739-4D510CA7C562}"/>
              </a:ext>
            </a:extLst>
          </p:cNvPr>
          <p:cNvSpPr txBox="1"/>
          <p:nvPr/>
        </p:nvSpPr>
        <p:spPr>
          <a:xfrm>
            <a:off x="6658356" y="4420494"/>
            <a:ext cx="3511205" cy="369332"/>
          </a:xfrm>
          <a:prstGeom prst="rect">
            <a:avLst/>
          </a:prstGeom>
          <a:noFill/>
        </p:spPr>
        <p:txBody>
          <a:bodyPr wrap="square" rtlCol="0">
            <a:spAutoFit/>
          </a:bodyPr>
          <a:lstStyle/>
          <a:p>
            <a:r>
              <a:rPr lang="he-IL" dirty="0"/>
              <a:t>מעבר כ"ג למיטה עם קרש החלקה</a:t>
            </a:r>
            <a:endParaRPr lang="en-IL" dirty="0"/>
          </a:p>
        </p:txBody>
      </p:sp>
      <p:pic>
        <p:nvPicPr>
          <p:cNvPr id="17" name="Graphic 16" descr="Presentation with media with solid fill">
            <a:hlinkClick r:id="rId7"/>
            <a:extLst>
              <a:ext uri="{FF2B5EF4-FFF2-40B4-BE49-F238E27FC236}">
                <a16:creationId xmlns:a16="http://schemas.microsoft.com/office/drawing/2014/main" id="{21D01B27-4F80-63C2-94D3-BE9907123F1F}"/>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9561" y="4361258"/>
            <a:ext cx="604090" cy="604090"/>
          </a:xfrm>
          <a:prstGeom prst="rect">
            <a:avLst/>
          </a:prstGeom>
        </p:spPr>
      </p:pic>
      <p:sp>
        <p:nvSpPr>
          <p:cNvPr id="18" name="TextBox 17">
            <a:extLst>
              <a:ext uri="{FF2B5EF4-FFF2-40B4-BE49-F238E27FC236}">
                <a16:creationId xmlns:a16="http://schemas.microsoft.com/office/drawing/2014/main" id="{7C1C2C2C-481E-A07C-9235-BCFD8D72ED8C}"/>
              </a:ext>
            </a:extLst>
          </p:cNvPr>
          <p:cNvSpPr txBox="1"/>
          <p:nvPr/>
        </p:nvSpPr>
        <p:spPr>
          <a:xfrm>
            <a:off x="6658356" y="3739647"/>
            <a:ext cx="3511205" cy="369332"/>
          </a:xfrm>
          <a:prstGeom prst="rect">
            <a:avLst/>
          </a:prstGeom>
          <a:noFill/>
        </p:spPr>
        <p:txBody>
          <a:bodyPr wrap="square" rtlCol="0">
            <a:spAutoFit/>
          </a:bodyPr>
          <a:lstStyle/>
          <a:p>
            <a:r>
              <a:rPr lang="he-IL" dirty="0"/>
              <a:t>מעבר ממיטה לכ"ג, רגליים למטה</a:t>
            </a:r>
            <a:endParaRPr lang="en-IL" dirty="0"/>
          </a:p>
        </p:txBody>
      </p:sp>
      <p:pic>
        <p:nvPicPr>
          <p:cNvPr id="19" name="Graphic 18" descr="Presentation with media with solid fill">
            <a:hlinkClick r:id="rId8"/>
            <a:extLst>
              <a:ext uri="{FF2B5EF4-FFF2-40B4-BE49-F238E27FC236}">
                <a16:creationId xmlns:a16="http://schemas.microsoft.com/office/drawing/2014/main" id="{13E1ACCF-0B65-215D-BB1B-25883E3224F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4781" y="2344064"/>
            <a:ext cx="604090" cy="604090"/>
          </a:xfrm>
          <a:prstGeom prst="rect">
            <a:avLst/>
          </a:prstGeom>
        </p:spPr>
      </p:pic>
      <p:sp>
        <p:nvSpPr>
          <p:cNvPr id="20" name="TextBox 19">
            <a:extLst>
              <a:ext uri="{FF2B5EF4-FFF2-40B4-BE49-F238E27FC236}">
                <a16:creationId xmlns:a16="http://schemas.microsoft.com/office/drawing/2014/main" id="{85E18180-376B-80D0-2FE0-CE786F2FFF8B}"/>
              </a:ext>
            </a:extLst>
          </p:cNvPr>
          <p:cNvSpPr txBox="1"/>
          <p:nvPr/>
        </p:nvSpPr>
        <p:spPr>
          <a:xfrm>
            <a:off x="6658356" y="5101341"/>
            <a:ext cx="3511205" cy="369332"/>
          </a:xfrm>
          <a:prstGeom prst="rect">
            <a:avLst/>
          </a:prstGeom>
          <a:noFill/>
        </p:spPr>
        <p:txBody>
          <a:bodyPr wrap="square" rtlCol="0">
            <a:spAutoFit/>
          </a:bodyPr>
          <a:lstStyle/>
          <a:p>
            <a:r>
              <a:rPr lang="he-IL" dirty="0"/>
              <a:t>עוגנים בתפקוד בכ"ג</a:t>
            </a:r>
            <a:endParaRPr lang="en-IL" dirty="0"/>
          </a:p>
        </p:txBody>
      </p:sp>
      <p:pic>
        <p:nvPicPr>
          <p:cNvPr id="21" name="Graphic 20" descr="Presentation with media with solid fill">
            <a:hlinkClick r:id="rId9"/>
            <a:extLst>
              <a:ext uri="{FF2B5EF4-FFF2-40B4-BE49-F238E27FC236}">
                <a16:creationId xmlns:a16="http://schemas.microsoft.com/office/drawing/2014/main" id="{7B53CD62-A7A1-92DB-1C03-ED8773551084}"/>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9561" y="5050692"/>
            <a:ext cx="604090" cy="604090"/>
          </a:xfrm>
          <a:prstGeom prst="rect">
            <a:avLst/>
          </a:prstGeom>
        </p:spPr>
      </p:pic>
      <p:sp>
        <p:nvSpPr>
          <p:cNvPr id="22" name="TextBox 21">
            <a:extLst>
              <a:ext uri="{FF2B5EF4-FFF2-40B4-BE49-F238E27FC236}">
                <a16:creationId xmlns:a16="http://schemas.microsoft.com/office/drawing/2014/main" id="{8E6C0720-1301-E646-EC53-301FB6A282B1}"/>
              </a:ext>
            </a:extLst>
          </p:cNvPr>
          <p:cNvSpPr txBox="1"/>
          <p:nvPr/>
        </p:nvSpPr>
        <p:spPr>
          <a:xfrm>
            <a:off x="1573576" y="2429064"/>
            <a:ext cx="3511205" cy="369332"/>
          </a:xfrm>
          <a:prstGeom prst="rect">
            <a:avLst/>
          </a:prstGeom>
          <a:noFill/>
        </p:spPr>
        <p:txBody>
          <a:bodyPr wrap="square" rtlCol="0">
            <a:spAutoFit/>
          </a:bodyPr>
          <a:lstStyle/>
          <a:p>
            <a:r>
              <a:rPr lang="he-IL" dirty="0"/>
              <a:t>שחרור לחצים מהישבן בכ"ג - 1</a:t>
            </a:r>
            <a:endParaRPr lang="en-IL" dirty="0"/>
          </a:p>
        </p:txBody>
      </p:sp>
      <p:pic>
        <p:nvPicPr>
          <p:cNvPr id="23" name="Graphic 22" descr="Presentation with media with solid fill">
            <a:hlinkClick r:id="rId10"/>
            <a:extLst>
              <a:ext uri="{FF2B5EF4-FFF2-40B4-BE49-F238E27FC236}">
                <a16:creationId xmlns:a16="http://schemas.microsoft.com/office/drawing/2014/main" id="{19613A7D-3984-34D6-76E1-C0BB06344F6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4781" y="3749964"/>
            <a:ext cx="604090" cy="604090"/>
          </a:xfrm>
          <a:prstGeom prst="rect">
            <a:avLst/>
          </a:prstGeom>
        </p:spPr>
      </p:pic>
      <p:sp>
        <p:nvSpPr>
          <p:cNvPr id="24" name="TextBox 23">
            <a:extLst>
              <a:ext uri="{FF2B5EF4-FFF2-40B4-BE49-F238E27FC236}">
                <a16:creationId xmlns:a16="http://schemas.microsoft.com/office/drawing/2014/main" id="{93F8763E-A6CE-6B8C-49B9-1EA1712A37C8}"/>
              </a:ext>
            </a:extLst>
          </p:cNvPr>
          <p:cNvSpPr txBox="1"/>
          <p:nvPr/>
        </p:nvSpPr>
        <p:spPr>
          <a:xfrm>
            <a:off x="1573576" y="3799915"/>
            <a:ext cx="3511205" cy="369332"/>
          </a:xfrm>
          <a:prstGeom prst="rect">
            <a:avLst/>
          </a:prstGeom>
          <a:noFill/>
        </p:spPr>
        <p:txBody>
          <a:bodyPr wrap="square" rtlCol="0">
            <a:spAutoFit/>
          </a:bodyPr>
          <a:lstStyle/>
          <a:p>
            <a:r>
              <a:rPr lang="en-US" dirty="0"/>
              <a:t>push-up</a:t>
            </a:r>
            <a:r>
              <a:rPr lang="he-IL" dirty="0"/>
              <a:t> ותזוזה בקצה מיטה</a:t>
            </a:r>
            <a:endParaRPr lang="en-IL" dirty="0"/>
          </a:p>
        </p:txBody>
      </p:sp>
      <p:pic>
        <p:nvPicPr>
          <p:cNvPr id="25" name="Graphic 24" descr="Presentation with media with solid fill">
            <a:hlinkClick r:id="rId11"/>
            <a:extLst>
              <a:ext uri="{FF2B5EF4-FFF2-40B4-BE49-F238E27FC236}">
                <a16:creationId xmlns:a16="http://schemas.microsoft.com/office/drawing/2014/main" id="{33B5A840-92E9-22B5-2E1F-32143016F46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4781" y="3011590"/>
            <a:ext cx="604090" cy="604090"/>
          </a:xfrm>
          <a:prstGeom prst="rect">
            <a:avLst/>
          </a:prstGeom>
        </p:spPr>
      </p:pic>
      <p:sp>
        <p:nvSpPr>
          <p:cNvPr id="26" name="TextBox 25">
            <a:extLst>
              <a:ext uri="{FF2B5EF4-FFF2-40B4-BE49-F238E27FC236}">
                <a16:creationId xmlns:a16="http://schemas.microsoft.com/office/drawing/2014/main" id="{90DD6D54-2900-3923-68C5-78188C56AD0F}"/>
              </a:ext>
            </a:extLst>
          </p:cNvPr>
          <p:cNvSpPr txBox="1"/>
          <p:nvPr/>
        </p:nvSpPr>
        <p:spPr>
          <a:xfrm>
            <a:off x="1" y="3087827"/>
            <a:ext cx="5084780" cy="369332"/>
          </a:xfrm>
          <a:prstGeom prst="rect">
            <a:avLst/>
          </a:prstGeom>
          <a:noFill/>
        </p:spPr>
        <p:txBody>
          <a:bodyPr wrap="square" rtlCol="0">
            <a:spAutoFit/>
          </a:bodyPr>
          <a:lstStyle/>
          <a:p>
            <a:r>
              <a:rPr lang="he-IL" dirty="0"/>
              <a:t>שחרור לחצים מהישבן בכ"ג – 2</a:t>
            </a:r>
            <a:endParaRPr lang="en-IL" dirty="0"/>
          </a:p>
        </p:txBody>
      </p:sp>
      <p:sp>
        <p:nvSpPr>
          <p:cNvPr id="6" name="TextBox 5">
            <a:extLst>
              <a:ext uri="{FF2B5EF4-FFF2-40B4-BE49-F238E27FC236}">
                <a16:creationId xmlns:a16="http://schemas.microsoft.com/office/drawing/2014/main" id="{8E93FBD8-0533-A92F-ADAE-DC230B0707EA}"/>
              </a:ext>
            </a:extLst>
          </p:cNvPr>
          <p:cNvSpPr txBox="1"/>
          <p:nvPr/>
        </p:nvSpPr>
        <p:spPr>
          <a:xfrm>
            <a:off x="1773717" y="4460103"/>
            <a:ext cx="3282520" cy="369332"/>
          </a:xfrm>
          <a:prstGeom prst="rect">
            <a:avLst/>
          </a:prstGeom>
          <a:noFill/>
        </p:spPr>
        <p:txBody>
          <a:bodyPr wrap="square" rtlCol="0">
            <a:spAutoFit/>
          </a:bodyPr>
          <a:lstStyle/>
          <a:p>
            <a:r>
              <a:rPr lang="he-IL" dirty="0"/>
              <a:t>גלגול </a:t>
            </a:r>
            <a:r>
              <a:rPr lang="he-IL" dirty="0" err="1"/>
              <a:t>פרפלג</a:t>
            </a:r>
            <a:r>
              <a:rPr lang="he-IL" dirty="0"/>
              <a:t> (מ 2:09 דק.)</a:t>
            </a:r>
            <a:endParaRPr lang="en-IL" dirty="0"/>
          </a:p>
        </p:txBody>
      </p:sp>
      <p:sp>
        <p:nvSpPr>
          <p:cNvPr id="14" name="TextBox 13">
            <a:extLst>
              <a:ext uri="{FF2B5EF4-FFF2-40B4-BE49-F238E27FC236}">
                <a16:creationId xmlns:a16="http://schemas.microsoft.com/office/drawing/2014/main" id="{7207215E-41AB-4110-BBB0-1BD6BF44F4D9}"/>
              </a:ext>
            </a:extLst>
          </p:cNvPr>
          <p:cNvSpPr txBox="1"/>
          <p:nvPr/>
        </p:nvSpPr>
        <p:spPr>
          <a:xfrm>
            <a:off x="758325" y="5119657"/>
            <a:ext cx="4297912" cy="369332"/>
          </a:xfrm>
          <a:prstGeom prst="rect">
            <a:avLst/>
          </a:prstGeom>
          <a:noFill/>
        </p:spPr>
        <p:txBody>
          <a:bodyPr wrap="square" rtlCol="0">
            <a:spAutoFit/>
          </a:bodyPr>
          <a:lstStyle/>
          <a:p>
            <a:r>
              <a:rPr lang="he-IL" sz="1800" b="0" i="0" dirty="0">
                <a:effectLst/>
                <a:latin typeface="Arial" panose="020B0604020202020204" pitchFamily="34" charset="0"/>
              </a:rPr>
              <a:t>תרגול שיווי משקל בישיבה </a:t>
            </a:r>
            <a:endParaRPr lang="en-IL" dirty="0"/>
          </a:p>
        </p:txBody>
      </p:sp>
      <p:pic>
        <p:nvPicPr>
          <p:cNvPr id="12" name="Graphic 11" descr="Presentation with media with solid fill">
            <a:hlinkClick r:id="rId12"/>
            <a:extLst>
              <a:ext uri="{FF2B5EF4-FFF2-40B4-BE49-F238E27FC236}">
                <a16:creationId xmlns:a16="http://schemas.microsoft.com/office/drawing/2014/main" id="{EC367B15-FA09-082B-7C35-33CF733B01A3}"/>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4781" y="4361258"/>
            <a:ext cx="604090" cy="604090"/>
          </a:xfrm>
          <a:prstGeom prst="rect">
            <a:avLst/>
          </a:prstGeom>
        </p:spPr>
      </p:pic>
      <p:pic>
        <p:nvPicPr>
          <p:cNvPr id="27" name="Graphic 26" descr="Presentation with media with solid fill">
            <a:hlinkClick r:id="rId13"/>
            <a:extLst>
              <a:ext uri="{FF2B5EF4-FFF2-40B4-BE49-F238E27FC236}">
                <a16:creationId xmlns:a16="http://schemas.microsoft.com/office/drawing/2014/main" id="{CD5E7FA7-3944-3E31-B18B-C5456116D5C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8948" y="5046253"/>
            <a:ext cx="604090" cy="604090"/>
          </a:xfrm>
          <a:prstGeom prst="rect">
            <a:avLst/>
          </a:prstGeom>
        </p:spPr>
      </p:pic>
    </p:spTree>
    <p:extLst>
      <p:ext uri="{BB962C8B-B14F-4D97-AF65-F5344CB8AC3E}">
        <p14:creationId xmlns:p14="http://schemas.microsoft.com/office/powerpoint/2010/main" val="29572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1010168" y="1562794"/>
            <a:ext cx="10171663" cy="2387600"/>
          </a:xfrm>
        </p:spPr>
        <p:txBody>
          <a:bodyPr>
            <a:normAutofit/>
          </a:bodyPr>
          <a:lstStyle/>
          <a:p>
            <a:r>
              <a:rPr lang="he-IL" sz="4400" b="1" dirty="0">
                <a:latin typeface="+mn-lt"/>
                <a:cs typeface="+mn-cs"/>
              </a:rPr>
              <a:t>רצף טיפול פיזיותרפיה</a:t>
            </a:r>
            <a:endParaRPr lang="he-IL" sz="3600" b="1" dirty="0">
              <a:latin typeface="+mn-lt"/>
              <a:cs typeface="+mn-cs"/>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8867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מציין מיקום תוכן 2">
            <a:extLst>
              <a:ext uri="{FF2B5EF4-FFF2-40B4-BE49-F238E27FC236}">
                <a16:creationId xmlns:a16="http://schemas.microsoft.com/office/drawing/2014/main" id="{9D4E7FE5-0489-A650-0459-A09C56758A83}"/>
              </a:ext>
            </a:extLst>
          </p:cNvPr>
          <p:cNvSpPr txBox="1">
            <a:spLocks/>
          </p:cNvSpPr>
          <p:nvPr/>
        </p:nvSpPr>
        <p:spPr>
          <a:xfrm>
            <a:off x="1482570" y="917984"/>
            <a:ext cx="10105571" cy="5506773"/>
          </a:xfrm>
          <a:prstGeom prst="rect">
            <a:avLst/>
          </a:prstGeom>
        </p:spPr>
        <p:txBody>
          <a:bodyPr vert="horz" lIns="91440" tIns="45720" rIns="91440" bIns="45720" rtlCol="1">
            <a:normAutofit fontScale="77500" lnSpcReduction="2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50000"/>
              </a:lnSpc>
            </a:pPr>
            <a:r>
              <a:rPr lang="he-IL" sz="2800" b="1" u="sng" dirty="0"/>
              <a:t>עקרונות כלליים</a:t>
            </a:r>
            <a:r>
              <a:rPr lang="he-IL" sz="2800" b="1" dirty="0"/>
              <a:t>:</a:t>
            </a:r>
          </a:p>
          <a:p>
            <a:pPr marL="342900" indent="-342900" algn="r">
              <a:lnSpc>
                <a:spcPct val="150000"/>
              </a:lnSpc>
              <a:buFont typeface="Arial" panose="020B0604020202020204" pitchFamily="34" charset="0"/>
              <a:buChar char="•"/>
            </a:pPr>
            <a:r>
              <a:rPr lang="he-IL" sz="2800" dirty="0"/>
              <a:t>ביצוע מעבר כ"ג&lt;&gt;מיטה בעזרת קרש החלקה/קוביות/מטפל</a:t>
            </a:r>
            <a:endParaRPr lang="en-US" sz="2800" dirty="0"/>
          </a:p>
          <a:p>
            <a:pPr marL="342900" indent="-342900" algn="r">
              <a:lnSpc>
                <a:spcPct val="150000"/>
              </a:lnSpc>
              <a:buFont typeface="Arial" panose="020B0604020202020204" pitchFamily="34" charset="0"/>
              <a:buChar char="•"/>
            </a:pPr>
            <a:r>
              <a:rPr lang="he-IL" sz="2800" dirty="0"/>
              <a:t>תרגול לשיפור שיווי משקל בישיבה בקצה מיטה ושימוש בידיים להגנה ותפקוד</a:t>
            </a:r>
          </a:p>
          <a:p>
            <a:pPr marL="342900" indent="-342900" algn="r">
              <a:lnSpc>
                <a:spcPct val="150000"/>
              </a:lnSpc>
              <a:buFont typeface="Arial" panose="020B0604020202020204" pitchFamily="34" charset="0"/>
              <a:buChar char="•"/>
            </a:pPr>
            <a:r>
              <a:rPr lang="he-IL" sz="2800" dirty="0"/>
              <a:t>מתיחות לצורך נרמול טונוס/שמירה על טווחי תנועה בשכיבה </a:t>
            </a:r>
            <a:r>
              <a:rPr lang="he-IL" sz="2900" dirty="0"/>
              <a:t>ובישיבה </a:t>
            </a:r>
            <a:endParaRPr lang="en-IL" sz="2900" dirty="0"/>
          </a:p>
          <a:p>
            <a:pPr marL="342900" indent="-342900" algn="r">
              <a:lnSpc>
                <a:spcPct val="150000"/>
              </a:lnSpc>
              <a:buFont typeface="Arial" panose="020B0604020202020204" pitchFamily="34" charset="0"/>
              <a:buChar char="•"/>
            </a:pPr>
            <a:r>
              <a:rPr lang="he-IL" sz="2800" dirty="0"/>
              <a:t>חיזוקים פונקציונליים במנחים שונים/עמדות מוצא שונות</a:t>
            </a:r>
            <a:endParaRPr lang="he-IL" sz="2800" dirty="0">
              <a:solidFill>
                <a:srgbClr val="FF0000"/>
              </a:solidFill>
            </a:endParaRPr>
          </a:p>
          <a:p>
            <a:pPr marL="342900" indent="-342900" algn="r">
              <a:lnSpc>
                <a:spcPct val="150000"/>
              </a:lnSpc>
              <a:buFont typeface="Arial" panose="020B0604020202020204" pitchFamily="34" charset="0"/>
              <a:buChar char="•"/>
            </a:pPr>
            <a:r>
              <a:rPr lang="he-IL" sz="2800" dirty="0"/>
              <a:t>תרגול הפונקציה עצמה תוך פרוק לשלבים בשילוב חיזוקים רלוונטיים בכל שלב </a:t>
            </a:r>
          </a:p>
          <a:p>
            <a:pPr marL="342900" indent="-342900" algn="r">
              <a:lnSpc>
                <a:spcPct val="150000"/>
              </a:lnSpc>
              <a:buFont typeface="Arial" panose="020B0604020202020204" pitchFamily="34" charset="0"/>
              <a:buChar char="•"/>
            </a:pPr>
            <a:r>
              <a:rPr lang="he-IL" sz="2800" dirty="0"/>
              <a:t>תרגול חזרות רב</a:t>
            </a:r>
          </a:p>
          <a:p>
            <a:pPr marL="342900" indent="-342900" algn="r">
              <a:lnSpc>
                <a:spcPct val="150000"/>
              </a:lnSpc>
              <a:buFont typeface="Arial" panose="020B0604020202020204" pitchFamily="34" charset="0"/>
              <a:buChar char="•"/>
            </a:pPr>
            <a:r>
              <a:rPr lang="he-IL" sz="2900" dirty="0"/>
              <a:t>לימוד תרגול עצמי למתיחות ולחיזוק </a:t>
            </a:r>
          </a:p>
          <a:p>
            <a:pPr algn="r">
              <a:lnSpc>
                <a:spcPct val="150000"/>
              </a:lnSpc>
            </a:pPr>
            <a:br>
              <a:rPr lang="en-US" sz="2800" dirty="0"/>
            </a:br>
            <a:r>
              <a:rPr lang="he-IL" sz="2800" dirty="0"/>
              <a:t>* </a:t>
            </a:r>
            <a:r>
              <a:rPr lang="he-IL" sz="2800" b="1" dirty="0"/>
              <a:t>במהלך הטיפול, בכל תנוחה נשאף לבצע את כל המתיחות/חיזוקים הרלוונטיים לתנוחה</a:t>
            </a:r>
          </a:p>
          <a:p>
            <a:pPr marL="342900" indent="-342900" algn="r">
              <a:buFont typeface="Arial" panose="020B0604020202020204" pitchFamily="34" charset="0"/>
              <a:buChar char="•"/>
            </a:pPr>
            <a:endParaRPr lang="he-IL" dirty="0">
              <a:solidFill>
                <a:srgbClr val="FF0000"/>
              </a:solidFill>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086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E1DFD2D8-644E-248E-E9E4-622132F4F7E7}"/>
              </a:ext>
            </a:extLst>
          </p:cNvPr>
          <p:cNvSpPr txBox="1">
            <a:spLocks/>
          </p:cNvSpPr>
          <p:nvPr/>
        </p:nvSpPr>
        <p:spPr>
          <a:xfrm>
            <a:off x="976052" y="1615353"/>
            <a:ext cx="10597662" cy="254292"/>
          </a:xfrm>
          <a:prstGeom prst="rect">
            <a:avLst/>
          </a:prstGeom>
        </p:spPr>
        <p:txBody>
          <a:bodyPr vert="horz" lIns="91440" tIns="45720" rIns="91440" bIns="45720" rtlCol="1">
            <a:no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pPr>
            <a:endParaRPr lang="LID4096" sz="2000" dirty="0">
              <a:solidFill>
                <a:srgbClr val="FF0000"/>
              </a:solidFill>
            </a:endParaRPr>
          </a:p>
        </p:txBody>
      </p:sp>
      <p:sp>
        <p:nvSpPr>
          <p:cNvPr id="10" name="Title 1">
            <a:extLst>
              <a:ext uri="{FF2B5EF4-FFF2-40B4-BE49-F238E27FC236}">
                <a16:creationId xmlns:a16="http://schemas.microsoft.com/office/drawing/2014/main" id="{A3F14A23-C9E1-835F-639C-F72BD7ED0E43}"/>
              </a:ext>
            </a:extLst>
          </p:cNvPr>
          <p:cNvSpPr txBox="1">
            <a:spLocks/>
          </p:cNvSpPr>
          <p:nvPr/>
        </p:nvSpPr>
        <p:spPr>
          <a:xfrm>
            <a:off x="976052" y="583530"/>
            <a:ext cx="10239895" cy="949341"/>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רכיבי טיפול</a:t>
            </a:r>
            <a:endParaRPr lang="LID4096" sz="4400" b="1" dirty="0">
              <a:cs typeface="+mn-cs"/>
            </a:endParaRPr>
          </a:p>
        </p:txBody>
      </p:sp>
      <p:sp>
        <p:nvSpPr>
          <p:cNvPr id="5" name="TextBox 4">
            <a:extLst>
              <a:ext uri="{FF2B5EF4-FFF2-40B4-BE49-F238E27FC236}">
                <a16:creationId xmlns:a16="http://schemas.microsoft.com/office/drawing/2014/main" id="{2D553B0B-9874-B5D4-8F04-92586375ED7D}"/>
              </a:ext>
            </a:extLst>
          </p:cNvPr>
          <p:cNvSpPr txBox="1"/>
          <p:nvPr/>
        </p:nvSpPr>
        <p:spPr>
          <a:xfrm>
            <a:off x="5713410" y="2121746"/>
            <a:ext cx="3511205" cy="369332"/>
          </a:xfrm>
          <a:prstGeom prst="rect">
            <a:avLst/>
          </a:prstGeom>
          <a:noFill/>
        </p:spPr>
        <p:txBody>
          <a:bodyPr wrap="square" rtlCol="0">
            <a:spAutoFit/>
          </a:bodyPr>
          <a:lstStyle/>
          <a:p>
            <a:r>
              <a:rPr lang="en-IL" dirty="0" err="1"/>
              <a:t>מתיחות</a:t>
            </a:r>
            <a:r>
              <a:rPr lang="en-IL" dirty="0"/>
              <a:t> </a:t>
            </a:r>
            <a:r>
              <a:rPr lang="en-IL" dirty="0" err="1"/>
              <a:t>בישיבה</a:t>
            </a:r>
            <a:r>
              <a:rPr lang="en-IL" dirty="0"/>
              <a:t> </a:t>
            </a:r>
            <a:r>
              <a:rPr lang="en-IL" dirty="0" err="1"/>
              <a:t>במיטה</a:t>
            </a:r>
            <a:endParaRPr lang="en-IL" dirty="0"/>
          </a:p>
        </p:txBody>
      </p:sp>
      <p:pic>
        <p:nvPicPr>
          <p:cNvPr id="2" name="Graphic 1" descr="Presentation with media with solid fill">
            <a:hlinkClick r:id="rId2"/>
            <a:extLst>
              <a:ext uri="{FF2B5EF4-FFF2-40B4-BE49-F238E27FC236}">
                <a16:creationId xmlns:a16="http://schemas.microsoft.com/office/drawing/2014/main" id="{68AF373A-E50C-B7AD-5609-7D62BA164AF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24615" y="2678005"/>
            <a:ext cx="604090" cy="604090"/>
          </a:xfrm>
          <a:prstGeom prst="rect">
            <a:avLst/>
          </a:prstGeom>
        </p:spPr>
      </p:pic>
      <p:sp>
        <p:nvSpPr>
          <p:cNvPr id="14" name="TextBox 13">
            <a:extLst>
              <a:ext uri="{FF2B5EF4-FFF2-40B4-BE49-F238E27FC236}">
                <a16:creationId xmlns:a16="http://schemas.microsoft.com/office/drawing/2014/main" id="{5D4FC026-0313-4A5C-107A-2207294DEB54}"/>
              </a:ext>
            </a:extLst>
          </p:cNvPr>
          <p:cNvSpPr txBox="1"/>
          <p:nvPr/>
        </p:nvSpPr>
        <p:spPr>
          <a:xfrm>
            <a:off x="5713410" y="2719475"/>
            <a:ext cx="3511205" cy="369332"/>
          </a:xfrm>
          <a:prstGeom prst="rect">
            <a:avLst/>
          </a:prstGeom>
          <a:noFill/>
        </p:spPr>
        <p:txBody>
          <a:bodyPr wrap="square" rtlCol="0">
            <a:spAutoFit/>
          </a:bodyPr>
          <a:lstStyle/>
          <a:p>
            <a:pPr rtl="0"/>
            <a:r>
              <a:rPr lang="he-IL" dirty="0"/>
              <a:t>מתיחות פאסיביות - כללי</a:t>
            </a:r>
            <a:endParaRPr lang="en-IL" dirty="0"/>
          </a:p>
        </p:txBody>
      </p:sp>
      <p:pic>
        <p:nvPicPr>
          <p:cNvPr id="15" name="Graphic 14" descr="Presentation with media with solid fill">
            <a:hlinkClick r:id="rId5"/>
            <a:extLst>
              <a:ext uri="{FF2B5EF4-FFF2-40B4-BE49-F238E27FC236}">
                <a16:creationId xmlns:a16="http://schemas.microsoft.com/office/drawing/2014/main" id="{E359057E-4583-352D-FBB4-A7636F257EF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24615" y="3994912"/>
            <a:ext cx="604090" cy="604090"/>
          </a:xfrm>
          <a:prstGeom prst="rect">
            <a:avLst/>
          </a:prstGeom>
        </p:spPr>
      </p:pic>
      <p:sp>
        <p:nvSpPr>
          <p:cNvPr id="16" name="TextBox 15">
            <a:extLst>
              <a:ext uri="{FF2B5EF4-FFF2-40B4-BE49-F238E27FC236}">
                <a16:creationId xmlns:a16="http://schemas.microsoft.com/office/drawing/2014/main" id="{F91A0191-3B1B-C0A1-B753-3929CE24B0AD}"/>
              </a:ext>
            </a:extLst>
          </p:cNvPr>
          <p:cNvSpPr txBox="1"/>
          <p:nvPr/>
        </p:nvSpPr>
        <p:spPr>
          <a:xfrm>
            <a:off x="3624550" y="4020892"/>
            <a:ext cx="5600066" cy="369332"/>
          </a:xfrm>
          <a:prstGeom prst="rect">
            <a:avLst/>
          </a:prstGeom>
          <a:noFill/>
        </p:spPr>
        <p:txBody>
          <a:bodyPr wrap="square" rtlCol="0">
            <a:spAutoFit/>
          </a:bodyPr>
          <a:lstStyle/>
          <a:p>
            <a:r>
              <a:rPr lang="he-IL" dirty="0"/>
              <a:t>עקרונות להתחלת תרגול בישיבה שלמה ושמירה על בטיחות</a:t>
            </a:r>
            <a:endParaRPr lang="en-IL" dirty="0"/>
          </a:p>
        </p:txBody>
      </p:sp>
      <p:pic>
        <p:nvPicPr>
          <p:cNvPr id="17" name="Graphic 16" descr="Presentation with media with solid fill">
            <a:hlinkClick r:id="rId6"/>
            <a:extLst>
              <a:ext uri="{FF2B5EF4-FFF2-40B4-BE49-F238E27FC236}">
                <a16:creationId xmlns:a16="http://schemas.microsoft.com/office/drawing/2014/main" id="{644DC080-5B0B-C2B8-2CAF-EA5CB2E95157}"/>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24615" y="3307430"/>
            <a:ext cx="604090" cy="604090"/>
          </a:xfrm>
          <a:prstGeom prst="rect">
            <a:avLst/>
          </a:prstGeom>
        </p:spPr>
      </p:pic>
      <p:sp>
        <p:nvSpPr>
          <p:cNvPr id="18" name="TextBox 17">
            <a:extLst>
              <a:ext uri="{FF2B5EF4-FFF2-40B4-BE49-F238E27FC236}">
                <a16:creationId xmlns:a16="http://schemas.microsoft.com/office/drawing/2014/main" id="{A6E96D48-EFEA-D0EC-B323-530B4FD025C1}"/>
              </a:ext>
            </a:extLst>
          </p:cNvPr>
          <p:cNvSpPr txBox="1"/>
          <p:nvPr/>
        </p:nvSpPr>
        <p:spPr>
          <a:xfrm>
            <a:off x="5713410" y="3395124"/>
            <a:ext cx="3511205" cy="369332"/>
          </a:xfrm>
          <a:prstGeom prst="rect">
            <a:avLst/>
          </a:prstGeom>
          <a:noFill/>
        </p:spPr>
        <p:txBody>
          <a:bodyPr wrap="square" rtlCol="0">
            <a:spAutoFit/>
          </a:bodyPr>
          <a:lstStyle/>
          <a:p>
            <a:pPr rtl="0"/>
            <a:r>
              <a:rPr lang="he-IL" dirty="0"/>
              <a:t>חיזוקים בשכיבה על הבטן</a:t>
            </a:r>
            <a:endParaRPr lang="en-IL" dirty="0"/>
          </a:p>
        </p:txBody>
      </p:sp>
      <p:pic>
        <p:nvPicPr>
          <p:cNvPr id="3" name="Graphic 2" descr="Presentation with media with solid fill">
            <a:hlinkClick r:id="rId7"/>
            <a:extLst>
              <a:ext uri="{FF2B5EF4-FFF2-40B4-BE49-F238E27FC236}">
                <a16:creationId xmlns:a16="http://schemas.microsoft.com/office/drawing/2014/main" id="{50D8FFF6-363C-A3A4-7DD8-C0B15215B6D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24615" y="2056572"/>
            <a:ext cx="604090" cy="604090"/>
          </a:xfrm>
          <a:prstGeom prst="rect">
            <a:avLst/>
          </a:prstGeom>
        </p:spPr>
      </p:pic>
    </p:spTree>
    <p:extLst>
      <p:ext uri="{BB962C8B-B14F-4D97-AF65-F5344CB8AC3E}">
        <p14:creationId xmlns:p14="http://schemas.microsoft.com/office/powerpoint/2010/main" val="433944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1379205" y="1507376"/>
            <a:ext cx="10171663" cy="2387600"/>
          </a:xfrm>
        </p:spPr>
        <p:txBody>
          <a:bodyPr>
            <a:normAutofit/>
          </a:bodyPr>
          <a:lstStyle/>
          <a:p>
            <a:r>
              <a:rPr lang="he-IL" sz="4400" b="1" dirty="0">
                <a:latin typeface="+mn-lt"/>
                <a:cs typeface="+mn-cs"/>
              </a:rPr>
              <a:t>סיבוכים אופייניים </a:t>
            </a:r>
            <a:r>
              <a:rPr lang="en-US" sz="4400" b="1" dirty="0">
                <a:latin typeface="+mn-lt"/>
                <a:cs typeface="+mn-cs"/>
              </a:rPr>
              <a:t>T1-T12</a:t>
            </a:r>
            <a:endParaRPr lang="he-IL" sz="3600" b="1" dirty="0">
              <a:latin typeface="+mn-lt"/>
              <a:cs typeface="+mn-cs"/>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2601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מציין מיקום תוכן 2">
            <a:extLst>
              <a:ext uri="{FF2B5EF4-FFF2-40B4-BE49-F238E27FC236}">
                <a16:creationId xmlns:a16="http://schemas.microsoft.com/office/drawing/2014/main" id="{0399E9C3-1197-02C1-265D-AC2D0C2399EB}"/>
              </a:ext>
            </a:extLst>
          </p:cNvPr>
          <p:cNvSpPr txBox="1">
            <a:spLocks/>
          </p:cNvSpPr>
          <p:nvPr/>
        </p:nvSpPr>
        <p:spPr>
          <a:xfrm>
            <a:off x="678939" y="1422312"/>
            <a:ext cx="10662914" cy="5292451"/>
          </a:xfrm>
          <a:prstGeom prst="rect">
            <a:avLst/>
          </a:prstGeom>
        </p:spPr>
        <p:txBody>
          <a:bodyPr vert="horz" lIns="91440" tIns="45720" rIns="91440" bIns="45720" rtlCol="1">
            <a:normAutofit fontScale="85000" lnSpcReduction="2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a:lnSpc>
                <a:spcPct val="150000"/>
              </a:lnSpc>
              <a:buFont typeface="Arial" panose="020B0604020202020204" pitchFamily="34" charset="0"/>
              <a:buChar char="•"/>
            </a:pPr>
            <a:r>
              <a:rPr lang="he-IL" dirty="0" err="1"/>
              <a:t>פרפלגים</a:t>
            </a:r>
            <a:r>
              <a:rPr lang="he-IL" dirty="0"/>
              <a:t> גבוהים ללא שרירי בטן - בעיות בנשימה בשלב האקוטי והכרוני, במיוחד בשילוב עם פגיעת חזה</a:t>
            </a:r>
          </a:p>
          <a:p>
            <a:pPr marL="342900" indent="-342900" algn="r">
              <a:lnSpc>
                <a:spcPct val="150000"/>
              </a:lnSpc>
              <a:buFont typeface="Arial" panose="020B0604020202020204" pitchFamily="34" charset="0"/>
              <a:buChar char="•"/>
            </a:pPr>
            <a:r>
              <a:rPr lang="he-IL" dirty="0"/>
              <a:t>היווצרות פצעי לחץ</a:t>
            </a:r>
          </a:p>
          <a:p>
            <a:pPr marL="342900" indent="-342900" algn="r">
              <a:lnSpc>
                <a:spcPct val="150000"/>
              </a:lnSpc>
              <a:buFont typeface="Arial" panose="020B0604020202020204" pitchFamily="34" charset="0"/>
              <a:buChar char="•"/>
            </a:pPr>
            <a:r>
              <a:rPr lang="he-IL" dirty="0"/>
              <a:t>הפרעות בלחץ הדם - לדוגמא: </a:t>
            </a:r>
            <a:r>
              <a:rPr lang="en-US" dirty="0"/>
              <a:t>Orthostatic hypotension</a:t>
            </a:r>
            <a:endParaRPr lang="he-IL" dirty="0"/>
          </a:p>
          <a:p>
            <a:pPr marL="342900" indent="-342900" algn="r">
              <a:lnSpc>
                <a:spcPct val="150000"/>
              </a:lnSpc>
              <a:buFont typeface="Arial" panose="020B0604020202020204" pitchFamily="34" charset="0"/>
              <a:buChar char="•"/>
            </a:pPr>
            <a:r>
              <a:rPr lang="he-IL" dirty="0"/>
              <a:t>ירידה בטווחי תנועה וקיצורים - לדוגמא: </a:t>
            </a:r>
            <a:r>
              <a:rPr lang="en-US" sz="2400" dirty="0"/>
              <a:t>Hip &amp; Knee flexion, Hip Adduction</a:t>
            </a:r>
            <a:r>
              <a:rPr lang="en-US" dirty="0"/>
              <a:t>, </a:t>
            </a:r>
            <a:r>
              <a:rPr lang="en-US" sz="2400" dirty="0"/>
              <a:t>Ankle plantarflexion</a:t>
            </a:r>
            <a:r>
              <a:rPr lang="he-IL" sz="2400" dirty="0"/>
              <a:t> </a:t>
            </a:r>
            <a:endParaRPr lang="en-US" sz="2400" dirty="0"/>
          </a:p>
          <a:p>
            <a:pPr marL="342900" indent="-342900" algn="r">
              <a:lnSpc>
                <a:spcPct val="150000"/>
              </a:lnSpc>
              <a:buFont typeface="Arial" panose="020B0604020202020204" pitchFamily="34" charset="0"/>
              <a:buChar char="•"/>
            </a:pPr>
            <a:r>
              <a:rPr lang="he-IL" dirty="0"/>
              <a:t>כאבים</a:t>
            </a:r>
            <a:r>
              <a:rPr lang="en-US" dirty="0"/>
              <a:t>- </a:t>
            </a:r>
            <a:r>
              <a:rPr lang="he-IL" dirty="0"/>
              <a:t> כאבים </a:t>
            </a:r>
            <a:r>
              <a:rPr lang="he-IL" dirty="0" err="1"/>
              <a:t>נוירופאטים</a:t>
            </a:r>
            <a:r>
              <a:rPr lang="he-IL" dirty="0"/>
              <a:t>, </a:t>
            </a:r>
            <a:r>
              <a:rPr lang="he-IL" dirty="0" err="1"/>
              <a:t>ויסראלים</a:t>
            </a:r>
            <a:r>
              <a:rPr lang="he-IL" dirty="0"/>
              <a:t>, </a:t>
            </a:r>
            <a:r>
              <a:rPr lang="he-IL" dirty="0" err="1"/>
              <a:t>מוסקלוסקלטלים</a:t>
            </a:r>
            <a:r>
              <a:rPr lang="he-IL" dirty="0"/>
              <a:t> (כתף, שורשי כפות ידיים)</a:t>
            </a:r>
            <a:endParaRPr lang="en-US" dirty="0"/>
          </a:p>
          <a:p>
            <a:pPr marL="342900" indent="-342900" algn="r">
              <a:lnSpc>
                <a:spcPct val="150000"/>
              </a:lnSpc>
              <a:buFont typeface="Arial" panose="020B0604020202020204" pitchFamily="34" charset="0"/>
              <a:buChar char="•"/>
            </a:pPr>
            <a:r>
              <a:rPr lang="he-IL" dirty="0"/>
              <a:t>סיבוכים במערכת השתן (כולל זיהומים)</a:t>
            </a:r>
          </a:p>
          <a:p>
            <a:pPr marL="342900" indent="-342900" algn="r">
              <a:lnSpc>
                <a:spcPct val="150000"/>
              </a:lnSpc>
              <a:buFont typeface="Arial" panose="020B0604020202020204" pitchFamily="34" charset="0"/>
              <a:buChar char="•"/>
            </a:pPr>
            <a:r>
              <a:rPr lang="he-IL" dirty="0"/>
              <a:t>סיבוכים במערכת העיכול</a:t>
            </a:r>
          </a:p>
          <a:p>
            <a:pPr marL="342900" indent="-342900" algn="r">
              <a:lnSpc>
                <a:spcPct val="150000"/>
              </a:lnSpc>
              <a:buFont typeface="Arial" panose="020B0604020202020204" pitchFamily="34" charset="0"/>
              <a:buChar char="•"/>
            </a:pPr>
            <a:r>
              <a:rPr lang="he-IL" dirty="0" err="1"/>
              <a:t>אוסטאופרוזיס</a:t>
            </a:r>
            <a:r>
              <a:rPr lang="he-IL" dirty="0"/>
              <a:t> ושברים</a:t>
            </a:r>
          </a:p>
          <a:p>
            <a:pPr marL="342900" indent="-342900" algn="r" rtl="1">
              <a:lnSpc>
                <a:spcPct val="150000"/>
              </a:lnSpc>
              <a:buFont typeface="Arial" panose="020B0604020202020204" pitchFamily="34" charset="0"/>
              <a:buChar char="•"/>
            </a:pPr>
            <a:r>
              <a:rPr lang="en" sz="2400" dirty="0"/>
              <a:t>Heterotopic ossification</a:t>
            </a:r>
            <a:endParaRPr lang="he-IL" sz="2400" dirty="0"/>
          </a:p>
          <a:p>
            <a:pPr marL="342900" indent="-342900" algn="r">
              <a:lnSpc>
                <a:spcPct val="150000"/>
              </a:lnSpc>
              <a:buFont typeface="Arial" panose="020B0604020202020204" pitchFamily="34" charset="0"/>
              <a:buChar char="•"/>
            </a:pPr>
            <a:r>
              <a:rPr lang="en-US" sz="2400" dirty="0"/>
              <a:t>DVT + PE</a:t>
            </a:r>
          </a:p>
          <a:p>
            <a:pPr algn="r" rtl="1">
              <a:lnSpc>
                <a:spcPct val="150000"/>
              </a:lnSpc>
            </a:pPr>
            <a:endParaRPr lang="he-IL" sz="2400" b="1" dirty="0"/>
          </a:p>
          <a:p>
            <a:pPr marL="342900" indent="-342900" algn="r">
              <a:buFont typeface="Arial" panose="020B0604020202020204" pitchFamily="34" charset="0"/>
              <a:buChar char="•"/>
            </a:pPr>
            <a:endParaRPr lang="he-IL" dirty="0"/>
          </a:p>
          <a:p>
            <a:pPr marL="342900" indent="-342900" algn="r">
              <a:buFont typeface="Arial" panose="020B0604020202020204" pitchFamily="34" charset="0"/>
              <a:buChar char="•"/>
            </a:pPr>
            <a:endParaRPr lang="he-IL" dirty="0"/>
          </a:p>
        </p:txBody>
      </p:sp>
      <p:sp>
        <p:nvSpPr>
          <p:cNvPr id="5" name="TextBox 4">
            <a:extLst>
              <a:ext uri="{FF2B5EF4-FFF2-40B4-BE49-F238E27FC236}">
                <a16:creationId xmlns:a16="http://schemas.microsoft.com/office/drawing/2014/main" id="{9AAFD8B2-AA9C-7898-68C9-599396F9695C}"/>
              </a:ext>
            </a:extLst>
          </p:cNvPr>
          <p:cNvSpPr txBox="1"/>
          <p:nvPr/>
        </p:nvSpPr>
        <p:spPr>
          <a:xfrm>
            <a:off x="3333133" y="600393"/>
            <a:ext cx="6097384" cy="769441"/>
          </a:xfrm>
          <a:prstGeom prst="rect">
            <a:avLst/>
          </a:prstGeom>
          <a:noFill/>
        </p:spPr>
        <p:txBody>
          <a:bodyPr wrap="square">
            <a:spAutoFit/>
          </a:bodyPr>
          <a:lstStyle/>
          <a:p>
            <a:r>
              <a:rPr lang="he-IL" sz="4400" b="1" dirty="0">
                <a:latin typeface="+mj-lt"/>
                <a:ea typeface="+mj-ea"/>
              </a:rPr>
              <a:t>סיבוכים אופייניים </a:t>
            </a:r>
            <a:r>
              <a:rPr lang="en-US" sz="3800" b="1" dirty="0">
                <a:latin typeface="Arial" panose="020B0604020202020204" pitchFamily="34" charset="0"/>
                <a:ea typeface="+mj-ea"/>
                <a:cs typeface="Arial" panose="020B0604020202020204" pitchFamily="34" charset="0"/>
              </a:rPr>
              <a:t>T1-T12</a:t>
            </a:r>
            <a:endParaRPr lang="en-IL" sz="3800" b="1" dirty="0">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644723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p:txBody>
          <a:bodyPr/>
          <a:lstStyle/>
          <a:p>
            <a:br>
              <a:rPr lang="en-US" b="1" dirty="0">
                <a:solidFill>
                  <a:schemeClr val="accent6"/>
                </a:solidFill>
                <a:latin typeface="+mn-lt"/>
                <a:cs typeface="+mn-cs"/>
              </a:rPr>
            </a:br>
            <a:r>
              <a:rPr lang="he-IL" b="1" dirty="0">
                <a:solidFill>
                  <a:schemeClr val="accent6"/>
                </a:solidFill>
                <a:latin typeface="+mn-lt"/>
                <a:cs typeface="+mn-cs"/>
              </a:rPr>
              <a:t> </a:t>
            </a:r>
            <a:r>
              <a:rPr lang="he-IL" b="1" dirty="0">
                <a:solidFill>
                  <a:srgbClr val="0B94A9"/>
                </a:solidFill>
                <a:latin typeface="+mn-lt"/>
                <a:cs typeface="+mn-cs"/>
              </a:rPr>
              <a:t>- סוף - </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50542" y="3843593"/>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665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936434" y="483151"/>
            <a:ext cx="11028131" cy="492728"/>
          </a:xfrm>
        </p:spPr>
        <p:txBody>
          <a:bodyPr>
            <a:normAutofit/>
          </a:bodyPr>
          <a:lstStyle/>
          <a:p>
            <a:r>
              <a:rPr lang="he-IL" sz="2800" b="1" dirty="0">
                <a:solidFill>
                  <a:srgbClr val="87C440"/>
                </a:solidFill>
                <a:latin typeface="+mn-lt"/>
                <a:cs typeface="+mn-cs"/>
              </a:rPr>
              <a:t>הקדמה</a:t>
            </a:r>
            <a:endParaRPr lang="he-IL" sz="2800" b="1" dirty="0">
              <a:solidFill>
                <a:srgbClr val="0B94A9"/>
              </a:solidFill>
              <a:latin typeface="+mn-lt"/>
              <a:cs typeface="+mn-cs"/>
            </a:endParaRP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4128"/>
            <a:ext cx="1069585" cy="1069585"/>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1" y="9836"/>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כותרת 1">
            <a:extLst>
              <a:ext uri="{FF2B5EF4-FFF2-40B4-BE49-F238E27FC236}">
                <a16:creationId xmlns:a16="http://schemas.microsoft.com/office/drawing/2014/main" id="{B443C0D2-C394-4467-8A12-3D01120DFE73}"/>
              </a:ext>
            </a:extLst>
          </p:cNvPr>
          <p:cNvSpPr txBox="1">
            <a:spLocks/>
          </p:cNvSpPr>
          <p:nvPr/>
        </p:nvSpPr>
        <p:spPr>
          <a:xfrm>
            <a:off x="1494504" y="1524777"/>
            <a:ext cx="10333704" cy="436474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endParaRPr lang="he-IL" sz="2800" b="1" dirty="0">
              <a:solidFill>
                <a:schemeClr val="tx2"/>
              </a:solidFill>
              <a:latin typeface="+mn-lt"/>
              <a:cs typeface="+mn-cs"/>
            </a:endParaRPr>
          </a:p>
        </p:txBody>
      </p:sp>
      <p:sp>
        <p:nvSpPr>
          <p:cNvPr id="3" name="TextBox 2">
            <a:extLst>
              <a:ext uri="{FF2B5EF4-FFF2-40B4-BE49-F238E27FC236}">
                <a16:creationId xmlns:a16="http://schemas.microsoft.com/office/drawing/2014/main" id="{0AC78212-56B1-4087-85FC-0AC2BDEF91A9}"/>
              </a:ext>
            </a:extLst>
          </p:cNvPr>
          <p:cNvSpPr txBox="1"/>
          <p:nvPr/>
        </p:nvSpPr>
        <p:spPr>
          <a:xfrm>
            <a:off x="613877" y="975879"/>
            <a:ext cx="11350688" cy="5469382"/>
          </a:xfrm>
          <a:prstGeom prst="rect">
            <a:avLst/>
          </a:prstGeom>
          <a:noFill/>
        </p:spPr>
        <p:txBody>
          <a:bodyPr wrap="square" rtlCol="0">
            <a:spAutoFit/>
          </a:bodyPr>
          <a:lstStyle/>
          <a:p>
            <a:pPr>
              <a:lnSpc>
                <a:spcPct val="150000"/>
              </a:lnSpc>
              <a:defRPr/>
            </a:pPr>
            <a:r>
              <a:rPr lang="he-IL" sz="1600" b="1" dirty="0">
                <a:solidFill>
                  <a:schemeClr val="tx2"/>
                </a:solidFill>
              </a:rPr>
              <a:t>מובא כאן קורס ריענון תמציתי בנושא פיזיותרפיה בנפגעי חוט שדרה המיועד לפיזיותרפיסטים שעובדים במסגרות שיקומיות. הקורס בנוי באופן מודולרי וכולל: </a:t>
            </a:r>
          </a:p>
          <a:p>
            <a:pPr marL="742950" lvl="1" indent="-285750">
              <a:buFont typeface="Calibri" panose="020F0502020204030204" pitchFamily="34" charset="0"/>
              <a:buChar char="⁻"/>
              <a:defRPr/>
            </a:pPr>
            <a:r>
              <a:rPr lang="he-IL" sz="1600" b="1" dirty="0">
                <a:solidFill>
                  <a:schemeClr val="tx2"/>
                </a:solidFill>
              </a:rPr>
              <a:t>חלק 1 – מבוא: </a:t>
            </a:r>
          </a:p>
          <a:p>
            <a:pPr marL="742950" lvl="1" indent="-285750">
              <a:buFont typeface="Calibri" panose="020F0502020204030204" pitchFamily="34" charset="0"/>
              <a:buChar char="⁻"/>
              <a:defRPr/>
            </a:pPr>
            <a:r>
              <a:rPr lang="he-IL" sz="1600" b="1" dirty="0">
                <a:solidFill>
                  <a:schemeClr val="tx2"/>
                </a:solidFill>
              </a:rPr>
              <a:t>חלק 2 – פיזיותרפיה נשימתית, כולל הדגמה מעשית</a:t>
            </a:r>
          </a:p>
          <a:p>
            <a:pPr marL="742950" lvl="1" indent="-285750">
              <a:buFont typeface="Calibri" panose="020F0502020204030204" pitchFamily="34" charset="0"/>
              <a:buChar char="⁻"/>
              <a:defRPr/>
            </a:pPr>
            <a:r>
              <a:rPr lang="he-IL" sz="1600" b="1" dirty="0">
                <a:solidFill>
                  <a:schemeClr val="tx2"/>
                </a:solidFill>
              </a:rPr>
              <a:t>חלק 3 – פיזיותרפיה בנפגעי חוט שדרה בגובה </a:t>
            </a:r>
            <a:r>
              <a:rPr lang="en-US" sz="1600" b="1" dirty="0">
                <a:solidFill>
                  <a:schemeClr val="tx2"/>
                </a:solidFill>
              </a:rPr>
              <a:t>C6-7</a:t>
            </a:r>
            <a:r>
              <a:rPr lang="he-IL" sz="1600" b="1" dirty="0">
                <a:solidFill>
                  <a:schemeClr val="tx2"/>
                </a:solidFill>
              </a:rPr>
              <a:t>, כולל הדגמה מעשית (לא כולל שיקום הליכה)</a:t>
            </a:r>
          </a:p>
          <a:p>
            <a:pPr marL="742950" lvl="1" indent="-285750">
              <a:buFont typeface="Calibri" panose="020F0502020204030204" pitchFamily="34" charset="0"/>
              <a:buChar char="⁻"/>
              <a:defRPr/>
            </a:pPr>
            <a:r>
              <a:rPr lang="he-IL" sz="1600" b="1" dirty="0">
                <a:solidFill>
                  <a:schemeClr val="tx2"/>
                </a:solidFill>
              </a:rPr>
              <a:t>חלק 4 – פיזיותרפיה בנפגעי חוט שדרה בגובה </a:t>
            </a:r>
            <a:r>
              <a:rPr lang="en-US" sz="1600" b="1" dirty="0">
                <a:solidFill>
                  <a:schemeClr val="tx2"/>
                </a:solidFill>
              </a:rPr>
              <a:t>T1-12</a:t>
            </a:r>
            <a:r>
              <a:rPr lang="he-IL" sz="1600" b="1" dirty="0">
                <a:solidFill>
                  <a:schemeClr val="tx2"/>
                </a:solidFill>
              </a:rPr>
              <a:t>, כולל הדגמה מעשית (לא כולל שיקום הליכה)</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נותן מענה וסיוע לפיזיותרפיסטים שעובדים במסגרות שיקומיות ואינם מטפלים בשגרה בנפגעי חוט שדרה. </a:t>
            </a:r>
          </a:p>
          <a:p>
            <a:pPr>
              <a:lnSpc>
                <a:spcPct val="150000"/>
              </a:lnSpc>
              <a:defRPr/>
            </a:pPr>
            <a:r>
              <a:rPr lang="he-IL" sz="1600" b="1" dirty="0">
                <a:solidFill>
                  <a:schemeClr val="tx2"/>
                </a:solidFill>
              </a:rPr>
              <a:t>מטרות הקורס הן: (1) לרענן ידע בנוגע לסיווג והגדרות של פגיעות חוט שדרה, סיבוכים אופייניים, רמה תפקודית צפויה ורכיבי הפיזיותרפיה, (2) להדגים ולהמחיש את רכיבי הפיזיותרפיה כולל לימוד של התפקודים המוטוריים הבסיסיים ורכיבי הרצף הטיפולי.</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אינו מיועד לאנשי מקצוע או בעלי עניין אחרים שאינם פיזיותרפיסטים מוסמכים ואינו קורס בסיסי בפיזיותרפיה לנפגעי חוט שדרה.</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נעשה בהתנדבות ע"י פיזיותרפיסטים בעלי ניסיון בטיפול בנפגעי חוט שדרה והוראה בתחום: אדוה </a:t>
            </a:r>
            <a:r>
              <a:rPr lang="he-IL" sz="1600" b="1" dirty="0" err="1">
                <a:solidFill>
                  <a:schemeClr val="tx2"/>
                </a:solidFill>
              </a:rPr>
              <a:t>אולייניק</a:t>
            </a:r>
            <a:r>
              <a:rPr lang="he-IL" sz="1600" b="1" dirty="0">
                <a:solidFill>
                  <a:schemeClr val="tx2"/>
                </a:solidFill>
              </a:rPr>
              <a:t>, דפנה ליבנה, זהבה דוידוב, זהר דורי, מרב בר יואב, סיון אבנרי,  ענבל פארן וריצ'רד לוי.</a:t>
            </a:r>
          </a:p>
          <a:p>
            <a:pPr>
              <a:lnSpc>
                <a:spcPct val="150000"/>
              </a:lnSpc>
              <a:defRPr/>
            </a:pPr>
            <a:r>
              <a:rPr lang="he-IL" sz="1600" b="1" dirty="0">
                <a:solidFill>
                  <a:schemeClr val="tx2"/>
                </a:solidFill>
              </a:rPr>
              <a:t>ארגון הקורס נעשה על ידי קבוצת העניין בפיזיותרפיה נוירולוגית. </a:t>
            </a:r>
            <a:endParaRPr lang="en-US" sz="1600" dirty="0"/>
          </a:p>
        </p:txBody>
      </p:sp>
    </p:spTree>
    <p:extLst>
      <p:ext uri="{BB962C8B-B14F-4D97-AF65-F5344CB8AC3E}">
        <p14:creationId xmlns:p14="http://schemas.microsoft.com/office/powerpoint/2010/main" val="282487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800722" y="733378"/>
            <a:ext cx="10590555" cy="4046440"/>
          </a:xfrm>
        </p:spPr>
        <p:txBody>
          <a:bodyPr>
            <a:normAutofit fontScale="90000"/>
          </a:bodyPr>
          <a:lstStyle/>
          <a:p>
            <a:pPr>
              <a:lnSpc>
                <a:spcPct val="100000"/>
              </a:lnSpc>
            </a:pPr>
            <a:r>
              <a:rPr lang="he-IL" sz="4400" b="1" dirty="0">
                <a:latin typeface="+mn-lt"/>
                <a:cs typeface="+mn-cs"/>
              </a:rPr>
              <a:t>חלק 4 - פיזיותרפיה בנפגעי חוט שדרה </a:t>
            </a:r>
            <a:br>
              <a:rPr lang="en-US" sz="4400" b="1" dirty="0">
                <a:latin typeface="+mn-lt"/>
                <a:cs typeface="+mn-cs"/>
              </a:rPr>
            </a:br>
            <a:r>
              <a:rPr lang="he-IL" sz="4400" b="1" dirty="0">
                <a:latin typeface="+mn-lt"/>
                <a:cs typeface="+mn-cs"/>
              </a:rPr>
              <a:t>בגובה </a:t>
            </a:r>
            <a:r>
              <a:rPr lang="en-US" sz="4400" b="1" dirty="0">
                <a:latin typeface="+mn-lt"/>
                <a:cs typeface="+mn-cs"/>
              </a:rPr>
              <a:t>T1-T12 </a:t>
            </a:r>
            <a:br>
              <a:rPr lang="he-IL" sz="4400" b="1" dirty="0">
                <a:latin typeface="+mn-lt"/>
                <a:cs typeface="+mn-cs"/>
              </a:rPr>
            </a:br>
            <a:br>
              <a:rPr lang="he-IL" sz="4400" b="1" dirty="0">
                <a:latin typeface="+mn-lt"/>
                <a:cs typeface="+mn-cs"/>
              </a:rPr>
            </a:br>
            <a:r>
              <a:rPr lang="he-IL" sz="2700" b="1" dirty="0">
                <a:latin typeface="+mn-lt"/>
                <a:cs typeface="+mn-cs"/>
              </a:rPr>
              <a:t>סיון אבנרי </a:t>
            </a:r>
            <a:r>
              <a:rPr lang="en-US" sz="2700" b="1" dirty="0">
                <a:latin typeface="+mn-lt"/>
                <a:cs typeface="+mn-cs"/>
              </a:rPr>
              <a:t>(BPT, </a:t>
            </a:r>
            <a:r>
              <a:rPr lang="en-US" sz="2700" b="1" dirty="0" err="1">
                <a:latin typeface="+mn-lt"/>
                <a:cs typeface="+mn-cs"/>
              </a:rPr>
              <a:t>MScPT</a:t>
            </a:r>
            <a:r>
              <a:rPr lang="en-US" sz="2700" b="1" dirty="0">
                <a:latin typeface="+mn-lt"/>
                <a:cs typeface="+mn-cs"/>
              </a:rPr>
              <a:t>) </a:t>
            </a:r>
            <a:br>
              <a:rPr lang="he-IL" sz="2700" b="1" dirty="0">
                <a:latin typeface="+mn-lt"/>
                <a:cs typeface="+mn-cs"/>
              </a:rPr>
            </a:br>
            <a:r>
              <a:rPr lang="he-IL" sz="2700" b="1" dirty="0">
                <a:latin typeface="+mn-lt"/>
                <a:cs typeface="+mn-cs"/>
              </a:rPr>
              <a:t>זוהר דורי</a:t>
            </a:r>
            <a:r>
              <a:rPr lang="en-US" sz="2700" b="1" dirty="0">
                <a:latin typeface="+mn-lt"/>
                <a:cs typeface="+mn-cs"/>
              </a:rPr>
              <a:t> (BPT, </a:t>
            </a:r>
            <a:r>
              <a:rPr lang="en-US" sz="2700" b="1" dirty="0" err="1">
                <a:latin typeface="+mn-lt"/>
                <a:cs typeface="+mn-cs"/>
              </a:rPr>
              <a:t>MScPT</a:t>
            </a:r>
            <a:r>
              <a:rPr lang="en-US" sz="2700" b="1" dirty="0">
                <a:latin typeface="+mn-lt"/>
                <a:cs typeface="+mn-cs"/>
              </a:rPr>
              <a:t>)</a:t>
            </a:r>
            <a:r>
              <a:rPr lang="en-US" sz="3300" b="1" dirty="0">
                <a:latin typeface="+mn-lt"/>
                <a:cs typeface="+mn-cs"/>
              </a:rPr>
              <a:t> </a:t>
            </a:r>
            <a:r>
              <a:rPr lang="he-IL" sz="3300" b="1" dirty="0">
                <a:latin typeface="+mn-lt"/>
                <a:cs typeface="+mn-cs"/>
              </a:rPr>
              <a:t> </a:t>
            </a:r>
            <a:br>
              <a:rPr lang="he-IL" sz="2700" b="1" dirty="0">
                <a:latin typeface="+mn-lt"/>
                <a:cs typeface="+mn-cs"/>
              </a:rPr>
            </a:br>
            <a:r>
              <a:rPr lang="he-IL" sz="2200" b="1" dirty="0">
                <a:latin typeface="+mn-lt"/>
                <a:cs typeface="+mn-cs"/>
              </a:rPr>
              <a:t>המרכז הרפואי לשיקום </a:t>
            </a:r>
            <a:r>
              <a:rPr lang="he-IL" sz="2200" b="1" dirty="0" err="1">
                <a:latin typeface="+mn-lt"/>
                <a:cs typeface="+mn-cs"/>
              </a:rPr>
              <a:t>לוינשטיין</a:t>
            </a:r>
            <a:br>
              <a:rPr lang="he-IL" sz="1800" b="1" dirty="0">
                <a:latin typeface="+mn-lt"/>
                <a:cs typeface="+mn-cs"/>
              </a:rPr>
            </a:br>
            <a:br>
              <a:rPr lang="he-IL" sz="1800" b="1" dirty="0">
                <a:latin typeface="+mn-lt"/>
                <a:cs typeface="+mn-cs"/>
              </a:rPr>
            </a:br>
            <a:r>
              <a:rPr lang="he-IL" sz="2700" b="1" dirty="0">
                <a:latin typeface="+mn-lt"/>
                <a:cs typeface="+mn-cs"/>
              </a:rPr>
              <a:t>דפנה ליבנה </a:t>
            </a:r>
            <a:r>
              <a:rPr lang="en-US" sz="2700" b="1" dirty="0">
                <a:latin typeface="+mn-lt"/>
                <a:cs typeface="+mn-cs"/>
              </a:rPr>
              <a:t>(BPT, </a:t>
            </a:r>
            <a:r>
              <a:rPr lang="en-US" sz="2700" b="1" dirty="0" err="1">
                <a:latin typeface="+mn-lt"/>
                <a:cs typeface="+mn-cs"/>
              </a:rPr>
              <a:t>MScPT</a:t>
            </a:r>
            <a:r>
              <a:rPr lang="en-US" sz="2700" b="1" dirty="0">
                <a:latin typeface="+mn-lt"/>
                <a:cs typeface="+mn-cs"/>
              </a:rPr>
              <a:t>) </a:t>
            </a:r>
            <a:br>
              <a:rPr lang="he-IL" sz="2700" b="1" dirty="0">
                <a:latin typeface="+mn-lt"/>
                <a:cs typeface="+mn-cs"/>
              </a:rPr>
            </a:br>
            <a:r>
              <a:rPr lang="he-IL" sz="2200" b="1" dirty="0">
                <a:latin typeface="+mn-lt"/>
                <a:cs typeface="+mn-cs"/>
              </a:rPr>
              <a:t>המרכז הרפואי לגליל (נהריה), מכללת צפת </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98429" y="4542892"/>
            <a:ext cx="2195142" cy="2195142"/>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63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585035" y="3407965"/>
            <a:ext cx="10894541" cy="1184570"/>
          </a:xfrm>
        </p:spPr>
        <p:txBody>
          <a:bodyPr>
            <a:noAutofit/>
          </a:bodyPr>
          <a:lstStyle/>
          <a:p>
            <a:pPr algn="r">
              <a:lnSpc>
                <a:spcPct val="150000"/>
              </a:lnSpc>
            </a:pPr>
            <a:r>
              <a:rPr lang="he-IL" sz="2800" b="1" dirty="0">
                <a:solidFill>
                  <a:srgbClr val="002060"/>
                </a:solidFill>
                <a:latin typeface="+mn-lt"/>
                <a:cs typeface="+mn-cs"/>
              </a:rPr>
              <a:t>סרטונים עם הדגמה מעשית מסומנים באייקון        </a:t>
            </a:r>
            <a:br>
              <a:rPr lang="he-IL" sz="2800" b="1" dirty="0">
                <a:solidFill>
                  <a:srgbClr val="002060"/>
                </a:solidFill>
                <a:latin typeface="+mn-lt"/>
                <a:cs typeface="+mn-cs"/>
              </a:rPr>
            </a:br>
            <a:r>
              <a:rPr lang="he-IL" sz="2800" b="1" dirty="0">
                <a:solidFill>
                  <a:srgbClr val="002060"/>
                </a:solidFill>
                <a:latin typeface="+mn-lt"/>
                <a:cs typeface="+mn-cs"/>
              </a:rPr>
              <a:t>בכדי לצפות בסרטון, לחצו על האייקון הרלבנטי בכל אחת מהשקופיות</a:t>
            </a:r>
            <a:br>
              <a:rPr lang="en-US" sz="2800" b="1" dirty="0">
                <a:solidFill>
                  <a:srgbClr val="002060"/>
                </a:solidFill>
                <a:latin typeface="+mn-lt"/>
                <a:cs typeface="+mn-cs"/>
              </a:rPr>
            </a:br>
            <a:r>
              <a:rPr lang="he-IL" sz="2800" b="1" dirty="0">
                <a:solidFill>
                  <a:srgbClr val="002060"/>
                </a:solidFill>
                <a:latin typeface="+mn-lt"/>
                <a:cs typeface="+mn-cs"/>
              </a:rPr>
              <a:t>כדי לחזור למצגת אחרי צפיה בסרטון ניתן להקטין את חלון הדפדפן  </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0542" y="4434357"/>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Presentation with media with solid fill">
            <a:extLst>
              <a:ext uri="{FF2B5EF4-FFF2-40B4-BE49-F238E27FC236}">
                <a16:creationId xmlns:a16="http://schemas.microsoft.com/office/drawing/2014/main" id="{FD14830B-FC56-5690-A174-4EB57F3848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14483" y="2653366"/>
            <a:ext cx="914400" cy="914400"/>
          </a:xfrm>
          <a:prstGeom prst="rect">
            <a:avLst/>
          </a:prstGeom>
        </p:spPr>
      </p:pic>
      <p:sp>
        <p:nvSpPr>
          <p:cNvPr id="3" name="כותרת 1">
            <a:extLst>
              <a:ext uri="{FF2B5EF4-FFF2-40B4-BE49-F238E27FC236}">
                <a16:creationId xmlns:a16="http://schemas.microsoft.com/office/drawing/2014/main" id="{01FD3C00-63F4-6F20-97A5-178C11FBCFF6}"/>
              </a:ext>
            </a:extLst>
          </p:cNvPr>
          <p:cNvSpPr txBox="1">
            <a:spLocks/>
          </p:cNvSpPr>
          <p:nvPr/>
        </p:nvSpPr>
        <p:spPr>
          <a:xfrm>
            <a:off x="585035" y="1062285"/>
            <a:ext cx="11351740" cy="118457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he-IL" sz="3200" b="1" u="sng" dirty="0">
                <a:solidFill>
                  <a:srgbClr val="002060"/>
                </a:solidFill>
                <a:latin typeface="+mn-lt"/>
                <a:cs typeface="+mn-cs"/>
              </a:rPr>
              <a:t>הסבר לצפייה במצגת</a:t>
            </a:r>
          </a:p>
        </p:txBody>
      </p:sp>
    </p:spTree>
    <p:extLst>
      <p:ext uri="{BB962C8B-B14F-4D97-AF65-F5344CB8AC3E}">
        <p14:creationId xmlns:p14="http://schemas.microsoft.com/office/powerpoint/2010/main" val="3011285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656706" y="1418706"/>
            <a:ext cx="10525126" cy="2387600"/>
          </a:xfrm>
        </p:spPr>
        <p:txBody>
          <a:bodyPr>
            <a:normAutofit/>
          </a:bodyPr>
          <a:lstStyle/>
          <a:p>
            <a:r>
              <a:rPr lang="he-IL" sz="4400" b="1" dirty="0">
                <a:latin typeface="+mn-lt"/>
                <a:cs typeface="+mn-cs"/>
              </a:rPr>
              <a:t>רמת תפקוד בנפגעי חוט שדרה בגובה </a:t>
            </a:r>
            <a:r>
              <a:rPr lang="en-US" sz="4000" b="1" dirty="0">
                <a:latin typeface="+mn-lt"/>
                <a:cs typeface="+mn-cs"/>
              </a:rPr>
              <a:t>T1-T12</a:t>
            </a:r>
            <a:r>
              <a:rPr lang="he-IL" sz="4400" b="1" dirty="0">
                <a:latin typeface="+mn-lt"/>
                <a:cs typeface="+mn-cs"/>
              </a:rPr>
              <a:t> </a:t>
            </a:r>
            <a:endParaRPr lang="he-IL" sz="3600" b="1" dirty="0">
              <a:latin typeface="+mn-lt"/>
              <a:cs typeface="+mn-cs"/>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074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מציין מיקום תוכן 2">
            <a:extLst>
              <a:ext uri="{FF2B5EF4-FFF2-40B4-BE49-F238E27FC236}">
                <a16:creationId xmlns:a16="http://schemas.microsoft.com/office/drawing/2014/main" id="{38EE88E6-4770-0244-2984-F26960EC6CE9}"/>
              </a:ext>
            </a:extLst>
          </p:cNvPr>
          <p:cNvSpPr txBox="1">
            <a:spLocks/>
          </p:cNvSpPr>
          <p:nvPr/>
        </p:nvSpPr>
        <p:spPr>
          <a:xfrm>
            <a:off x="415636" y="1946562"/>
            <a:ext cx="10974186" cy="4351338"/>
          </a:xfrm>
          <a:prstGeom prst="rect">
            <a:avLst/>
          </a:prstGeom>
        </p:spPr>
        <p:txBody>
          <a:bodyPr vert="horz" lIns="91440" tIns="45720" rIns="91440" bIns="45720" rtlCol="1">
            <a:normAutofit fontScale="85000" lnSpcReduction="1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a:lnSpc>
                <a:spcPct val="150000"/>
              </a:lnSpc>
              <a:buFont typeface="Arial" panose="020B0604020202020204" pitchFamily="34" charset="0"/>
              <a:buChar char="•"/>
            </a:pPr>
            <a:r>
              <a:rPr lang="he-IL" dirty="0"/>
              <a:t>נפגע חוט שדרה </a:t>
            </a:r>
            <a:r>
              <a:rPr lang="en-US" dirty="0"/>
              <a:t> T1 ASIA A</a:t>
            </a:r>
            <a:r>
              <a:rPr lang="he-IL" dirty="0"/>
              <a:t>,הסגמנט האחרון התקין הוא </a:t>
            </a:r>
            <a:r>
              <a:rPr lang="en-US" dirty="0"/>
              <a:t>T1</a:t>
            </a:r>
            <a:r>
              <a:rPr lang="he-IL" dirty="0"/>
              <a:t> </a:t>
            </a:r>
            <a:r>
              <a:rPr lang="en-US" dirty="0"/>
              <a:t>Fingers abduction)</a:t>
            </a:r>
            <a:r>
              <a:rPr lang="he-IL" dirty="0"/>
              <a:t>), כלומר קיים תפקוד תקין של שרירי גפיים עליונים, למעט חולשה מסוימת של שרירי</a:t>
            </a:r>
            <a:r>
              <a:rPr lang="en-US" dirty="0"/>
              <a:t>Intrinsic  </a:t>
            </a:r>
            <a:r>
              <a:rPr lang="he-IL" dirty="0"/>
              <a:t> ו- </a:t>
            </a:r>
            <a:r>
              <a:rPr lang="en-US" dirty="0"/>
              <a:t>Lumbricals </a:t>
            </a:r>
            <a:r>
              <a:rPr lang="he-IL" dirty="0"/>
              <a:t> שעלולה להשפיע על </a:t>
            </a:r>
            <a:r>
              <a:rPr lang="en-US" dirty="0"/>
              <a:t>Fine Hand Control</a:t>
            </a:r>
          </a:p>
          <a:p>
            <a:pPr marL="342900" indent="-342900" algn="r">
              <a:lnSpc>
                <a:spcPct val="150000"/>
              </a:lnSpc>
              <a:buFont typeface="Arial" panose="020B0604020202020204" pitchFamily="34" charset="0"/>
              <a:buChar char="•"/>
            </a:pPr>
            <a:r>
              <a:rPr lang="he-IL" dirty="0"/>
              <a:t>בנפגע חוט שדרה בגובה </a:t>
            </a:r>
            <a:r>
              <a:rPr lang="en-US" dirty="0"/>
              <a:t>T2-T12</a:t>
            </a:r>
            <a:r>
              <a:rPr lang="he-IL" dirty="0"/>
              <a:t> - כוח גפיים עליונים תקין, בדיקת כוח שרירי בטן ע"פ </a:t>
            </a:r>
            <a:r>
              <a:rPr lang="en-US" dirty="0"/>
              <a:t>MMT</a:t>
            </a:r>
            <a:r>
              <a:rPr lang="he-IL" dirty="0"/>
              <a:t> (ללא הפרדה לפלס) ובדיקת תחושה (חד/עמום) לפי פלס</a:t>
            </a:r>
          </a:p>
          <a:p>
            <a:pPr marL="342900" indent="-342900" algn="r">
              <a:lnSpc>
                <a:spcPct val="150000"/>
              </a:lnSpc>
              <a:buFont typeface="Arial" panose="020B0604020202020204" pitchFamily="34" charset="0"/>
              <a:buChar char="•"/>
            </a:pPr>
            <a:r>
              <a:rPr lang="he-IL" dirty="0"/>
              <a:t>שוני רב בתפקוד בין פרפלגיה גבוהה </a:t>
            </a:r>
            <a:r>
              <a:rPr lang="en-US" dirty="0"/>
              <a:t>(T1-6)</a:t>
            </a:r>
            <a:r>
              <a:rPr lang="he-IL" dirty="0"/>
              <a:t> לבין פרפלגיה נמוכה </a:t>
            </a:r>
            <a:r>
              <a:rPr lang="en-US" dirty="0"/>
              <a:t>(T10-12)</a:t>
            </a:r>
            <a:r>
              <a:rPr lang="he-IL" dirty="0"/>
              <a:t> בשל פעילות שרירי בטן וגב:</a:t>
            </a:r>
          </a:p>
          <a:p>
            <a:pPr marL="800100" lvl="1" indent="-342900" algn="r">
              <a:lnSpc>
                <a:spcPct val="150000"/>
              </a:lnSpc>
              <a:buFont typeface="Arial" panose="020B0604020202020204" pitchFamily="34" charset="0"/>
              <a:buChar char="•"/>
            </a:pPr>
            <a:r>
              <a:rPr lang="he-IL" dirty="0"/>
              <a:t>בפגיעות שלמות בגובה </a:t>
            </a:r>
            <a:r>
              <a:rPr lang="en-US" dirty="0"/>
              <a:t>T1-6</a:t>
            </a:r>
            <a:r>
              <a:rPr lang="he-IL" dirty="0"/>
              <a:t> יש קושי בישיבה ללא תמיכה - אין יכולת לתפקוד שרירי בטן וגו</a:t>
            </a:r>
            <a:endParaRPr lang="en-US" dirty="0"/>
          </a:p>
          <a:p>
            <a:pPr marL="800100" lvl="1" indent="-342900" algn="r">
              <a:lnSpc>
                <a:spcPct val="150000"/>
              </a:lnSpc>
              <a:buFont typeface="Arial" panose="020B0604020202020204" pitchFamily="34" charset="0"/>
              <a:buChar char="•"/>
            </a:pPr>
            <a:r>
              <a:rPr lang="he-IL" dirty="0"/>
              <a:t>בפגיעות שלמות בגובה </a:t>
            </a:r>
            <a:r>
              <a:rPr lang="en-US" dirty="0"/>
              <a:t>T6-9</a:t>
            </a:r>
            <a:r>
              <a:rPr lang="he-IL" dirty="0"/>
              <a:t> </a:t>
            </a:r>
            <a:r>
              <a:rPr lang="he-IL" sz="2000" dirty="0">
                <a:latin typeface="Calibri"/>
              </a:rPr>
              <a:t>חלק משרירי בטן וגב פעילים</a:t>
            </a:r>
            <a:r>
              <a:rPr lang="he-IL" dirty="0">
                <a:latin typeface="Calibri"/>
              </a:rPr>
              <a:t>, י</a:t>
            </a:r>
            <a:r>
              <a:rPr lang="he-IL" sz="2000" dirty="0">
                <a:latin typeface="Calibri"/>
              </a:rPr>
              <a:t>ציבות חלקית בישיבה</a:t>
            </a:r>
            <a:endParaRPr lang="en-US" sz="2000" dirty="0">
              <a:latin typeface="Calibri"/>
            </a:endParaRPr>
          </a:p>
          <a:p>
            <a:pPr marL="800100" lvl="1" indent="-342900" algn="r">
              <a:lnSpc>
                <a:spcPct val="150000"/>
              </a:lnSpc>
              <a:buFont typeface="Arial" panose="020B0604020202020204" pitchFamily="34" charset="0"/>
              <a:buChar char="•"/>
            </a:pPr>
            <a:r>
              <a:rPr lang="he-IL" dirty="0"/>
              <a:t>בפגיעות שלמות בגובה </a:t>
            </a:r>
            <a:r>
              <a:rPr lang="en-US" dirty="0"/>
              <a:t>T10-12</a:t>
            </a:r>
            <a:r>
              <a:rPr lang="he-IL" dirty="0"/>
              <a:t> מרבית </a:t>
            </a:r>
            <a:r>
              <a:rPr lang="he-IL" sz="2000" dirty="0">
                <a:latin typeface="Calibri"/>
              </a:rPr>
              <a:t>משרירי בטן וגב פעילים</a:t>
            </a:r>
            <a:r>
              <a:rPr lang="he-IL" dirty="0">
                <a:latin typeface="Calibri"/>
              </a:rPr>
              <a:t>, י</a:t>
            </a:r>
            <a:r>
              <a:rPr lang="he-IL" sz="2000" dirty="0">
                <a:latin typeface="Calibri"/>
              </a:rPr>
              <a:t>ציבות חלקית בישיבה</a:t>
            </a:r>
            <a:endParaRPr lang="he-IL" sz="2000" dirty="0"/>
          </a:p>
          <a:p>
            <a:pPr marL="800100" lvl="1" indent="-342900" algn="r">
              <a:lnSpc>
                <a:spcPct val="150000"/>
              </a:lnSpc>
              <a:buFont typeface="Arial" panose="020B0604020202020204" pitchFamily="34" charset="0"/>
              <a:buChar char="•"/>
            </a:pPr>
            <a:endParaRPr lang="he-IL" sz="2000" dirty="0"/>
          </a:p>
          <a:p>
            <a:pPr marL="800100" lvl="1" indent="-342900" algn="r">
              <a:lnSpc>
                <a:spcPct val="150000"/>
              </a:lnSpc>
              <a:buFont typeface="Arial" panose="020B0604020202020204" pitchFamily="34" charset="0"/>
              <a:buChar char="•"/>
            </a:pPr>
            <a:endParaRPr lang="he-IL" dirty="0"/>
          </a:p>
          <a:p>
            <a:pPr marL="342900" indent="-342900" algn="r">
              <a:lnSpc>
                <a:spcPct val="150000"/>
              </a:lnSpc>
              <a:buFont typeface="Arial" panose="020B0604020202020204" pitchFamily="34" charset="0"/>
              <a:buChar char="•"/>
            </a:pPr>
            <a:endParaRPr lang="he-IL" dirty="0"/>
          </a:p>
          <a:p>
            <a:pPr marL="342900" indent="-342900" algn="r">
              <a:lnSpc>
                <a:spcPct val="150000"/>
              </a:lnSpc>
              <a:buFont typeface="Arial" panose="020B0604020202020204" pitchFamily="34" charset="0"/>
              <a:buChar char="•"/>
            </a:pPr>
            <a:endParaRPr lang="he-IL" b="1" dirty="0"/>
          </a:p>
        </p:txBody>
      </p:sp>
      <p:sp>
        <p:nvSpPr>
          <p:cNvPr id="6" name="כותרת 1">
            <a:extLst>
              <a:ext uri="{FF2B5EF4-FFF2-40B4-BE49-F238E27FC236}">
                <a16:creationId xmlns:a16="http://schemas.microsoft.com/office/drawing/2014/main" id="{5280B428-40E8-27D8-3FE3-20E42056D154}"/>
              </a:ext>
            </a:extLst>
          </p:cNvPr>
          <p:cNvSpPr txBox="1">
            <a:spLocks/>
          </p:cNvSpPr>
          <p:nvPr/>
        </p:nvSpPr>
        <p:spPr>
          <a:xfrm>
            <a:off x="910244" y="748145"/>
            <a:ext cx="10443556" cy="998188"/>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4400" b="1" dirty="0">
                <a:cs typeface="+mn-cs"/>
              </a:rPr>
              <a:t>מהי משמעות פגיעה בגובה </a:t>
            </a:r>
            <a:r>
              <a:rPr lang="en-US" sz="3600" b="1" dirty="0">
                <a:latin typeface="Arial" panose="020B0604020202020204" pitchFamily="34" charset="0"/>
                <a:cs typeface="Arial" panose="020B0604020202020204" pitchFamily="34" charset="0"/>
              </a:rPr>
              <a:t>T1-12</a:t>
            </a:r>
            <a:r>
              <a:rPr lang="he-IL" sz="4000" b="1" dirty="0">
                <a:cs typeface="+mn-cs"/>
              </a:rPr>
              <a:t>?</a:t>
            </a:r>
            <a:endParaRPr lang="en-US" sz="4000" b="1" dirty="0">
              <a:cs typeface="+mn-cs"/>
            </a:endParaRPr>
          </a:p>
        </p:txBody>
      </p:sp>
    </p:spTree>
    <p:extLst>
      <p:ext uri="{BB962C8B-B14F-4D97-AF65-F5344CB8AC3E}">
        <p14:creationId xmlns:p14="http://schemas.microsoft.com/office/powerpoint/2010/main" val="228561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מציין מיקום תוכן 2">
            <a:extLst>
              <a:ext uri="{FF2B5EF4-FFF2-40B4-BE49-F238E27FC236}">
                <a16:creationId xmlns:a16="http://schemas.microsoft.com/office/drawing/2014/main" id="{FB73C02D-1CBA-E339-6FDC-C9C4A2A45EE6}"/>
              </a:ext>
            </a:extLst>
          </p:cNvPr>
          <p:cNvSpPr txBox="1">
            <a:spLocks/>
          </p:cNvSpPr>
          <p:nvPr/>
        </p:nvSpPr>
        <p:spPr>
          <a:xfrm>
            <a:off x="1126375" y="1938554"/>
            <a:ext cx="10515600" cy="4351338"/>
          </a:xfrm>
          <a:prstGeom prst="rect">
            <a:avLst/>
          </a:prstGeom>
        </p:spPr>
        <p:txBody>
          <a:bodyPr vert="horz" lIns="91440" tIns="45720" rIns="91440" bIns="45720" rtlCol="1">
            <a:normAutofit fontScale="92500" lnSpcReduction="10000"/>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r">
              <a:lnSpc>
                <a:spcPct val="150000"/>
              </a:lnSpc>
              <a:buFont typeface="Arial" panose="020B0604020202020204" pitchFamily="34" charset="0"/>
              <a:buChar char="•"/>
            </a:pPr>
            <a:r>
              <a:rPr lang="he-IL" dirty="0"/>
              <a:t>עצמאות ב-</a:t>
            </a:r>
            <a:r>
              <a:rPr lang="en-US" dirty="0"/>
              <a:t> ADL</a:t>
            </a:r>
            <a:endParaRPr lang="he-IL" dirty="0"/>
          </a:p>
          <a:p>
            <a:pPr marL="342900" indent="-342900" algn="r">
              <a:lnSpc>
                <a:spcPct val="150000"/>
              </a:lnSpc>
              <a:buFont typeface="Arial" panose="020B0604020202020204" pitchFamily="34" charset="0"/>
              <a:buChar char="•"/>
            </a:pPr>
            <a:r>
              <a:rPr lang="he-IL" dirty="0"/>
              <a:t>עצמאות בתפקוד </a:t>
            </a:r>
            <a:r>
              <a:rPr lang="he-IL" dirty="0" err="1"/>
              <a:t>בכסא</a:t>
            </a:r>
            <a:r>
              <a:rPr lang="he-IL" dirty="0"/>
              <a:t> גלגלים, כולל ירידה לרצפה</a:t>
            </a:r>
          </a:p>
          <a:p>
            <a:pPr marL="342900" indent="-342900" algn="r">
              <a:lnSpc>
                <a:spcPct val="150000"/>
              </a:lnSpc>
              <a:buFont typeface="Arial" panose="020B0604020202020204" pitchFamily="34" charset="0"/>
              <a:buChar char="•"/>
            </a:pPr>
            <a:r>
              <a:rPr lang="he-IL" dirty="0"/>
              <a:t>עצמאות בתפקודי מיטה וקימה לישיבה</a:t>
            </a:r>
          </a:p>
          <a:p>
            <a:pPr marL="342900" indent="-342900" algn="r">
              <a:lnSpc>
                <a:spcPct val="150000"/>
              </a:lnSpc>
              <a:buFont typeface="Arial" panose="020B0604020202020204" pitchFamily="34" charset="0"/>
              <a:buChar char="•"/>
            </a:pPr>
            <a:r>
              <a:rPr lang="he-IL" dirty="0"/>
              <a:t>עצמאות במעבר </a:t>
            </a:r>
            <a:r>
              <a:rPr lang="he-IL" dirty="0" err="1"/>
              <a:t>כסא</a:t>
            </a:r>
            <a:r>
              <a:rPr lang="he-IL" dirty="0"/>
              <a:t> גלגלים &lt;&gt;מיטה עם רגליים למעלה/למטה </a:t>
            </a:r>
          </a:p>
          <a:p>
            <a:pPr marL="342900" indent="-342900" algn="r">
              <a:lnSpc>
                <a:spcPct val="150000"/>
              </a:lnSpc>
              <a:buFont typeface="Arial" panose="020B0604020202020204" pitchFamily="34" charset="0"/>
              <a:buChar char="•"/>
            </a:pPr>
            <a:r>
              <a:rPr lang="he-IL" dirty="0"/>
              <a:t>ביצוע מתיחות עצמיות </a:t>
            </a:r>
          </a:p>
          <a:p>
            <a:pPr marL="342900" lvl="4" indent="-342900" algn="r">
              <a:lnSpc>
                <a:spcPct val="150000"/>
              </a:lnSpc>
              <a:spcBef>
                <a:spcPts val="1000"/>
              </a:spcBef>
              <a:buFont typeface="Arial" panose="020B0604020202020204" pitchFamily="34" charset="0"/>
              <a:buChar char="•"/>
            </a:pPr>
            <a:r>
              <a:rPr lang="he-IL" sz="2400" dirty="0"/>
              <a:t>עמידה במתקן העמדה/עמידה בין מקבילים עם מכשירים</a:t>
            </a:r>
          </a:p>
          <a:p>
            <a:pPr marL="342900" indent="-342900" algn="r">
              <a:lnSpc>
                <a:spcPct val="150000"/>
              </a:lnSpc>
              <a:buFont typeface="Arial" panose="020B0604020202020204" pitchFamily="34" charset="0"/>
              <a:buChar char="•"/>
            </a:pPr>
            <a:r>
              <a:rPr lang="he-IL" dirty="0"/>
              <a:t>הליכה מוגבלת עם מכשירים ואביזרי ניידות/מקבילים</a:t>
            </a:r>
          </a:p>
          <a:p>
            <a:pPr marL="342900" indent="-342900" algn="r">
              <a:lnSpc>
                <a:spcPct val="150000"/>
              </a:lnSpc>
              <a:buFont typeface="Arial" panose="020B0604020202020204" pitchFamily="34" charset="0"/>
              <a:buChar char="•"/>
            </a:pPr>
            <a:endParaRPr lang="he-IL" dirty="0"/>
          </a:p>
        </p:txBody>
      </p:sp>
      <p:sp>
        <p:nvSpPr>
          <p:cNvPr id="5" name="כותרת 1">
            <a:extLst>
              <a:ext uri="{FF2B5EF4-FFF2-40B4-BE49-F238E27FC236}">
                <a16:creationId xmlns:a16="http://schemas.microsoft.com/office/drawing/2014/main" id="{2FAD72E0-9216-B5EF-D261-82701940E28D}"/>
              </a:ext>
            </a:extLst>
          </p:cNvPr>
          <p:cNvSpPr txBox="1">
            <a:spLocks/>
          </p:cNvSpPr>
          <p:nvPr/>
        </p:nvSpPr>
        <p:spPr>
          <a:xfrm>
            <a:off x="1219546" y="519046"/>
            <a:ext cx="10329257" cy="969818"/>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he-IL" sz="4400" b="1" dirty="0">
                <a:cs typeface="+mn-cs"/>
              </a:rPr>
              <a:t>תפקודים צפויים בגובה </a:t>
            </a:r>
            <a:r>
              <a:rPr lang="en-US" sz="4000" b="1" dirty="0">
                <a:latin typeface="Arial" panose="020B0604020202020204" pitchFamily="34" charset="0"/>
                <a:cs typeface="Arial" panose="020B0604020202020204" pitchFamily="34" charset="0"/>
              </a:rPr>
              <a:t>T1-12</a:t>
            </a:r>
            <a:endParaRPr lang="he-IL"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5369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1010168" y="1446416"/>
            <a:ext cx="10171663" cy="2387600"/>
          </a:xfrm>
        </p:spPr>
        <p:txBody>
          <a:bodyPr>
            <a:normAutofit/>
          </a:bodyPr>
          <a:lstStyle/>
          <a:p>
            <a:r>
              <a:rPr lang="he-IL" sz="4400" b="1" dirty="0">
                <a:latin typeface="+mn-lt"/>
                <a:cs typeface="+mn-cs"/>
              </a:rPr>
              <a:t>איך מלמדים תפקוד? </a:t>
            </a:r>
            <a:endParaRPr lang="he-IL" sz="3600" b="1" dirty="0">
              <a:latin typeface="+mn-lt"/>
              <a:cs typeface="+mn-cs"/>
            </a:endParaRPr>
          </a:p>
        </p:txBody>
      </p:sp>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77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תיבת טקסט 9">
            <a:extLst>
              <a:ext uri="{FF2B5EF4-FFF2-40B4-BE49-F238E27FC236}">
                <a16:creationId xmlns:a16="http://schemas.microsoft.com/office/drawing/2014/main" id="{E78B821A-AC83-0153-63A7-97D8B20C3409}"/>
              </a:ext>
            </a:extLst>
          </p:cNvPr>
          <p:cNvSpPr txBox="1"/>
          <p:nvPr/>
        </p:nvSpPr>
        <p:spPr>
          <a:xfrm>
            <a:off x="984913" y="1361566"/>
            <a:ext cx="10222173" cy="4414798"/>
          </a:xfrm>
          <a:prstGeom prst="rect">
            <a:avLst/>
          </a:prstGeom>
          <a:noFill/>
        </p:spPr>
        <p:txBody>
          <a:bodyPr wrap="square">
            <a:spAutoFit/>
          </a:bodyPr>
          <a:lstStyle/>
          <a:p>
            <a:pPr marR="0" lvl="0" algn="r" defTabSz="914400" rtl="1" eaLnBrk="1" fontAlgn="auto" latinLnBrk="0" hangingPunct="1">
              <a:lnSpc>
                <a:spcPct val="150000"/>
              </a:lnSpc>
              <a:spcBef>
                <a:spcPts val="1000"/>
              </a:spcBef>
              <a:spcAft>
                <a:spcPts val="0"/>
              </a:spcAft>
              <a:buClrTx/>
              <a:buSzTx/>
              <a:tabLst/>
              <a:defRPr/>
            </a:pPr>
            <a:r>
              <a:rPr kumimoji="0" lang="he-IL" sz="2400" b="1" i="0" u="sng" strike="noStrike" kern="1200" cap="none" spc="0" normalizeH="0" baseline="0" noProof="0" dirty="0">
                <a:ln>
                  <a:noFill/>
                </a:ln>
                <a:effectLst/>
                <a:uLnTx/>
                <a:uFillTx/>
                <a:latin typeface="Calibri" panose="020F0502020204030204"/>
                <a:ea typeface="+mn-ea"/>
                <a:cs typeface="Arial" panose="020B0604020202020204" pitchFamily="34" charset="0"/>
              </a:rPr>
              <a:t>כללי</a:t>
            </a:r>
            <a:r>
              <a:rPr kumimoji="0" lang="he-IL" sz="2400" b="1" i="0" u="none" strike="noStrike" kern="1200" cap="none" spc="0" normalizeH="0" baseline="0" noProof="0" dirty="0">
                <a:ln>
                  <a:noFill/>
                </a:ln>
                <a:effectLst/>
                <a:uLnTx/>
                <a:uFillTx/>
                <a:latin typeface="Calibri" panose="020F0502020204030204"/>
                <a:ea typeface="+mn-ea"/>
                <a:cs typeface="Arial" panose="020B0604020202020204" pitchFamily="34" charset="0"/>
              </a:rPr>
              <a:t>:</a:t>
            </a: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he-IL" sz="2400" b="0" i="0" u="none" strike="noStrike" kern="1200" cap="none" spc="0" normalizeH="0" baseline="0" noProof="0" dirty="0">
                <a:ln>
                  <a:noFill/>
                </a:ln>
                <a:effectLst/>
                <a:uLnTx/>
                <a:uFillTx/>
                <a:latin typeface="Calibri" panose="020F0502020204030204"/>
                <a:ea typeface="+mn-ea"/>
                <a:cs typeface="Arial" panose="020B0604020202020204" pitchFamily="34" charset="0"/>
              </a:rPr>
              <a:t>נתחיל תמיד בהסבר על הפונקציה ומהי המטרה</a:t>
            </a:r>
            <a:endParaRPr lang="he-IL" sz="2400" dirty="0">
              <a:latin typeface="Calibri" panose="020F0502020204030204"/>
              <a:cs typeface="Arial" panose="020B0604020202020204" pitchFamily="34" charset="0"/>
            </a:endParaRPr>
          </a:p>
          <a:p>
            <a:pPr marL="228600" indent="-228600">
              <a:lnSpc>
                <a:spcPct val="150000"/>
              </a:lnSpc>
              <a:spcBef>
                <a:spcPts val="1000"/>
              </a:spcBef>
              <a:buFont typeface="Arial" panose="020B0604020202020204" pitchFamily="34" charset="0"/>
              <a:buChar char="•"/>
              <a:defRPr/>
            </a:pPr>
            <a:r>
              <a:rPr kumimoji="0" lang="he-IL" sz="2400" b="0" i="0" u="none" strike="noStrike" kern="1200" cap="none" spc="0" normalizeH="0" baseline="0" noProof="0" dirty="0">
                <a:ln>
                  <a:noFill/>
                </a:ln>
                <a:effectLst/>
                <a:uLnTx/>
                <a:uFillTx/>
                <a:latin typeface="Calibri" panose="020F0502020204030204"/>
                <a:ea typeface="+mn-ea"/>
                <a:cs typeface="Arial" panose="020B0604020202020204" pitchFamily="34" charset="0"/>
              </a:rPr>
              <a:t>הדגמה של התפקוד על ידי המטפל תוך שימוש במרכיבים קומפנסטורים, למשל: איך מתבצע הגלגול בהתאם לגובה הפגיעה</a:t>
            </a: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he-IL" sz="2400" b="0" i="0" u="none" strike="noStrike" kern="1200" cap="none" spc="0" normalizeH="0" baseline="0" noProof="0" dirty="0">
                <a:ln>
                  <a:noFill/>
                </a:ln>
                <a:effectLst/>
                <a:uLnTx/>
                <a:uFillTx/>
                <a:latin typeface="Calibri" panose="020F0502020204030204"/>
                <a:ea typeface="+mn-ea"/>
                <a:cs typeface="Arial" panose="020B0604020202020204" pitchFamily="34" charset="0"/>
              </a:rPr>
              <a:t>פירוק התפקוד למרכיבים ועבודה על כל מרכיב עד לקבלת התפקוד השלם</a:t>
            </a: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r>
              <a:rPr lang="he-IL" sz="2400" dirty="0">
                <a:latin typeface="Calibri" panose="020F0502020204030204"/>
                <a:cs typeface="Arial" panose="020B0604020202020204" pitchFamily="34" charset="0"/>
              </a:rPr>
              <a:t>לעיתים יהיה קל יותר ללמוד את התפקוד כאשר מביאים את  המטופל אל השלב הסופי בפונקציה</a:t>
            </a:r>
            <a:endParaRPr kumimoji="0" lang="he-IL" sz="2400" b="0" i="0" u="none" strike="noStrike" kern="1200" cap="none" spc="0" normalizeH="0" baseline="0" noProof="0" dirty="0">
              <a:ln>
                <a:noFill/>
              </a:ln>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48769340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F02114EFD480B649A7242F8646E96772" ma:contentTypeVersion="13" ma:contentTypeDescription="צור מסמך חדש." ma:contentTypeScope="" ma:versionID="50a4b5357c9cf65787d7ee8950830133">
  <xsd:schema xmlns:xsd="http://www.w3.org/2001/XMLSchema" xmlns:xs="http://www.w3.org/2001/XMLSchema" xmlns:p="http://schemas.microsoft.com/office/2006/metadata/properties" xmlns:ns2="2306e4b3-cb54-4f51-a9c3-ba5d0b3ea40e" xmlns:ns3="5d2cdc80-9c39-4757-990a-542ddbbbcee1" targetNamespace="http://schemas.microsoft.com/office/2006/metadata/properties" ma:root="true" ma:fieldsID="619e38c3bc73f7f6ac075c3c73b60ea2" ns2:_="" ns3:_="">
    <xsd:import namespace="2306e4b3-cb54-4f51-a9c3-ba5d0b3ea40e"/>
    <xsd:import namespace="5d2cdc80-9c39-4757-990a-542ddbbbcee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6e4b3-cb54-4f51-a9c3-ba5d0b3ea40e" elementFormDefault="qualified">
    <xsd:import namespace="http://schemas.microsoft.com/office/2006/documentManagement/types"/>
    <xsd:import namespace="http://schemas.microsoft.com/office/infopath/2007/PartnerControls"/>
    <xsd:element name="SharedWithUsers" ma:index="8"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משותף עם פרטים" ma:internalName="SharedWithDetails" ma:readOnly="true">
      <xsd:simpleType>
        <xsd:restriction base="dms:Note">
          <xsd:maxLength value="255"/>
        </xsd:restriction>
      </xsd:simpleType>
    </xsd:element>
    <xsd:element name="TaxCatchAll" ma:index="14" nillable="true" ma:displayName="Taxonomy Catch All Column" ma:hidden="true" ma:list="{b722fb05-f2fc-4e7d-95ff-88dd04c9025e}" ma:internalName="TaxCatchAll" ma:showField="CatchAllData" ma:web="2306e4b3-cb54-4f51-a9c3-ba5d0b3ea40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2cdc80-9c39-4757-990a-542ddbbbcee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תגיות תמונה" ma:readOnly="false" ma:fieldId="{5cf76f15-5ced-4ddc-b409-7134ff3c332f}" ma:taxonomyMulti="true" ma:sspId="faf7a6c2-b7d5-4bac-98e9-707dc0d269f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E5399E-8200-4B18-A038-3FD752D16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06e4b3-cb54-4f51-a9c3-ba5d0b3ea40e"/>
    <ds:schemaRef ds:uri="5d2cdc80-9c39-4757-990a-542ddbbbce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CEBD6B-F99E-408D-883E-1C696DAE77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5293</TotalTime>
  <Words>986</Words>
  <Application>Microsoft Office PowerPoint</Application>
  <PresentationFormat>Widescreen</PresentationFormat>
  <Paragraphs>108</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ערכת נושא Office</vt:lpstr>
      <vt:lpstr>פיזיותרפיה לנפגעי חוט שדרה חלק 4 - פיזיותרפיה בנפגעי חוט שדרה  בגובה T1-T12  קורס ריענון לעת מלחמת חרבות ברזל אוקטובר 2023</vt:lpstr>
      <vt:lpstr>הקדמה</vt:lpstr>
      <vt:lpstr>חלק 4 - פיזיותרפיה בנפגעי חוט שדרה  בגובה T1-T12   סיון אבנרי (BPT, MScPT)  זוהר דורי (BPT, MScPT)   המרכז הרפואי לשיקום לוינשטיין  דפנה ליבנה (BPT, MScPT)  המרכז הרפואי לגליל (נהריה), מכללת צפת </vt:lpstr>
      <vt:lpstr>סרטונים עם הדגמה מעשית מסומנים באייקון         בכדי לצפות בסרטון, לחצו על האייקון הרלבנטי בכל אחת מהשקופיות כדי לחזור למצגת אחרי צפיה בסרטון ניתן להקטין את חלון הדפדפן  </vt:lpstr>
      <vt:lpstr>רמת תפקוד בנפגעי חוט שדרה בגובה T1-T12 </vt:lpstr>
      <vt:lpstr>PowerPoint Presentation</vt:lpstr>
      <vt:lpstr>PowerPoint Presentation</vt:lpstr>
      <vt:lpstr>איך מלמדים תפקוד? </vt:lpstr>
      <vt:lpstr>PowerPoint Presentation</vt:lpstr>
      <vt:lpstr>PowerPoint Presentation</vt:lpstr>
      <vt:lpstr>PowerPoint Presentation</vt:lpstr>
      <vt:lpstr>PowerPoint Presentation</vt:lpstr>
      <vt:lpstr>רצף טיפול פיזיותרפיה</vt:lpstr>
      <vt:lpstr>PowerPoint Presentation</vt:lpstr>
      <vt:lpstr>PowerPoint Presentation</vt:lpstr>
      <vt:lpstr>סיבוכים אופייניים T1-T12</vt:lpstr>
      <vt:lpstr>PowerPoint Presentation</vt:lpstr>
      <vt:lpstr>  - סוף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לוגו עמותה</dc:title>
  <dc:creator>111</dc:creator>
  <cp:lastModifiedBy>Michal Kafri</cp:lastModifiedBy>
  <cp:revision>165</cp:revision>
  <dcterms:created xsi:type="dcterms:W3CDTF">2020-02-16T11:08:28Z</dcterms:created>
  <dcterms:modified xsi:type="dcterms:W3CDTF">2023-11-23T15:58:21Z</dcterms:modified>
</cp:coreProperties>
</file>