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0" r:id="rId5"/>
    <p:sldId id="270" r:id="rId6"/>
    <p:sldId id="271" r:id="rId7"/>
    <p:sldId id="272" r:id="rId8"/>
    <p:sldId id="273" r:id="rId9"/>
    <p:sldId id="276" r:id="rId10"/>
    <p:sldId id="275" r:id="rId11"/>
    <p:sldId id="274" r:id="rId12"/>
    <p:sldId id="277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A34"/>
    <a:srgbClr val="E9D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285-225C-46B4-AE4E-0D1A384B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F27A-6F9E-474B-B774-8E8DBB78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148-072F-48DD-B0D1-AEC99C7D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D335-7F6F-4D3C-8269-FFA4BB4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43C8-E2F9-4D1D-8773-17A939C0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E697-D124-41C5-B63D-4A66D23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3D3C-011B-41CB-8EDF-D3137642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0709-F5AB-4C94-9037-E34AC3D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F558-DB98-48FC-913C-5F943979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D19F-E121-4B9D-B2FC-FFBBB509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896-3F51-4E6A-BB0E-9A8D62C29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5565D-5297-44FC-B90F-4C672EBA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D95-FBBE-4F9B-9235-02766F37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2E08-A60C-44C1-A097-6C77D80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0873-94DC-4F2E-BDD3-2062646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E9E-92F4-44A8-90EC-9D576A28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CB78-D3AC-402A-90B6-D02CEF6C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1B81-12B9-4A41-9840-A8070F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2D86-4266-4F59-BF3C-1FC1AD89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88DC-5B4E-439A-A66E-5DED7E4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C2B8-CFFD-4292-8E70-98001BD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30F6-E6FE-49DC-A788-96ACA6F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F12A-7F70-4AF0-990B-98EEE310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AA1-33BC-41DB-AB2A-8F7248C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8B7-62DA-4336-A2E6-B82D703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CED-3B66-4A52-ABEE-001489F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9C8-B013-4ECB-9758-821F0C88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29FC-EE00-4338-A79C-2020B30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8E80-E8D2-412F-81F5-D414FA22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A51E-1DF6-4BE7-95A6-A4A83EB9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87E6-AE6E-4F6A-B43F-23C445B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604-948F-4C27-9E9B-EB97B00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4ADF-DBD2-4827-85D5-6E4E433F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120A-4920-4707-A9BA-85E4CCC1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080B-BD59-48E4-BA5E-AAA51822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3F1C-C412-471A-B3F0-35EA54E4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784EE-09C1-4C65-9A62-6F116EE2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4489E-36BF-439F-B711-B2B8B589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6242-E568-45CC-A48D-9B3556D1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4F5-4639-4E51-8D31-B02347C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6C69-D891-42B3-80B3-2D5D892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DD5BA-43E3-4D6A-92CB-82A2F3F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DC912-8B85-449C-B1E9-1991966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8BB9-C58E-4392-94F6-F53047D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3C933-8CB5-4B93-8970-30A93012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CEDA-569A-42AF-BAAA-88F1412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756-B36D-466D-A1A0-38CF05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3030-8451-44B9-BE87-E9B0B8A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AF06-3D2D-4619-81DE-AB365E3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E7BD-94C6-4121-88AD-F5B53603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A51A-6CD2-4845-8DEB-63A4B6C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362E-5400-4E3F-920D-514C7D7F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D87F-251F-4C7B-84CD-3AA22BF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816EA-181D-48F4-9319-2FC9E551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67366-B0D9-4E6C-887C-FF6A2AB8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520A-C27D-4FCA-9200-6172CF5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8641-D10E-4652-B8A6-78B71122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7E72-D50E-4BAC-BFFC-098209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7BC6F-8068-4E14-9B15-D436622F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867C-2A2F-4EF1-9F29-31CF5C05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B334-1215-47C9-86ED-97C1FC54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4CD3-0D6B-4513-BA09-175F793E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E4-0A66-4C0D-9C14-7D85AF03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dUVnAiCLCU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3A39FE-1914-4E29-AB68-D866E01D9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8C13C7-2B30-43FE-B53F-6697855884D2}"/>
              </a:ext>
            </a:extLst>
          </p:cNvPr>
          <p:cNvSpPr txBox="1">
            <a:spLocks/>
          </p:cNvSpPr>
          <p:nvPr/>
        </p:nvSpPr>
        <p:spPr>
          <a:xfrm>
            <a:off x="1089614" y="5985299"/>
            <a:ext cx="7227531" cy="71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0" b="1" dirty="0">
                <a:solidFill>
                  <a:srgbClr val="00B0F0"/>
                </a:solidFill>
              </a:rPr>
              <a:t>ישראל ישראלי: פיזיותרפיסט</a:t>
            </a:r>
            <a:endParaRPr lang="he-IL" sz="16000" b="1" dirty="0"/>
          </a:p>
          <a:p>
            <a:pPr algn="r"/>
            <a:r>
              <a:rPr lang="he-IL" sz="4400" b="1" dirty="0"/>
              <a:t>                        </a:t>
            </a:r>
          </a:p>
          <a:p>
            <a:pPr algn="r"/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האם כאב כרוני נובע </a:t>
            </a:r>
            <a:br>
              <a:rPr lang="en-US" sz="4800" b="1" dirty="0"/>
            </a:br>
            <a:r>
              <a:rPr lang="he-IL" sz="4800" b="1" dirty="0"/>
              <a:t>מנזק בגוף ?</a:t>
            </a:r>
          </a:p>
          <a:p>
            <a:pPr marL="0" indent="0" algn="r">
              <a:buNone/>
            </a:pPr>
            <a:endParaRPr lang="he-IL" sz="8800" b="1" dirty="0">
              <a:solidFill>
                <a:srgbClr val="EABA34"/>
              </a:solidFill>
            </a:endParaRPr>
          </a:p>
          <a:p>
            <a:pPr marL="0" indent="0" algn="r">
              <a:buNone/>
            </a:pPr>
            <a:r>
              <a:rPr lang="he-IL" sz="8800" b="1" dirty="0">
                <a:solidFill>
                  <a:srgbClr val="EABA34"/>
                </a:solidFill>
              </a:rPr>
              <a:t>                    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60C01-82C9-4DB2-81E1-0A00ADD8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236" y="1474638"/>
            <a:ext cx="1934676" cy="4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אין בהכרח קשר בין נזק בגוף להופעה ותפיסה של</a:t>
            </a:r>
          </a:p>
          <a:p>
            <a:pPr marL="0" indent="0" algn="r">
              <a:buNone/>
            </a:pPr>
            <a:r>
              <a:rPr lang="he-IL" sz="6500" b="1" dirty="0"/>
              <a:t>כאב. הופעת כאב במהלך פעילות אינו מדד לפגיעה</a:t>
            </a:r>
          </a:p>
          <a:p>
            <a:pPr marL="0" indent="0" algn="r">
              <a:buNone/>
            </a:pPr>
            <a:r>
              <a:rPr lang="he-IL" sz="6500" b="1" dirty="0"/>
              <a:t>או נזק.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בפיזיותרפיה ניתן לקבל תוכנית המותאמת אישית</a:t>
            </a:r>
          </a:p>
          <a:p>
            <a:pPr marL="0" indent="0" algn="r">
              <a:buNone/>
            </a:pPr>
            <a:r>
              <a:rPr lang="he-IL" sz="6500" b="1" dirty="0"/>
              <a:t>לתנועה בטוחה.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2" y="1253331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מוזמנים לצפות בסרטון הסבר קצר:</a:t>
            </a:r>
            <a:br>
              <a:rPr lang="en-US" sz="4800" b="1" dirty="0"/>
            </a:br>
            <a:endParaRPr lang="he-IL" sz="4800" b="1" dirty="0"/>
          </a:p>
          <a:p>
            <a:pPr marL="0" indent="0" algn="r">
              <a:buNone/>
            </a:pPr>
            <a:endParaRPr lang="he-IL" sz="8800" b="1" dirty="0">
              <a:solidFill>
                <a:srgbClr val="EABA34"/>
              </a:solidFill>
            </a:endParaRPr>
          </a:p>
          <a:p>
            <a:pPr marL="0" indent="0" algn="r">
              <a:buNone/>
            </a:pPr>
            <a:r>
              <a:rPr lang="he-IL" sz="8800" b="1" dirty="0">
                <a:solidFill>
                  <a:srgbClr val="EABA34"/>
                </a:solidFill>
              </a:rPr>
              <a:t>                    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2" name="Online Media 1" title="ￗﾔￗﾪￗﾞￗﾕￗﾓￗﾓￗﾕￗﾪ ￗﾢￗﾝ ￗﾛￗﾐￗﾑ">
            <a:hlinkClick r:id="" action="ppaction://media"/>
            <a:extLst>
              <a:ext uri="{FF2B5EF4-FFF2-40B4-BE49-F238E27FC236}">
                <a16:creationId xmlns:a16="http://schemas.microsoft.com/office/drawing/2014/main" id="{98C6CEF1-0822-40A6-9478-A94A8C9464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4574" y="260592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6500" b="1" u="sng" dirty="0">
                <a:solidFill>
                  <a:srgbClr val="EABA34"/>
                </a:solidFill>
              </a:rPr>
              <a:t>פיזיותרפיה תעזור </a:t>
            </a:r>
            <a:br>
              <a:rPr lang="en-US" sz="6500" b="1" u="sng" dirty="0">
                <a:solidFill>
                  <a:srgbClr val="EABA34"/>
                </a:solidFill>
              </a:rPr>
            </a:br>
            <a:r>
              <a:rPr lang="he-IL" sz="6500" b="1" u="sng" dirty="0">
                <a:solidFill>
                  <a:srgbClr val="00B0F0"/>
                </a:solidFill>
              </a:rPr>
              <a:t>בשבירת מעגל הכאב.</a:t>
            </a:r>
            <a:endParaRPr lang="en-US" sz="65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C12E-E1CF-4710-8EA6-4DD4FDD5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כמה שעות שינה בממוצע</a:t>
            </a:r>
          </a:p>
          <a:p>
            <a:pPr marL="0" indent="0" algn="r">
              <a:buNone/>
            </a:pPr>
            <a:r>
              <a:rPr lang="he-IL" sz="4800" b="1" dirty="0"/>
              <a:t>נדרשות לאדם בוגר ?</a:t>
            </a: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0C80C-6CEB-4340-B110-6576D6278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0" y="3342411"/>
            <a:ext cx="5521346" cy="35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0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342" y="527766"/>
            <a:ext cx="9039225" cy="4351338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4800" b="1" dirty="0"/>
          </a:p>
          <a:p>
            <a:pPr marL="0" indent="0" algn="r">
              <a:buNone/>
            </a:pPr>
            <a:r>
              <a:rPr lang="he-IL" sz="6500" b="1" u="sng" dirty="0">
                <a:solidFill>
                  <a:srgbClr val="00B0F0"/>
                </a:solidFill>
              </a:rPr>
              <a:t>7-8 שעות שינה.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במהלך השינה נעשים תהליכים חשובים</a:t>
            </a:r>
          </a:p>
          <a:p>
            <a:pPr marL="0" indent="0" algn="r">
              <a:buNone/>
            </a:pPr>
            <a:r>
              <a:rPr lang="he-IL" sz="6500" b="1" dirty="0"/>
              <a:t>להם תפקיד משמעותי בריפוי ובתחזוקת</a:t>
            </a:r>
          </a:p>
          <a:p>
            <a:pPr marL="0" indent="0" algn="r">
              <a:buNone/>
            </a:pPr>
            <a:r>
              <a:rPr lang="he-IL" sz="6500" b="1" dirty="0"/>
              <a:t>הגוף.</a:t>
            </a: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902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האם קיים קשר בין עודף</a:t>
            </a:r>
          </a:p>
          <a:p>
            <a:pPr marL="0" indent="0" algn="r">
              <a:buNone/>
            </a:pPr>
            <a:r>
              <a:rPr lang="he-IL" sz="4800" b="1" dirty="0"/>
              <a:t>משקל לכאב כרוני ?</a:t>
            </a: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                 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2D4EA-BF5A-471E-A68E-154EA03A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2099389"/>
            <a:ext cx="3892288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0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08" y="1253331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תשובה:</a:t>
            </a:r>
          </a:p>
          <a:p>
            <a:pPr marL="0" indent="0" algn="r">
              <a:buNone/>
            </a:pPr>
            <a:r>
              <a:rPr lang="he-IL" sz="4000" b="1" dirty="0"/>
              <a:t>שאלה זו שנויה במחלוקת יחד עם זאת</a:t>
            </a:r>
          </a:p>
          <a:p>
            <a:pPr marL="0" indent="0" algn="r">
              <a:buNone/>
            </a:pPr>
            <a:r>
              <a:rPr lang="he-IL" sz="4000" b="1" dirty="0"/>
              <a:t>ידוע כי השמנה </a:t>
            </a:r>
            <a:r>
              <a:rPr lang="he-IL" sz="4000" b="1" dirty="0" err="1"/>
              <a:t>בטנית</a:t>
            </a:r>
            <a:r>
              <a:rPr lang="he-IL" sz="4000" b="1" dirty="0"/>
              <a:t> גורמת להפרשת חומרים מעוררי דלקת ועלולה לתרום להתפתחות</a:t>
            </a:r>
          </a:p>
          <a:p>
            <a:pPr marL="0" indent="0" algn="r">
              <a:buNone/>
            </a:pPr>
            <a:r>
              <a:rPr lang="he-IL" sz="4000" b="1" dirty="0"/>
              <a:t>מכאובים שונים.                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40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האם תזונה משפיעה </a:t>
            </a:r>
            <a:br>
              <a:rPr lang="en-US" sz="4800" b="1" dirty="0"/>
            </a:br>
            <a:r>
              <a:rPr lang="he-IL" sz="4800" b="1" dirty="0"/>
              <a:t>על כאב כרוני?</a:t>
            </a:r>
          </a:p>
          <a:p>
            <a:pPr marL="0" indent="0" algn="r">
              <a:buNone/>
            </a:pPr>
            <a:r>
              <a:rPr lang="he-IL" sz="8800" b="1" dirty="0">
                <a:solidFill>
                  <a:srgbClr val="EABA34"/>
                </a:solidFill>
              </a:rPr>
              <a:t>                 </a:t>
            </a:r>
          </a:p>
          <a:p>
            <a:pPr marL="0" indent="0" algn="r">
              <a:buNone/>
            </a:pPr>
            <a:r>
              <a:rPr lang="he-IL" sz="8800" b="1" dirty="0">
                <a:solidFill>
                  <a:srgbClr val="EABA34"/>
                </a:solidFill>
              </a:rPr>
              <a:t>                    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4C188-CB74-4C1D-91EA-845F86E20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4" y="5325477"/>
            <a:ext cx="2191566" cy="1360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0E1D0-DD11-4C0D-A1A1-F8DE25A4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157" y="5206134"/>
            <a:ext cx="2477141" cy="1288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D4DDD-D054-4797-8B4E-420409FA7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110" y="4660008"/>
            <a:ext cx="2177179" cy="1883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CA76A-E3DA-4BB4-963D-5CE538F67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305" y="4901886"/>
            <a:ext cx="1216607" cy="1592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ECB10-8586-4DA2-949C-59FCD946C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090" y="4951269"/>
            <a:ext cx="1741958" cy="15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נושא זה נחקר רבות וקיימות המלצות רבות</a:t>
            </a:r>
          </a:p>
          <a:p>
            <a:pPr marL="0" indent="0" algn="r">
              <a:buNone/>
            </a:pPr>
            <a:r>
              <a:rPr lang="he-IL" sz="6500" b="1" dirty="0"/>
              <a:t>ומגוונות בנידון.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יחד עם זאת ברור כי תזונה בריאה ומאוזנת</a:t>
            </a:r>
          </a:p>
          <a:p>
            <a:pPr marL="0" indent="0" algn="r">
              <a:buNone/>
            </a:pPr>
            <a:r>
              <a:rPr lang="he-IL" sz="6500" b="1" dirty="0"/>
              <a:t>מהווה חלק חיוני משמירה על אורח חיים</a:t>
            </a:r>
          </a:p>
          <a:p>
            <a:pPr marL="0" indent="0" algn="r">
              <a:buNone/>
            </a:pPr>
            <a:r>
              <a:rPr lang="he-IL" sz="6500" b="1" dirty="0"/>
              <a:t>בריא המשפיע על איכות ותוחלת החיים.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7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האם פעילות גופנית חשובה גם</a:t>
            </a:r>
          </a:p>
          <a:p>
            <a:pPr marL="0" indent="0" algn="r">
              <a:buNone/>
            </a:pPr>
            <a:r>
              <a:rPr lang="he-IL" sz="4800" b="1" dirty="0"/>
              <a:t>לסובלים מכאב כרוני?</a:t>
            </a:r>
          </a:p>
          <a:p>
            <a:pPr marL="0" indent="0" algn="r">
              <a:buNone/>
            </a:pPr>
            <a:endParaRPr lang="he-IL" sz="8800" b="1" dirty="0">
              <a:solidFill>
                <a:srgbClr val="EABA34"/>
              </a:solidFill>
            </a:endParaRPr>
          </a:p>
          <a:p>
            <a:pPr marL="0" indent="0" algn="r">
              <a:buNone/>
            </a:pPr>
            <a:r>
              <a:rPr lang="he-IL" sz="8800" b="1" dirty="0">
                <a:solidFill>
                  <a:srgbClr val="EABA34"/>
                </a:solidFill>
              </a:rPr>
              <a:t>                    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778507-A340-4BC9-AEB6-D52E5004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26" y="4679950"/>
            <a:ext cx="26336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53695ED-2243-4DA3-AE86-D9AD68D4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429000"/>
            <a:ext cx="15875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1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09" y="1368425"/>
            <a:ext cx="9039225" cy="435133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chemeClr val="accent4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אורח חיים פעיל ככלל ופעילות גופנית</a:t>
            </a:r>
          </a:p>
          <a:p>
            <a:pPr marL="0" indent="0" algn="r">
              <a:buNone/>
            </a:pPr>
            <a:r>
              <a:rPr lang="he-IL" sz="6500" b="1" dirty="0"/>
              <a:t>בפרט חיוניים לכל אדם בין אם סובל מכאב</a:t>
            </a:r>
          </a:p>
          <a:p>
            <a:pPr marL="0" indent="0" algn="r">
              <a:buNone/>
            </a:pPr>
            <a:r>
              <a:rPr lang="he-IL" sz="6500" b="1" dirty="0"/>
              <a:t>כרוני ובין אם לא.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מחקרים מוכיחים כי לפעילות גופנית</a:t>
            </a:r>
          </a:p>
          <a:p>
            <a:pPr marL="0" indent="0" algn="r">
              <a:buNone/>
            </a:pPr>
            <a:r>
              <a:rPr lang="he-IL" sz="6500" b="1" dirty="0"/>
              <a:t>השפעה חיובית ניכרת על מדדי בריאות</a:t>
            </a:r>
          </a:p>
          <a:p>
            <a:pPr marL="0" indent="0" algn="r">
              <a:buNone/>
            </a:pPr>
            <a:r>
              <a:rPr lang="he-IL" sz="6500" b="1" dirty="0"/>
              <a:t>פיזיים ונפשיים רבים.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8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195</Words>
  <Application>Microsoft Office PowerPoint</Application>
  <PresentationFormat>Widescreen</PresentationFormat>
  <Paragraphs>60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inbar gilon</dc:creator>
  <cp:lastModifiedBy>inbar gilon</cp:lastModifiedBy>
  <cp:revision>13</cp:revision>
  <dcterms:created xsi:type="dcterms:W3CDTF">2019-09-11T08:31:06Z</dcterms:created>
  <dcterms:modified xsi:type="dcterms:W3CDTF">2019-10-27T09:19:20Z</dcterms:modified>
</cp:coreProperties>
</file>