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9" r:id="rId2"/>
    <p:sldId id="256" r:id="rId3"/>
    <p:sldId id="266" r:id="rId4"/>
    <p:sldId id="258" r:id="rId5"/>
    <p:sldId id="259" r:id="rId6"/>
    <p:sldId id="262" r:id="rId7"/>
    <p:sldId id="260" r:id="rId8"/>
    <p:sldId id="261" r:id="rId9"/>
    <p:sldId id="267" r:id="rId10"/>
    <p:sldId id="268" r:id="rId11"/>
    <p:sldId id="263"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rden kremmer" initials="yk" lastIdx="23" clrIdx="0">
    <p:extLst>
      <p:ext uri="{19B8F6BF-5375-455C-9EA6-DF929625EA0E}">
        <p15:presenceInfo xmlns:p15="http://schemas.microsoft.com/office/powerpoint/2012/main" userId="6bde80e6f5238b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2" d="100"/>
          <a:sy n="82" d="100"/>
        </p:scale>
        <p:origin x="643"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16:17:44.762" idx="2">
    <p:pos x="7670" y="10"/>
    <p:text>LONG COVID 
היא תופעה המתארת מצב בו מחלימי קורונה שעדיין חווים תסמינים שנמשכו או התפתתחו לאחר השלב החריף של המחלה , נמשכים מעל 4 שבועות ואינם מוסברים על ידי אבחנה רפואית אחרת.</p:text>
    <p:extLst>
      <p:ext uri="{C676402C-5697-4E1C-873F-D02D1690AC5C}">
        <p15:threadingInfo xmlns:p15="http://schemas.microsoft.com/office/powerpoint/2012/main" timeZoneBias="-180"/>
      </p:ext>
    </p:extLst>
  </p:cm>
  <p:cm authorId="1" dt="2021-09-26T16:19:04.291" idx="3">
    <p:pos x="7534" y="146"/>
    <p:text>לתופעה שמות רבים המתוארים בספרות ובמדיה החברתית. המתווה של ארגון NICE מגדיר שלושה שלבים מרגע הופעת התסמינים בשלב החריף של המחלה (שבועות 0 עד 4) ועד השלב בו המחלה כביכול אינה פעילה אך עדיין ישנם תסמינים (4-12 והלאה)</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6:29:56.165" idx="4">
    <p:pos x="7670" y="10"/>
    <p:text/>
    <p:extLst>
      <p:ext uri="{C676402C-5697-4E1C-873F-D02D1690AC5C}">
        <p15:threadingInfo xmlns:p15="http://schemas.microsoft.com/office/powerpoint/2012/main" timeZoneBias="-180"/>
      </p:ext>
    </p:extLst>
  </p:cm>
  <p:cm authorId="1" dt="2021-09-26T16:29:56.935" idx="5">
    <p:pos x="7534" y="146"/>
    <p:text>ישנם מעל 50 תסמינים המתוארים בספרות בקרב מחלימי קורונה הקשורים למערכות הגוף השונות: מערכת הנשימה, מערכת העצבים, מערכת שלד שריר, מערכת העיכול וכו'</p:text>
    <p:extLst>
      <p:ext uri="{C676402C-5697-4E1C-873F-D02D1690AC5C}">
        <p15:threadingInfo xmlns:p15="http://schemas.microsoft.com/office/powerpoint/2012/main" timeZoneBias="-180"/>
      </p:ext>
    </p:extLst>
  </p:cm>
  <p:cm authorId="1" dt="2021-09-26T16:31:07.199" idx="6">
    <p:pos x="7398" y="282"/>
    <p:text>התסמינים הנפוצים ביותר הם עייפות, קוצר נשימה והפרעה בריכוז ובזיכרון</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26T16:31:49.887" idx="7">
    <p:pos x="7670" y="10"/>
    <p:text>יש שונות רבה בהופעת התופעה ובחומרתה בקרב מחלימים. ההערכה היא כי 1 מכל 10 חולים ימשיך לחוות תסמינים גם לאחר הגדרתו כמחלים אך המספרים משתנים בספרות.</p:text>
    <p:extLst>
      <p:ext uri="{C676402C-5697-4E1C-873F-D02D1690AC5C}">
        <p15:threadingInfo xmlns:p15="http://schemas.microsoft.com/office/powerpoint/2012/main" timeZoneBias="-180"/>
      </p:ext>
    </p:extLst>
  </p:cm>
  <p:cm authorId="1" dt="2021-09-26T16:34:35.966" idx="8">
    <p:pos x="7534" y="146"/>
    <p:text>על אף שתסמינים רבים חולפים תוך 3 שבועות, מחלימים רבים מתארים שאינם חזרו למצבם התפקודי הקודם, לכושר הגופני ולכושר העבודה גם חודשים לאחר ההחלמה</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9-26T18:36:50.547" idx="9">
    <p:pos x="7670" y="10"/>
    <p:text>השוני הרב בין המחלימים באופן בן בתופעה באה לביטוי, משך הופעתה ופקטורים נוספים מקשים על המחקר בנושא ועל הניסיון להבין מדוע התופעה הזאת מתרחשת.</p:text>
    <p:extLst>
      <p:ext uri="{C676402C-5697-4E1C-873F-D02D1690AC5C}">
        <p15:threadingInfo xmlns:p15="http://schemas.microsoft.com/office/powerpoint/2012/main" timeZoneBias="-180"/>
      </p:ext>
    </p:extLst>
  </p:cm>
  <p:cm authorId="1" dt="2021-09-26T18:38:20.135" idx="10">
    <p:pos x="7534" y="146"/>
    <p:text>ככל הנראה לא מדובר במנגנון אחד אלא במעורבות של מספר מנגנונים שבסופו של דבר מובילים לכך שמחלימים עד חווים תסמינים גם כאשר המחלה כביכול אינה פעילה</p:text>
    <p:extLst>
      <p:ext uri="{C676402C-5697-4E1C-873F-D02D1690AC5C}">
        <p15:threadingInfo xmlns:p15="http://schemas.microsoft.com/office/powerpoint/2012/main" timeZoneBias="-180"/>
      </p:ext>
    </p:extLst>
  </p:cm>
  <p:cm authorId="1" dt="2021-09-26T18:39:13.825" idx="11">
    <p:pos x="7398" y="282"/>
    <p:text>חלק מהתופעות ניתן להסביר שמקורם בנזק למערכת כזו אחרת, למשל פיבורזיס ריאתי, איסכמיה לבבית, פגיעה נוירולוגית כזו או אחרת. חלק מהתופעות הן כתוצאה מדקונדישנינג משני לאשפוז ממושך או ICU AW. השערות נוספות על שינויים במערכת החיסון, במערכת ההורמונלית, דלקתיות יתר וכו'... אך כאמור השונות בין המחלימים מלמדת שאין גורם אחד אלא מעורבות של מספר גורמים</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9-26T18:43:59.631" idx="12">
    <p:pos x="7670" y="10"/>
    <p:text>כמו כל טיפול יש להתחיל בלקיחת אנמנזה, תשאול שאלות רלוונטיות בנוגע לתסמינים, משך הופעתם, חומרתם, כיצד התבטא השלב האקוטי ובדיקה קלינית בהתאם. במידה ועולה חשד לדגלים אדומים בתשאול ובבדיקה יש ראשית להפנות לרופא/למיון על מנת לשלול זאת.</p:text>
    <p:extLst>
      <p:ext uri="{C676402C-5697-4E1C-873F-D02D1690AC5C}">
        <p15:threadingInfo xmlns:p15="http://schemas.microsoft.com/office/powerpoint/2012/main" timeZoneBias="-180"/>
      </p:ext>
    </p:extLst>
  </p:cm>
  <p:cm authorId="1" dt="2021-09-26T18:46:38.772" idx="13">
    <p:pos x="7534" y="146"/>
    <p:text>לאחר שנשללו דגלים אדומים יש לרדת לעומק העניין ולשאול כיצד התופעה משפיעה על תחומי החיים- מרמת התפקוד היום יומי, העבודה, המשפחה והמצב הנפשי- כחלק מגישה הוליסטית שתסייע להבין מה המטופל  ירצה להשיג מהטיפול</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9-26T18:55:28.294" idx="14">
    <p:pos x="7670" y="10"/>
    <p:text>הטיפול עצמו יהיה מותאם ליכולת המטופל ובו ינתנו לו כלים לנהל את מצבו באופן עצמי. אחד התסמינים הנפוצים הוא POST EXERTIONAL MALAISE או בתרגום פשוט- החמרה בתסמינים כתוצאה ממאמץ (שיכול להיות מאמץ גופני אך גם מאמץ קוגנטיבי). אחת המטרות תהיה לסייע כיצד להימנע מ"ריקון מאגרי האנרגיה" ולייעל ככל הניתן את מאגר האנרגיה הקיים לביצוע פעילויות היום יום.</p:text>
    <p:extLst>
      <p:ext uri="{C676402C-5697-4E1C-873F-D02D1690AC5C}">
        <p15:threadingInfo xmlns:p15="http://schemas.microsoft.com/office/powerpoint/2012/main" timeZoneBias="-180"/>
      </p:ext>
    </p:extLst>
  </p:cm>
  <p:cm authorId="1" dt="2021-09-26T19:01:33.632" idx="15">
    <p:pos x="7670" y="146"/>
    <p:text>ניטור הוא חלק חשוב בטיפול- ניטור סטורציה תוך הקפדה על שמירה של ערכים תקינים בהתאם להמלצת הרופא (לרוב מעל 94%) ושימוש בחמצן בהתאם וניטור מידת המאמץ הסובייקטיבי לפי סולם BORG</p:text>
    <p:extLst>
      <p:ext uri="{C676402C-5697-4E1C-873F-D02D1690AC5C}">
        <p15:threadingInfo xmlns:p15="http://schemas.microsoft.com/office/powerpoint/2012/main" timeZoneBias="-180">
          <p15:parentCm authorId="1" idx="14"/>
        </p15:threadingInfo>
      </p:ext>
    </p:extLst>
  </p:cm>
  <p:cm authorId="1" dt="2021-09-26T19:01:33.636" idx="16">
    <p:pos x="7670" y="282"/>
    <p:text>ניטור הוא חלק חשוב בטיפול- ניטור סטורציה תוך הקפדה על שמירה של ערכים תקינים בהתאם להמלצת הרופא (לרוב מעל 94%) ושימוש בחמצן בהתאם וניטור מידת המאמץ הסובייקטיבי לפי סולם BORG- בהתאם לכך תיבנה תכנית הפעילות, משך, עצימות ותדירות.</p:text>
    <p:extLst>
      <p:ext uri="{C676402C-5697-4E1C-873F-D02D1690AC5C}">
        <p15:threadingInfo xmlns:p15="http://schemas.microsoft.com/office/powerpoint/2012/main" timeZoneBias="-180">
          <p15:parentCm authorId="1" idx="14"/>
        </p15:threadingInfo>
      </p:ext>
    </p:extLst>
  </p:cm>
  <p:cm authorId="1" dt="2021-09-26T19:03:38.410" idx="17">
    <p:pos x="7670" y="418"/>
    <p:text>כל מטופל מתקדם באופן שונה, לעתים אף תתכן רגרסיה ויש לקחת זאת בחשבון ולנסות להבין מה מקורה וכיצד יוכל המטופל להתמודד במצבים כאלה באופן עצמי</p:text>
    <p:extLst>
      <p:ext uri="{C676402C-5697-4E1C-873F-D02D1690AC5C}">
        <p15:threadingInfo xmlns:p15="http://schemas.microsoft.com/office/powerpoint/2012/main" timeZoneBias="-180">
          <p15:parentCm authorId="1" idx="14"/>
        </p15:threadingInfo>
      </p:ext>
    </p:extLst>
  </p:cm>
  <p:cm authorId="1" dt="2021-09-26T19:03:38.412" idx="18">
    <p:pos x="7670" y="554"/>
    <p:text>כל מטופל מתקדם באופן שונה, לעתים אף תתכן רגרסיה ויש לקחת זאת בחשבון. יש לנסות ולהבין מה מקורה ולהעניק כלים למטופל על מנת שיוכל להתמודד במצבים כאלה באופן עצמי</p:text>
    <p:extLst>
      <p:ext uri="{C676402C-5697-4E1C-873F-D02D1690AC5C}">
        <p15:threadingInfo xmlns:p15="http://schemas.microsoft.com/office/powerpoint/2012/main" timeZoneBias="-180">
          <p15:parentCm authorId="1" idx="14"/>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9-26T19:07:00.785" idx="20">
    <p:pos x="7670" y="10"/>
    <p:text>אחת השאלות הנפוצות היא- האם מותר לחזור לפעילות גופנית וכיצד? חסר עדיין מידע בספרות על מה האופן "הנכון ביותר", אך גם פה עיקרון ההדרגתיות הוא חלק עיקרי. מאחר והמחלה משפיעה על הלב, הריאות ומערכת הקרישה, חלק מהתסמינים עלולים להיות ביטוי למצב רפואי חמור ויש צורך תחילה לשלול זאת. לאחר בירור רפואי יש לחזור לפעילות בהדרגה- תחילה בעצימות, תדירות ומשך נמוכים ומשם להתקדם בהתאם ליכולות הגופניות. במידה ומתקשים לבצע את ההדרגתיות באופן עצמאי ניתן להתייעץ פיזיותרפיסט. בכל הופעה של תסמין חדש כגון קוצר נשימה, לחץ בחזה, חולשה קיצונית במאמצים שלא הופיעו במאמץ דומה קודם לכן יש לפנות לבירור רפואי לשלול בעיה רפואית שדורשת התערבות דחופה.</p:text>
    <p:extLst>
      <p:ext uri="{C676402C-5697-4E1C-873F-D02D1690AC5C}">
        <p15:threadingInfo xmlns:p15="http://schemas.microsoft.com/office/powerpoint/2012/main" timeZoneBias="-180"/>
      </p:ext>
    </p:extLst>
  </p:cm>
  <p:cm authorId="1" dt="2021-09-26T19:17:54.903" idx="22">
    <p:pos x="7534" y="146"/>
    <p:text>במידה ואין תסמינים כלל מומלץ להמתין 7 ימים רצופים ללא תסמינים לפני החזרה ההדרגתית לפעילות גופנית</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9-26T19:18:53.273" idx="23">
    <p:pos x="7670" y="10"/>
    <p:text>לסיכום...</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74143D-72B7-4174-9210-B680716A151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FCA5EE7A-F5E2-4C01-89AF-24ED57A04D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2292BD1-C7C8-46C8-9DEE-8A1C5C9BB4E2}"/>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5" name="מציין מיקום של כותרת תחתונה 4">
            <a:extLst>
              <a:ext uri="{FF2B5EF4-FFF2-40B4-BE49-F238E27FC236}">
                <a16:creationId xmlns:a16="http://schemas.microsoft.com/office/drawing/2014/main" id="{E7B6667F-50DC-4327-B4C5-9360FFCC558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9C401BA-E985-4D2A-9012-35C4A2DD22D8}"/>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104991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E28A51-3FC2-4CAF-B781-A5DBE6B5CB7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1FF7619-208E-4B74-9312-192918EDE3C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8927F3-6A67-4EF3-AB51-A3BC2FFEA86F}"/>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5" name="מציין מיקום של כותרת תחתונה 4">
            <a:extLst>
              <a:ext uri="{FF2B5EF4-FFF2-40B4-BE49-F238E27FC236}">
                <a16:creationId xmlns:a16="http://schemas.microsoft.com/office/drawing/2014/main" id="{317029FB-EEB1-42F8-B402-AEB6CE972E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CE0ECDD-BA6A-4382-AD4F-F4987376667D}"/>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304818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A763344-A2A1-40FE-8381-47C3E2ED971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8C6691A-9B57-40CC-A713-DE224A30335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3F4810F-7AD0-41F5-AF92-0419389406A9}"/>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5" name="מציין מיקום של כותרת תחתונה 4">
            <a:extLst>
              <a:ext uri="{FF2B5EF4-FFF2-40B4-BE49-F238E27FC236}">
                <a16:creationId xmlns:a16="http://schemas.microsoft.com/office/drawing/2014/main" id="{7E582EB7-4CA8-483C-B50A-D57A21E2F26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1718070-EFB3-4B0F-9399-A741323FD317}"/>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300355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989EAC-4582-4792-8040-586A8F7D03E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1798135-9970-44AA-B1AC-9D9ACF2A4C6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E984853-7636-4BA3-8DB2-E8F7850535E7}"/>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5" name="מציין מיקום של כותרת תחתונה 4">
            <a:extLst>
              <a:ext uri="{FF2B5EF4-FFF2-40B4-BE49-F238E27FC236}">
                <a16:creationId xmlns:a16="http://schemas.microsoft.com/office/drawing/2014/main" id="{3F6C061E-3E6B-44A2-AAB0-17203AFAFC3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BD0B6A4-D508-4332-8C1A-F7E27377F6CF}"/>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3160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FC1B7F-84E8-48E3-BFFA-CB71989098C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93DC8CF-1585-4EDF-BDFD-7E63794C0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76953F6-B117-4D12-8EB9-ABB5DAB3802E}"/>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5" name="מציין מיקום של כותרת תחתונה 4">
            <a:extLst>
              <a:ext uri="{FF2B5EF4-FFF2-40B4-BE49-F238E27FC236}">
                <a16:creationId xmlns:a16="http://schemas.microsoft.com/office/drawing/2014/main" id="{1A490083-E859-4D01-9C3F-D3ABBB9F372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E8E6C8-43BF-403D-AECC-B86149EFF277}"/>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232938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623C2E-ABA5-4064-9D4A-F7631682522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7ACC2BF-A4BD-4D2C-94F4-AE39495D198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B7172EA-48B2-4D96-A01E-088C5A5241A6}"/>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EA7B4A7-84A6-41E3-9D05-B1CAABD37C77}"/>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6" name="מציין מיקום של כותרת תחתונה 5">
            <a:extLst>
              <a:ext uri="{FF2B5EF4-FFF2-40B4-BE49-F238E27FC236}">
                <a16:creationId xmlns:a16="http://schemas.microsoft.com/office/drawing/2014/main" id="{76D82A01-A244-4774-8513-A92529AB8D5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EE7EA6F-60AC-47EF-9930-26BCE400983B}"/>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288064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8EA932-8F78-4352-A3E5-617EE843810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1736638-5E50-4A25-8603-A379E0160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1FD6BA3-5A62-4A92-8297-BB819FD7B10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99A038D-8C14-4478-AABB-1D3665C4B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ABCEB37-4E02-48CD-BE2C-4F0AC64C469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CC1C18A-FC3D-4190-A6EC-18E20EF5487A}"/>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8" name="מציין מיקום של כותרת תחתונה 7">
            <a:extLst>
              <a:ext uri="{FF2B5EF4-FFF2-40B4-BE49-F238E27FC236}">
                <a16:creationId xmlns:a16="http://schemas.microsoft.com/office/drawing/2014/main" id="{E1E9CCFF-0353-4233-8450-7102A259ADF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39577E1-5EC4-4ECC-A759-BEC4105EAD1A}"/>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382488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59A629-9591-450B-98EF-34C8CE547E2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5E28E0A-30F5-48C6-924A-A9F92C8BC316}"/>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4" name="מציין מיקום של כותרת תחתונה 3">
            <a:extLst>
              <a:ext uri="{FF2B5EF4-FFF2-40B4-BE49-F238E27FC236}">
                <a16:creationId xmlns:a16="http://schemas.microsoft.com/office/drawing/2014/main" id="{75044D66-ABBD-4FAC-ACEC-5DC1BA12F63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D4F316F-CCE0-4FE4-887E-855334829F19}"/>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131814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ED1775C-CEBC-4084-9675-E2070D3811A8}"/>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3" name="מציין מיקום של כותרת תחתונה 2">
            <a:extLst>
              <a:ext uri="{FF2B5EF4-FFF2-40B4-BE49-F238E27FC236}">
                <a16:creationId xmlns:a16="http://schemas.microsoft.com/office/drawing/2014/main" id="{EAB50CEA-677B-4C69-8B3E-DD5E994E192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E65C19E-DBBD-48E8-90F7-3C2328556752}"/>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45466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3A75AF-0010-48C8-B0F9-25407181D46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F6473A1-8B49-4A8F-9C70-1EB7DF7D3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301F8A0-200B-43DE-8CF3-AE9AB6A5A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CC9BE84-5B6A-4649-9882-13575681E719}"/>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6" name="מציין מיקום של כותרת תחתונה 5">
            <a:extLst>
              <a:ext uri="{FF2B5EF4-FFF2-40B4-BE49-F238E27FC236}">
                <a16:creationId xmlns:a16="http://schemas.microsoft.com/office/drawing/2014/main" id="{5636B7B3-AD07-4ADF-9A49-54D57E08B60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60FBA47-8481-4302-8740-44F84DF7B913}"/>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266580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6820C8-15AF-4789-A22C-EF160C37455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34206C6-3CA0-4820-8940-0051ABE2A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0B85317-70E0-419D-BEB4-AD78F0568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70878AB-6AE3-46FB-8009-3155287422E1}"/>
              </a:ext>
            </a:extLst>
          </p:cNvPr>
          <p:cNvSpPr>
            <a:spLocks noGrp="1"/>
          </p:cNvSpPr>
          <p:nvPr>
            <p:ph type="dt" sz="half" idx="10"/>
          </p:nvPr>
        </p:nvSpPr>
        <p:spPr/>
        <p:txBody>
          <a:bodyPr/>
          <a:lstStyle/>
          <a:p>
            <a:fld id="{690A83C5-3073-466E-8AF3-82C9ED677152}" type="datetimeFigureOut">
              <a:rPr lang="he-IL" smtClean="0"/>
              <a:t>ה'/חשון/תשפ"ב</a:t>
            </a:fld>
            <a:endParaRPr lang="he-IL"/>
          </a:p>
        </p:txBody>
      </p:sp>
      <p:sp>
        <p:nvSpPr>
          <p:cNvPr id="6" name="מציין מיקום של כותרת תחתונה 5">
            <a:extLst>
              <a:ext uri="{FF2B5EF4-FFF2-40B4-BE49-F238E27FC236}">
                <a16:creationId xmlns:a16="http://schemas.microsoft.com/office/drawing/2014/main" id="{3F968AD3-A48E-418A-9058-1372B42845A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25CBDCC-A8FF-4C3C-B2E4-D3D6BECA8CE8}"/>
              </a:ext>
            </a:extLst>
          </p:cNvPr>
          <p:cNvSpPr>
            <a:spLocks noGrp="1"/>
          </p:cNvSpPr>
          <p:nvPr>
            <p:ph type="sldNum" sz="quarter" idx="12"/>
          </p:nvPr>
        </p:nvSpPr>
        <p:spPr/>
        <p:txBody>
          <a:bodyPr/>
          <a:lstStyle/>
          <a:p>
            <a:fld id="{9FA965AB-FF9C-4420-91F3-35A701C64F16}" type="slidenum">
              <a:rPr lang="he-IL" smtClean="0"/>
              <a:t>‹#›</a:t>
            </a:fld>
            <a:endParaRPr lang="he-IL"/>
          </a:p>
        </p:txBody>
      </p:sp>
    </p:spTree>
    <p:extLst>
      <p:ext uri="{BB962C8B-B14F-4D97-AF65-F5344CB8AC3E}">
        <p14:creationId xmlns:p14="http://schemas.microsoft.com/office/powerpoint/2010/main" val="25300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3CAFEEA-8CA4-4CED-97CA-8A8457CF9A8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1708E14-E934-4DC7-BC18-DE0431F4088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0ACAF61-0F54-46BF-B1B8-1B7A1A052B2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0A83C5-3073-466E-8AF3-82C9ED677152}" type="datetimeFigureOut">
              <a:rPr lang="he-IL" smtClean="0"/>
              <a:t>ה'/חשון/תשפ"ב</a:t>
            </a:fld>
            <a:endParaRPr lang="he-IL"/>
          </a:p>
        </p:txBody>
      </p:sp>
      <p:sp>
        <p:nvSpPr>
          <p:cNvPr id="5" name="מציין מיקום של כותרת תחתונה 4">
            <a:extLst>
              <a:ext uri="{FF2B5EF4-FFF2-40B4-BE49-F238E27FC236}">
                <a16:creationId xmlns:a16="http://schemas.microsoft.com/office/drawing/2014/main" id="{2F75598B-7252-4F39-8365-E2B22DE19C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5B8B068-1FAF-47CE-B271-D8C8C6DEA0E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FA965AB-FF9C-4420-91F3-35A701C64F16}" type="slidenum">
              <a:rPr lang="he-IL" smtClean="0"/>
              <a:t>‹#›</a:t>
            </a:fld>
            <a:endParaRPr lang="he-IL"/>
          </a:p>
        </p:txBody>
      </p:sp>
    </p:spTree>
    <p:extLst>
      <p:ext uri="{BB962C8B-B14F-4D97-AF65-F5344CB8AC3E}">
        <p14:creationId xmlns:p14="http://schemas.microsoft.com/office/powerpoint/2010/main" val="2002797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descr="תמונה שמכילה טקסט&#10;&#10;התיאור נוצר באופן אוטומטי">
            <a:extLst>
              <a:ext uri="{FF2B5EF4-FFF2-40B4-BE49-F238E27FC236}">
                <a16:creationId xmlns:a16="http://schemas.microsoft.com/office/drawing/2014/main" id="{5AB46DA2-B22C-4827-931F-87089DF7D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8" y="-167951"/>
            <a:ext cx="12216088" cy="7025951"/>
          </a:xfrm>
          <a:prstGeom prst="rect">
            <a:avLst/>
          </a:prstGeom>
        </p:spPr>
      </p:pic>
      <p:sp>
        <p:nvSpPr>
          <p:cNvPr id="3" name="כותרת משנה 2"/>
          <p:cNvSpPr>
            <a:spLocks noGrp="1"/>
          </p:cNvSpPr>
          <p:nvPr>
            <p:ph type="subTitle" idx="1"/>
          </p:nvPr>
        </p:nvSpPr>
        <p:spPr>
          <a:xfrm>
            <a:off x="-625745" y="5655414"/>
            <a:ext cx="9144000" cy="1655762"/>
          </a:xfrm>
        </p:spPr>
        <p:txBody>
          <a:bodyPr>
            <a:normAutofit/>
          </a:bodyPr>
          <a:lstStyle/>
          <a:p>
            <a:r>
              <a:rPr lang="he-IL" b="1" dirty="0"/>
              <a:t>הוד בן חורין </a:t>
            </a:r>
            <a:r>
              <a:rPr lang="en-US" b="1" dirty="0"/>
              <a:t> </a:t>
            </a:r>
            <a:r>
              <a:rPr lang="en-US" b="1" dirty="0">
                <a:latin typeface="David" panose="020E0502060401010101" pitchFamily="34" charset="-79"/>
                <a:cs typeface="David" panose="020E0502060401010101" pitchFamily="34" charset="-79"/>
              </a:rPr>
              <a:t>B.P.T</a:t>
            </a:r>
            <a:r>
              <a:rPr lang="he-IL" b="1" dirty="0">
                <a:latin typeface="David" panose="020E0502060401010101" pitchFamily="34" charset="-79"/>
                <a:cs typeface="David" panose="020E0502060401010101" pitchFamily="34" charset="-79"/>
              </a:rPr>
              <a:t> </a:t>
            </a:r>
            <a:endParaRPr lang="he-IL" b="1" dirty="0"/>
          </a:p>
        </p:txBody>
      </p:sp>
      <p:pic>
        <p:nvPicPr>
          <p:cNvPr id="4" name="תמונה 3">
            <a:extLst>
              <a:ext uri="{FF2B5EF4-FFF2-40B4-BE49-F238E27FC236}">
                <a16:creationId xmlns:a16="http://schemas.microsoft.com/office/drawing/2014/main" id="{04CE58D2-4767-4326-B8A7-C745D208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762" b="73016" l="18404" r="37948">
                        <a14:foregroundMark x1="27036" y1="16402" x2="27036" y2="16402"/>
                        <a14:foregroundMark x1="32736" y1="6349" x2="32736" y2="6349"/>
                        <a14:foregroundMark x1="37948" y1="44444" x2="37948" y2="44444"/>
                        <a14:foregroundMark x1="18404" y1="34392" x2="18404" y2="34392"/>
                        <a14:foregroundMark x1="21173" y1="72487" x2="21173" y2="72487"/>
                        <a14:foregroundMark x1="28502" y1="73016" x2="28502" y2="73016"/>
                      </a14:backgroundRemoval>
                    </a14:imgEffect>
                  </a14:imgLayer>
                </a14:imgProps>
              </a:ext>
            </a:extLst>
          </a:blip>
          <a:srcRect l="16886" r="60043" b="20461"/>
          <a:stretch/>
        </p:blipFill>
        <p:spPr>
          <a:xfrm>
            <a:off x="464307" y="5118275"/>
            <a:ext cx="860084" cy="1216999"/>
          </a:xfrm>
          <a:prstGeom prst="rect">
            <a:avLst/>
          </a:prstGeom>
        </p:spPr>
      </p:pic>
      <p:sp>
        <p:nvSpPr>
          <p:cNvPr id="5" name="כותרת 1">
            <a:extLst>
              <a:ext uri="{FF2B5EF4-FFF2-40B4-BE49-F238E27FC236}">
                <a16:creationId xmlns:a16="http://schemas.microsoft.com/office/drawing/2014/main" id="{35BCB505-2238-464C-937E-6DD9402EA04F}"/>
              </a:ext>
            </a:extLst>
          </p:cNvPr>
          <p:cNvSpPr txBox="1">
            <a:spLocks/>
          </p:cNvSpPr>
          <p:nvPr/>
        </p:nvSpPr>
        <p:spPr>
          <a:xfrm>
            <a:off x="2717677" y="5227377"/>
            <a:ext cx="2751525" cy="114072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rgbClr val="00B0F0"/>
                </a:solidFill>
                <a:ea typeface="Tahoma" panose="020B0604030504040204" pitchFamily="34" charset="0"/>
                <a:cs typeface="Tahoma" panose="020B0604030504040204" pitchFamily="34" charset="0"/>
              </a:rPr>
              <a:t>מערך הפיזיותרפיה</a:t>
            </a:r>
            <a:endParaRPr lang="en-US" sz="2000" dirty="0">
              <a:solidFill>
                <a:srgbClr val="00B0F0"/>
              </a:solidFill>
              <a:ea typeface="Tahoma" panose="020B0604030504040204" pitchFamily="34" charset="0"/>
              <a:cs typeface="Tahoma" panose="020B0604030504040204" pitchFamily="34" charset="0"/>
            </a:endParaRPr>
          </a:p>
        </p:txBody>
      </p:sp>
      <p:sp>
        <p:nvSpPr>
          <p:cNvPr id="6" name="כותרת 1">
            <a:extLst>
              <a:ext uri="{FF2B5EF4-FFF2-40B4-BE49-F238E27FC236}">
                <a16:creationId xmlns:a16="http://schemas.microsoft.com/office/drawing/2014/main" id="{DEC18DB7-D0C0-437A-BA48-421B19FD16E4}"/>
              </a:ext>
            </a:extLst>
          </p:cNvPr>
          <p:cNvSpPr txBox="1">
            <a:spLocks/>
          </p:cNvSpPr>
          <p:nvPr/>
        </p:nvSpPr>
        <p:spPr>
          <a:xfrm>
            <a:off x="778131" y="5588447"/>
            <a:ext cx="2523019" cy="77965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chemeClr val="bg1">
                    <a:lumMod val="50000"/>
                  </a:schemeClr>
                </a:solidFill>
                <a:ea typeface="Tahoma" panose="020B0604030504040204" pitchFamily="34" charset="0"/>
                <a:cs typeface="Tahoma" panose="020B0604030504040204" pitchFamily="34" charset="0"/>
              </a:rPr>
              <a:t>מרכז רפואי מאיר</a:t>
            </a:r>
            <a:endParaRPr lang="en-US" sz="20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278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1BB2D136-1591-4075-9F4C-4690D9AE978B}"/>
              </a:ext>
            </a:extLst>
          </p:cNvPr>
          <p:cNvSpPr txBox="1"/>
          <p:nvPr/>
        </p:nvSpPr>
        <p:spPr>
          <a:xfrm>
            <a:off x="1669143" y="931135"/>
            <a:ext cx="8724900" cy="1508105"/>
          </a:xfrm>
          <a:prstGeom prst="rect">
            <a:avLst/>
          </a:prstGeom>
          <a:noFill/>
        </p:spPr>
        <p:txBody>
          <a:bodyPr wrap="square" rtlCol="1">
            <a:spAutoFit/>
          </a:bodyPr>
          <a:lstStyle/>
          <a:p>
            <a:r>
              <a:rPr lang="he-IL" sz="3600" b="1" dirty="0">
                <a:solidFill>
                  <a:srgbClr val="002060"/>
                </a:solidFill>
                <a:latin typeface="Calibri" panose="020F0502020204030204" pitchFamily="34" charset="0"/>
                <a:cs typeface="Calibri" panose="020F0502020204030204" pitchFamily="34" charset="0"/>
              </a:rPr>
              <a:t>לסיכום</a:t>
            </a:r>
          </a:p>
          <a:p>
            <a:endParaRPr lang="he-IL" sz="2800" b="1" dirty="0">
              <a:latin typeface="Calibri" panose="020F0502020204030204" pitchFamily="34" charset="0"/>
              <a:cs typeface="Calibri" panose="020F0502020204030204" pitchFamily="34" charset="0"/>
            </a:endParaRPr>
          </a:p>
          <a:p>
            <a:endParaRPr lang="he-IL" sz="2800" b="1" dirty="0">
              <a:latin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BA0E9D7C-A2B0-4130-9A4E-5321FD07D80D}"/>
              </a:ext>
            </a:extLst>
          </p:cNvPr>
          <p:cNvSpPr txBox="1"/>
          <p:nvPr/>
        </p:nvSpPr>
        <p:spPr>
          <a:xfrm>
            <a:off x="989045" y="1785433"/>
            <a:ext cx="9404998" cy="4401205"/>
          </a:xfrm>
          <a:prstGeom prst="rect">
            <a:avLst/>
          </a:prstGeom>
          <a:noFill/>
        </p:spPr>
        <p:txBody>
          <a:bodyPr wrap="square" rtlCol="1">
            <a:spAutoFit/>
          </a:bodyPr>
          <a:lstStyle/>
          <a:p>
            <a:r>
              <a:rPr lang="he-IL" sz="2000" dirty="0">
                <a:latin typeface="Calibri" panose="020F0502020204030204" pitchFamily="34" charset="0"/>
                <a:cs typeface="Calibri" panose="020F0502020204030204" pitchFamily="34" charset="0"/>
              </a:rPr>
              <a:t>הימשכות התסמינים לאחר המחלה היא תופעה מורכבת שככל הנראה אינה נובעת מגורם אחד</a:t>
            </a:r>
          </a:p>
          <a:p>
            <a:endParaRPr lang="he-IL" sz="2000" dirty="0">
              <a:latin typeface="Calibri" panose="020F0502020204030204" pitchFamily="34" charset="0"/>
              <a:cs typeface="Calibri" panose="020F0502020204030204" pitchFamily="34" charset="0"/>
            </a:endParaRPr>
          </a:p>
          <a:p>
            <a:r>
              <a:rPr lang="he-IL" sz="2000" dirty="0">
                <a:latin typeface="Calibri" panose="020F0502020204030204" pitchFamily="34" charset="0"/>
                <a:cs typeface="Calibri" panose="020F0502020204030204" pitchFamily="34" charset="0"/>
              </a:rPr>
              <a:t>כיום אין מספיק מידע מוצק בספרות הרפואית על גורמי סיכון, מהלך התופעה, מנגנונים וטיפול אידיאלי</a:t>
            </a:r>
          </a:p>
          <a:p>
            <a:endParaRPr lang="he-IL" sz="2000" dirty="0">
              <a:latin typeface="Calibri" panose="020F0502020204030204" pitchFamily="34" charset="0"/>
              <a:cs typeface="Calibri" panose="020F0502020204030204" pitchFamily="34" charset="0"/>
            </a:endParaRPr>
          </a:p>
          <a:p>
            <a:r>
              <a:rPr lang="he-IL" sz="2000" dirty="0">
                <a:latin typeface="Calibri" panose="020F0502020204030204" pitchFamily="34" charset="0"/>
                <a:cs typeface="Calibri" panose="020F0502020204030204" pitchFamily="34" charset="0"/>
              </a:rPr>
              <a:t>יש להתאים לכל מטופל טיפול המתאים למידותיו, לתת לו כלים כיצד לנהל את מצבו באופן עצמאי ובמידת הצורך להפנותו לאנשי מקצוע נוספים</a:t>
            </a:r>
          </a:p>
          <a:p>
            <a:endParaRPr lang="he-IL" sz="2000" dirty="0">
              <a:latin typeface="Calibri" panose="020F0502020204030204" pitchFamily="34" charset="0"/>
              <a:cs typeface="Calibri" panose="020F0502020204030204" pitchFamily="34" charset="0"/>
            </a:endParaRPr>
          </a:p>
          <a:p>
            <a:r>
              <a:rPr lang="he-IL" sz="2000" dirty="0">
                <a:latin typeface="Calibri" panose="020F0502020204030204" pitchFamily="34" charset="0"/>
                <a:cs typeface="Calibri" panose="020F0502020204030204" pitchFamily="34" charset="0"/>
              </a:rPr>
              <a:t>חשוב לזכור כי רוב התסמינים חולפים תוך 12 שבועות אך יתכנו עליות וירידות במהלך תקופת ההחלמה</a:t>
            </a:r>
          </a:p>
          <a:p>
            <a:endParaRPr lang="he-IL" sz="2000" dirty="0">
              <a:latin typeface="Calibri" panose="020F0502020204030204" pitchFamily="34" charset="0"/>
              <a:cs typeface="Calibri" panose="020F0502020204030204" pitchFamily="34" charset="0"/>
            </a:endParaRPr>
          </a:p>
          <a:p>
            <a:r>
              <a:rPr lang="he-IL" sz="2000" dirty="0">
                <a:latin typeface="Calibri" panose="020F0502020204030204" pitchFamily="34" charset="0"/>
                <a:cs typeface="Calibri" panose="020F0502020204030204" pitchFamily="34" charset="0"/>
              </a:rPr>
              <a:t>מקצוע הפיזיותרפיה יכול לסייע למטופלים להתמודד עם התסמינים ולהשיג יעדים תפקודיים </a:t>
            </a:r>
          </a:p>
          <a:p>
            <a:endParaRPr lang="he-IL" sz="2000" dirty="0">
              <a:latin typeface="Calibri" panose="020F0502020204030204" pitchFamily="34" charset="0"/>
              <a:cs typeface="Calibri" panose="020F0502020204030204" pitchFamily="34" charset="0"/>
            </a:endParaRPr>
          </a:p>
          <a:p>
            <a:endParaRPr lang="he-IL" sz="2000" dirty="0">
              <a:latin typeface="Calibri" panose="020F0502020204030204" pitchFamily="34" charset="0"/>
              <a:cs typeface="Calibri" panose="020F0502020204030204" pitchFamily="34" charset="0"/>
            </a:endParaRPr>
          </a:p>
          <a:p>
            <a:endParaRPr lang="he-IL" sz="2000" dirty="0">
              <a:latin typeface="Calibri" panose="020F0502020204030204" pitchFamily="34" charset="0"/>
              <a:cs typeface="Calibri" panose="020F0502020204030204" pitchFamily="34" charset="0"/>
            </a:endParaRPr>
          </a:p>
          <a:p>
            <a:endParaRPr lang="he-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18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6B0CAB1-A359-4C46-B6C1-930091A461B2}"/>
              </a:ext>
            </a:extLst>
          </p:cNvPr>
          <p:cNvSpPr txBox="1"/>
          <p:nvPr/>
        </p:nvSpPr>
        <p:spPr>
          <a:xfrm>
            <a:off x="3666050" y="910406"/>
            <a:ext cx="6165669" cy="646331"/>
          </a:xfrm>
          <a:prstGeom prst="rect">
            <a:avLst/>
          </a:prstGeom>
          <a:noFill/>
        </p:spPr>
        <p:txBody>
          <a:bodyPr wrap="square" rtlCol="1">
            <a:spAutoFit/>
          </a:bodyPr>
          <a:lstStyle/>
          <a:p>
            <a:r>
              <a:rPr lang="he-IL" sz="3600" b="1" dirty="0">
                <a:solidFill>
                  <a:srgbClr val="002060"/>
                </a:solidFill>
                <a:latin typeface="Calibri" panose="020F0502020204030204" pitchFamily="34" charset="0"/>
                <a:cs typeface="Calibri" panose="020F0502020204030204" pitchFamily="34" charset="0"/>
              </a:rPr>
              <a:t>מקורות:</a:t>
            </a:r>
          </a:p>
        </p:txBody>
      </p:sp>
      <p:sp>
        <p:nvSpPr>
          <p:cNvPr id="3" name="תיבת טקסט 2">
            <a:extLst>
              <a:ext uri="{FF2B5EF4-FFF2-40B4-BE49-F238E27FC236}">
                <a16:creationId xmlns:a16="http://schemas.microsoft.com/office/drawing/2014/main" id="{C5A6F08D-B73A-4640-B772-5A5C33CE5358}"/>
              </a:ext>
            </a:extLst>
          </p:cNvPr>
          <p:cNvSpPr txBox="1"/>
          <p:nvPr/>
        </p:nvSpPr>
        <p:spPr>
          <a:xfrm>
            <a:off x="901970" y="1905506"/>
            <a:ext cx="9118600" cy="3046988"/>
          </a:xfrm>
          <a:prstGeom prst="rect">
            <a:avLst/>
          </a:prstGeom>
          <a:noFill/>
        </p:spPr>
        <p:txBody>
          <a:bodyPr wrap="square" rtlCol="1">
            <a:spAutoFit/>
          </a:bodyPr>
          <a:lstStyle/>
          <a:p>
            <a:pPr marL="285750" indent="-285750" algn="l" rtl="0">
              <a:buFont typeface="Arial" panose="020B0604020202020204" pitchFamily="34" charset="0"/>
              <a:buChar char="•"/>
            </a:pPr>
            <a:r>
              <a:rPr lang="en-US" sz="1600" b="0" i="0" dirty="0">
                <a:solidFill>
                  <a:srgbClr val="222222"/>
                </a:solidFill>
                <a:effectLst/>
                <a:latin typeface="Arial" panose="020B0604020202020204" pitchFamily="34" charset="0"/>
              </a:rPr>
              <a:t>Davis, H. E., Assaf, G. S., </a:t>
            </a:r>
            <a:r>
              <a:rPr lang="en-US" sz="1600" b="0" i="0" dirty="0" err="1">
                <a:solidFill>
                  <a:srgbClr val="222222"/>
                </a:solidFill>
                <a:effectLst/>
                <a:latin typeface="Arial" panose="020B0604020202020204" pitchFamily="34" charset="0"/>
              </a:rPr>
              <a:t>McCorkell</a:t>
            </a:r>
            <a:r>
              <a:rPr lang="en-US" sz="1600" b="0" i="0" dirty="0">
                <a:solidFill>
                  <a:srgbClr val="222222"/>
                </a:solidFill>
                <a:effectLst/>
                <a:latin typeface="Arial" panose="020B0604020202020204" pitchFamily="34" charset="0"/>
              </a:rPr>
              <a:t>, L., Wei, H., Low, R. J., </a:t>
            </a:r>
            <a:r>
              <a:rPr lang="en-US" sz="1600" b="0" i="0" dirty="0" err="1">
                <a:solidFill>
                  <a:srgbClr val="222222"/>
                </a:solidFill>
                <a:effectLst/>
                <a:latin typeface="Arial" panose="020B0604020202020204" pitchFamily="34" charset="0"/>
              </a:rPr>
              <a:t>Re'em</a:t>
            </a:r>
            <a:r>
              <a:rPr lang="en-US" sz="1600" b="0" i="0" dirty="0">
                <a:solidFill>
                  <a:srgbClr val="222222"/>
                </a:solidFill>
                <a:effectLst/>
                <a:latin typeface="Arial" panose="020B0604020202020204" pitchFamily="34" charset="0"/>
              </a:rPr>
              <a:t>, Y., ... &amp; </a:t>
            </a:r>
            <a:r>
              <a:rPr lang="en-US" sz="1600" b="0" i="0" dirty="0" err="1">
                <a:solidFill>
                  <a:srgbClr val="222222"/>
                </a:solidFill>
                <a:effectLst/>
                <a:latin typeface="Arial" panose="020B0604020202020204" pitchFamily="34" charset="0"/>
              </a:rPr>
              <a:t>Akrami</a:t>
            </a:r>
            <a:r>
              <a:rPr lang="en-US" sz="1600" b="0" i="0" dirty="0">
                <a:solidFill>
                  <a:srgbClr val="222222"/>
                </a:solidFill>
                <a:effectLst/>
                <a:latin typeface="Arial" panose="020B0604020202020204" pitchFamily="34" charset="0"/>
              </a:rPr>
              <a:t>, A. (2021). Characterizing long COVID in an international cohort: 7 months of symptoms and their impact. </a:t>
            </a:r>
            <a:r>
              <a:rPr lang="en-US" sz="1600" b="0" i="1" dirty="0">
                <a:solidFill>
                  <a:srgbClr val="222222"/>
                </a:solidFill>
                <a:effectLst/>
                <a:latin typeface="Arial" panose="020B0604020202020204" pitchFamily="34" charset="0"/>
              </a:rPr>
              <a:t>Available at SSRN 3820561</a:t>
            </a:r>
            <a:r>
              <a:rPr lang="en-US" sz="1600" b="0" i="0" dirty="0">
                <a:solidFill>
                  <a:srgbClr val="222222"/>
                </a:solidFill>
                <a:effectLst/>
                <a:latin typeface="Arial" panose="020B0604020202020204" pitchFamily="34" charset="0"/>
              </a:rPr>
              <a:t>.‏</a:t>
            </a:r>
          </a:p>
          <a:p>
            <a:pPr marL="285750" indent="-285750" algn="l" rtl="0">
              <a:buFont typeface="Arial" panose="020B0604020202020204" pitchFamily="34" charset="0"/>
              <a:buChar char="•"/>
            </a:pPr>
            <a:endParaRPr lang="en-US" sz="1600" dirty="0">
              <a:solidFill>
                <a:srgbClr val="222222"/>
              </a:solidFill>
              <a:latin typeface="Arial" panose="020B0604020202020204" pitchFamily="34" charset="0"/>
            </a:endParaRPr>
          </a:p>
          <a:p>
            <a:pPr marL="285750" indent="-285750" algn="l" rtl="0">
              <a:buFont typeface="Arial" panose="020B0604020202020204" pitchFamily="34" charset="0"/>
              <a:buChar char="•"/>
            </a:pPr>
            <a:r>
              <a:rPr lang="en-US" sz="1600" b="0" i="0" dirty="0">
                <a:solidFill>
                  <a:srgbClr val="222222"/>
                </a:solidFill>
                <a:effectLst/>
                <a:latin typeface="Arial" panose="020B0604020202020204" pitchFamily="34" charset="0"/>
              </a:rPr>
              <a:t>Sivan, M., &amp; Taylor, S. (2020). NICE guideline on long covid.‏</a:t>
            </a:r>
          </a:p>
          <a:p>
            <a:pPr marL="285750" indent="-285750" algn="l" rtl="0">
              <a:buFont typeface="Arial" panose="020B0604020202020204" pitchFamily="34" charset="0"/>
              <a:buChar char="•"/>
            </a:pPr>
            <a:endParaRPr lang="en-US" sz="1600" dirty="0">
              <a:solidFill>
                <a:srgbClr val="222222"/>
              </a:solidFill>
              <a:latin typeface="Arial" panose="020B0604020202020204" pitchFamily="34" charset="0"/>
            </a:endParaRPr>
          </a:p>
          <a:p>
            <a:pPr marL="285750" indent="-285750" algn="l" rtl="0">
              <a:buFont typeface="Arial" panose="020B0604020202020204" pitchFamily="34" charset="0"/>
              <a:buChar char="•"/>
            </a:pPr>
            <a:r>
              <a:rPr lang="en-US" sz="1600" b="0" i="0" dirty="0">
                <a:solidFill>
                  <a:srgbClr val="222222"/>
                </a:solidFill>
                <a:effectLst/>
                <a:latin typeface="Arial" panose="020B0604020202020204" pitchFamily="34" charset="0"/>
              </a:rPr>
              <a:t>Salman, D., </a:t>
            </a:r>
            <a:r>
              <a:rPr lang="en-US" sz="1600" b="0" i="0" dirty="0" err="1">
                <a:solidFill>
                  <a:srgbClr val="222222"/>
                </a:solidFill>
                <a:effectLst/>
                <a:latin typeface="Arial" panose="020B0604020202020204" pitchFamily="34" charset="0"/>
              </a:rPr>
              <a:t>Vishnubala</a:t>
            </a:r>
            <a:r>
              <a:rPr lang="en-US" sz="1600" b="0" i="0" dirty="0">
                <a:solidFill>
                  <a:srgbClr val="222222"/>
                </a:solidFill>
                <a:effectLst/>
                <a:latin typeface="Arial" panose="020B0604020202020204" pitchFamily="34" charset="0"/>
              </a:rPr>
              <a:t>, D., Le </a:t>
            </a:r>
            <a:r>
              <a:rPr lang="en-US" sz="1600" b="0" i="0" dirty="0" err="1">
                <a:solidFill>
                  <a:srgbClr val="222222"/>
                </a:solidFill>
                <a:effectLst/>
                <a:latin typeface="Arial" panose="020B0604020202020204" pitchFamily="34" charset="0"/>
              </a:rPr>
              <a:t>Feuvre</a:t>
            </a:r>
            <a:r>
              <a:rPr lang="en-US" sz="1600" b="0" i="0" dirty="0">
                <a:solidFill>
                  <a:srgbClr val="222222"/>
                </a:solidFill>
                <a:effectLst/>
                <a:latin typeface="Arial" panose="020B0604020202020204" pitchFamily="34" charset="0"/>
              </a:rPr>
              <a:t>, P., </a:t>
            </a:r>
            <a:r>
              <a:rPr lang="en-US" sz="1600" b="0" i="0" dirty="0" err="1">
                <a:solidFill>
                  <a:srgbClr val="222222"/>
                </a:solidFill>
                <a:effectLst/>
                <a:latin typeface="Arial" panose="020B0604020202020204" pitchFamily="34" charset="0"/>
              </a:rPr>
              <a:t>Beaney</a:t>
            </a:r>
            <a:r>
              <a:rPr lang="en-US" sz="1600" b="0" i="0" dirty="0">
                <a:solidFill>
                  <a:srgbClr val="222222"/>
                </a:solidFill>
                <a:effectLst/>
                <a:latin typeface="Arial" panose="020B0604020202020204" pitchFamily="34" charset="0"/>
              </a:rPr>
              <a:t>, T., </a:t>
            </a:r>
            <a:r>
              <a:rPr lang="en-US" sz="1600" b="0" i="0" dirty="0" err="1">
                <a:solidFill>
                  <a:srgbClr val="222222"/>
                </a:solidFill>
                <a:effectLst/>
                <a:latin typeface="Arial" panose="020B0604020202020204" pitchFamily="34" charset="0"/>
              </a:rPr>
              <a:t>Korgaonkar</a:t>
            </a:r>
            <a:r>
              <a:rPr lang="en-US" sz="1600" b="0" i="0" dirty="0">
                <a:solidFill>
                  <a:srgbClr val="222222"/>
                </a:solidFill>
                <a:effectLst/>
                <a:latin typeface="Arial" panose="020B0604020202020204" pitchFamily="34" charset="0"/>
              </a:rPr>
              <a:t>, J., Majeed, A., &amp; McGregor, A. H. (2021). Returning to physical activity after covid-19. </a:t>
            </a:r>
            <a:r>
              <a:rPr lang="en-US" sz="1600" b="0" i="1" dirty="0" err="1">
                <a:solidFill>
                  <a:srgbClr val="222222"/>
                </a:solidFill>
                <a:effectLst/>
                <a:latin typeface="Arial" panose="020B0604020202020204" pitchFamily="34" charset="0"/>
              </a:rPr>
              <a:t>bmj</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372</a:t>
            </a:r>
            <a:r>
              <a:rPr lang="en-US" sz="1600" b="0" i="0" dirty="0">
                <a:solidFill>
                  <a:srgbClr val="222222"/>
                </a:solidFill>
                <a:effectLst/>
                <a:latin typeface="Arial" panose="020B0604020202020204" pitchFamily="34" charset="0"/>
              </a:rPr>
              <a:t>.‏</a:t>
            </a:r>
          </a:p>
          <a:p>
            <a:pPr marL="285750" indent="-285750" algn="l" rtl="0">
              <a:buFont typeface="Arial" panose="020B0604020202020204" pitchFamily="34" charset="0"/>
              <a:buChar char="•"/>
            </a:pPr>
            <a:endParaRPr lang="en-US" sz="1600" dirty="0">
              <a:solidFill>
                <a:srgbClr val="222222"/>
              </a:solidFill>
              <a:latin typeface="Arial" panose="020B0604020202020204" pitchFamily="34" charset="0"/>
            </a:endParaRPr>
          </a:p>
          <a:p>
            <a:pPr marL="285750" indent="-285750" algn="l" rtl="0">
              <a:buFont typeface="Arial" panose="020B0604020202020204" pitchFamily="34" charset="0"/>
              <a:buChar char="•"/>
            </a:pPr>
            <a:r>
              <a:rPr lang="en-US" sz="1600" b="0" i="0" dirty="0">
                <a:solidFill>
                  <a:srgbClr val="222222"/>
                </a:solidFill>
                <a:effectLst/>
                <a:latin typeface="Arial" panose="020B0604020202020204" pitchFamily="34" charset="0"/>
              </a:rPr>
              <a:t>Raveendran, A. V., Jayadevan, R., &amp; </a:t>
            </a:r>
            <a:r>
              <a:rPr lang="en-US" sz="1600" b="0" i="0" dirty="0" err="1">
                <a:solidFill>
                  <a:srgbClr val="222222"/>
                </a:solidFill>
                <a:effectLst/>
                <a:latin typeface="Arial" panose="020B0604020202020204" pitchFamily="34" charset="0"/>
              </a:rPr>
              <a:t>Sashidharan</a:t>
            </a:r>
            <a:r>
              <a:rPr lang="en-US" sz="1600" b="0" i="0" dirty="0">
                <a:solidFill>
                  <a:srgbClr val="222222"/>
                </a:solidFill>
                <a:effectLst/>
                <a:latin typeface="Arial" panose="020B0604020202020204" pitchFamily="34" charset="0"/>
              </a:rPr>
              <a:t>, S. (2021). Long COVID: an overview. </a:t>
            </a:r>
            <a:r>
              <a:rPr lang="en-US" sz="1600" b="0" i="1" dirty="0">
                <a:solidFill>
                  <a:srgbClr val="222222"/>
                </a:solidFill>
                <a:effectLst/>
                <a:latin typeface="Arial" panose="020B0604020202020204" pitchFamily="34" charset="0"/>
              </a:rPr>
              <a:t>Diabetes &amp; Metabolic Syndrome: Clinical Research &amp; Reviews</a:t>
            </a:r>
            <a:r>
              <a:rPr lang="en-US" sz="1600" b="0" i="0" dirty="0">
                <a:solidFill>
                  <a:srgbClr val="222222"/>
                </a:solidFill>
                <a:effectLst/>
                <a:latin typeface="Arial" panose="020B0604020202020204" pitchFamily="34" charset="0"/>
              </a:rPr>
              <a:t>.‏</a:t>
            </a:r>
            <a:endParaRPr lang="en-US" sz="1600" dirty="0">
              <a:solidFill>
                <a:srgbClr val="222222"/>
              </a:solidFill>
              <a:latin typeface="Arial" panose="020B0604020202020204" pitchFamily="34" charset="0"/>
            </a:endParaRPr>
          </a:p>
          <a:p>
            <a:pPr marL="285750" indent="-285750" algn="l" rtl="0">
              <a:buFont typeface="Arial" panose="020B0604020202020204" pitchFamily="34" charset="0"/>
              <a:buChar char="•"/>
            </a:pPr>
            <a:endParaRPr lang="he-IL" sz="1600" dirty="0"/>
          </a:p>
        </p:txBody>
      </p:sp>
      <p:sp>
        <p:nvSpPr>
          <p:cNvPr id="7" name="כותרת משנה 2">
            <a:extLst>
              <a:ext uri="{FF2B5EF4-FFF2-40B4-BE49-F238E27FC236}">
                <a16:creationId xmlns:a16="http://schemas.microsoft.com/office/drawing/2014/main" id="{32DE82BE-8F24-4B43-B2CC-DC401E0C1486}"/>
              </a:ext>
            </a:extLst>
          </p:cNvPr>
          <p:cNvSpPr>
            <a:spLocks noGrp="1"/>
          </p:cNvSpPr>
          <p:nvPr>
            <p:ph type="subTitle" idx="1"/>
          </p:nvPr>
        </p:nvSpPr>
        <p:spPr>
          <a:xfrm>
            <a:off x="-560430" y="5953993"/>
            <a:ext cx="9144000" cy="1655762"/>
          </a:xfrm>
        </p:spPr>
        <p:txBody>
          <a:bodyPr>
            <a:normAutofit/>
          </a:bodyPr>
          <a:lstStyle/>
          <a:p>
            <a:r>
              <a:rPr lang="he-IL" b="1" dirty="0"/>
              <a:t>הוד בן חורין </a:t>
            </a:r>
            <a:r>
              <a:rPr lang="en-US" b="1" dirty="0"/>
              <a:t> </a:t>
            </a:r>
            <a:r>
              <a:rPr lang="en-US" b="1" dirty="0">
                <a:latin typeface="David" panose="020E0502060401010101" pitchFamily="34" charset="-79"/>
                <a:cs typeface="David" panose="020E0502060401010101" pitchFamily="34" charset="-79"/>
              </a:rPr>
              <a:t>B.P.T</a:t>
            </a:r>
            <a:r>
              <a:rPr lang="he-IL" b="1" dirty="0">
                <a:latin typeface="David" panose="020E0502060401010101" pitchFamily="34" charset="-79"/>
                <a:cs typeface="David" panose="020E0502060401010101" pitchFamily="34" charset="-79"/>
              </a:rPr>
              <a:t> </a:t>
            </a:r>
            <a:endParaRPr lang="he-IL" b="1" dirty="0"/>
          </a:p>
        </p:txBody>
      </p:sp>
      <p:pic>
        <p:nvPicPr>
          <p:cNvPr id="8" name="תמונה 7">
            <a:extLst>
              <a:ext uri="{FF2B5EF4-FFF2-40B4-BE49-F238E27FC236}">
                <a16:creationId xmlns:a16="http://schemas.microsoft.com/office/drawing/2014/main" id="{0811BA3E-B01D-4FEC-B335-B40426250E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62" b="73016" l="18404" r="37948">
                        <a14:foregroundMark x1="27036" y1="16402" x2="27036" y2="16402"/>
                        <a14:foregroundMark x1="32736" y1="6349" x2="32736" y2="6349"/>
                        <a14:foregroundMark x1="37948" y1="44444" x2="37948" y2="44444"/>
                        <a14:foregroundMark x1="18404" y1="34392" x2="18404" y2="34392"/>
                        <a14:foregroundMark x1="21173" y1="72487" x2="21173" y2="72487"/>
                        <a14:foregroundMark x1="28502" y1="73016" x2="28502" y2="73016"/>
                      </a14:backgroundRemoval>
                    </a14:imgEffect>
                  </a14:imgLayer>
                </a14:imgProps>
              </a:ext>
            </a:extLst>
          </a:blip>
          <a:srcRect l="16886" r="60043" b="20461"/>
          <a:stretch/>
        </p:blipFill>
        <p:spPr>
          <a:xfrm>
            <a:off x="529622" y="5416854"/>
            <a:ext cx="860084" cy="1216999"/>
          </a:xfrm>
          <a:prstGeom prst="rect">
            <a:avLst/>
          </a:prstGeom>
        </p:spPr>
      </p:pic>
      <p:sp>
        <p:nvSpPr>
          <p:cNvPr id="9" name="כותרת 1">
            <a:extLst>
              <a:ext uri="{FF2B5EF4-FFF2-40B4-BE49-F238E27FC236}">
                <a16:creationId xmlns:a16="http://schemas.microsoft.com/office/drawing/2014/main" id="{A5B6B240-C965-4BC7-A67D-32A79685A78E}"/>
              </a:ext>
            </a:extLst>
          </p:cNvPr>
          <p:cNvSpPr txBox="1">
            <a:spLocks/>
          </p:cNvSpPr>
          <p:nvPr/>
        </p:nvSpPr>
        <p:spPr>
          <a:xfrm>
            <a:off x="2782992" y="5525956"/>
            <a:ext cx="2751525" cy="114072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rgbClr val="00B0F0"/>
                </a:solidFill>
                <a:ea typeface="Tahoma" panose="020B0604030504040204" pitchFamily="34" charset="0"/>
                <a:cs typeface="Tahoma" panose="020B0604030504040204" pitchFamily="34" charset="0"/>
              </a:rPr>
              <a:t>מערך הפיזיותרפיה</a:t>
            </a:r>
            <a:endParaRPr lang="en-US" sz="2000" dirty="0">
              <a:solidFill>
                <a:srgbClr val="00B0F0"/>
              </a:solidFill>
              <a:ea typeface="Tahoma" panose="020B0604030504040204" pitchFamily="34" charset="0"/>
              <a:cs typeface="Tahoma" panose="020B0604030504040204" pitchFamily="34" charset="0"/>
            </a:endParaRPr>
          </a:p>
        </p:txBody>
      </p:sp>
      <p:sp>
        <p:nvSpPr>
          <p:cNvPr id="10" name="כותרת 1">
            <a:extLst>
              <a:ext uri="{FF2B5EF4-FFF2-40B4-BE49-F238E27FC236}">
                <a16:creationId xmlns:a16="http://schemas.microsoft.com/office/drawing/2014/main" id="{47195B1B-7693-4FCC-89F9-ED8F80858008}"/>
              </a:ext>
            </a:extLst>
          </p:cNvPr>
          <p:cNvSpPr txBox="1">
            <a:spLocks/>
          </p:cNvSpPr>
          <p:nvPr/>
        </p:nvSpPr>
        <p:spPr>
          <a:xfrm>
            <a:off x="843446" y="5887026"/>
            <a:ext cx="2523019" cy="779657"/>
          </a:xfrm>
          <a:prstGeom prst="rect">
            <a:avLst/>
          </a:prstGeom>
        </p:spPr>
        <p:txBody>
          <a:bodyPr vert="horz" lIns="68580" tIns="34290" rIns="68580" bIns="3429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000" dirty="0">
                <a:solidFill>
                  <a:schemeClr val="bg1">
                    <a:lumMod val="50000"/>
                  </a:schemeClr>
                </a:solidFill>
                <a:ea typeface="Tahoma" panose="020B0604030504040204" pitchFamily="34" charset="0"/>
                <a:cs typeface="Tahoma" panose="020B0604030504040204" pitchFamily="34" charset="0"/>
              </a:rPr>
              <a:t>מרכז רפואי מאיר</a:t>
            </a:r>
            <a:endParaRPr lang="en-US" sz="2000" dirty="0">
              <a:solidFill>
                <a:schemeClr val="bg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117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261044AA-6D8C-489C-90A6-035A52C0EBF1}"/>
              </a:ext>
            </a:extLst>
          </p:cNvPr>
          <p:cNvSpPr txBox="1"/>
          <p:nvPr/>
        </p:nvSpPr>
        <p:spPr>
          <a:xfrm>
            <a:off x="2313709" y="1004687"/>
            <a:ext cx="5458690" cy="738664"/>
          </a:xfrm>
          <a:prstGeom prst="rect">
            <a:avLst/>
          </a:prstGeom>
          <a:noFill/>
        </p:spPr>
        <p:txBody>
          <a:bodyPr wrap="square" rtlCol="1">
            <a:spAutoFit/>
          </a:bodyPr>
          <a:lstStyle/>
          <a:p>
            <a:r>
              <a:rPr lang="en-US" sz="4200" b="1" dirty="0">
                <a:solidFill>
                  <a:srgbClr val="002060"/>
                </a:solidFill>
              </a:rPr>
              <a:t>Long Covid</a:t>
            </a:r>
            <a:endParaRPr lang="he-IL" sz="4200" b="1" dirty="0">
              <a:solidFill>
                <a:srgbClr val="002060"/>
              </a:solidFill>
            </a:endParaRPr>
          </a:p>
        </p:txBody>
      </p:sp>
      <p:sp>
        <p:nvSpPr>
          <p:cNvPr id="5" name="תיבת טקסט 4">
            <a:extLst>
              <a:ext uri="{FF2B5EF4-FFF2-40B4-BE49-F238E27FC236}">
                <a16:creationId xmlns:a16="http://schemas.microsoft.com/office/drawing/2014/main" id="{2B6CF344-80D1-49F4-85B8-1C0CC7FEC93C}"/>
              </a:ext>
            </a:extLst>
          </p:cNvPr>
          <p:cNvSpPr txBox="1"/>
          <p:nvPr/>
        </p:nvSpPr>
        <p:spPr>
          <a:xfrm>
            <a:off x="1418253" y="1907209"/>
            <a:ext cx="9402145" cy="1143070"/>
          </a:xfrm>
          <a:prstGeom prst="rect">
            <a:avLst/>
          </a:prstGeom>
          <a:noFill/>
        </p:spPr>
        <p:txBody>
          <a:bodyPr wrap="square" rtlCol="1">
            <a:spAutoFit/>
          </a:bodyPr>
          <a:lstStyle/>
          <a:p>
            <a:pPr>
              <a:lnSpc>
                <a:spcPct val="150000"/>
              </a:lnSpc>
            </a:pPr>
            <a:r>
              <a:rPr lang="he-IL" sz="2400" b="1" u="sng" dirty="0">
                <a:latin typeface="Calibri" panose="020F0502020204030204" pitchFamily="34" charset="0"/>
                <a:cs typeface="Calibri" panose="020F0502020204030204" pitchFamily="34" charset="0"/>
              </a:rPr>
              <a:t>הגדרה:</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 </a:t>
            </a:r>
            <a:r>
              <a:rPr lang="he-IL" sz="2400" dirty="0">
                <a:latin typeface="Calibri" panose="020F0502020204030204" pitchFamily="34" charset="0"/>
                <a:cs typeface="Calibri" panose="020F0502020204030204" pitchFamily="34" charset="0"/>
              </a:rPr>
              <a:t>מחלימים שעדיין חווים תסמינים, שנמשכו או התפתחו לאחר שחלו בקורונה</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              ונמשכים מעל ארבעה שבועות ואינם מוסברים על ידי אבחנה רפואית אחרת</a:t>
            </a:r>
          </a:p>
        </p:txBody>
      </p:sp>
      <p:sp>
        <p:nvSpPr>
          <p:cNvPr id="6" name="תיבת טקסט 5">
            <a:extLst>
              <a:ext uri="{FF2B5EF4-FFF2-40B4-BE49-F238E27FC236}">
                <a16:creationId xmlns:a16="http://schemas.microsoft.com/office/drawing/2014/main" id="{77415BF8-B2CD-4716-A569-E842445A62D5}"/>
              </a:ext>
            </a:extLst>
          </p:cNvPr>
          <p:cNvSpPr txBox="1"/>
          <p:nvPr/>
        </p:nvSpPr>
        <p:spPr>
          <a:xfrm>
            <a:off x="1190152" y="3630745"/>
            <a:ext cx="1842654" cy="430887"/>
          </a:xfrm>
          <a:prstGeom prst="rect">
            <a:avLst/>
          </a:prstGeom>
          <a:noFill/>
        </p:spPr>
        <p:txBody>
          <a:bodyPr wrap="square" rtlCol="1">
            <a:spAutoFit/>
          </a:bodyPr>
          <a:lstStyle/>
          <a:p>
            <a:r>
              <a:rPr lang="en-US" sz="2200" b="1" dirty="0"/>
              <a:t>Acute Covid </a:t>
            </a:r>
          </a:p>
        </p:txBody>
      </p:sp>
      <p:sp>
        <p:nvSpPr>
          <p:cNvPr id="7" name="תיבת טקסט 6">
            <a:extLst>
              <a:ext uri="{FF2B5EF4-FFF2-40B4-BE49-F238E27FC236}">
                <a16:creationId xmlns:a16="http://schemas.microsoft.com/office/drawing/2014/main" id="{401F19BB-CEBA-4E9F-8B7B-D40D7C1AFF8E}"/>
              </a:ext>
            </a:extLst>
          </p:cNvPr>
          <p:cNvSpPr txBox="1"/>
          <p:nvPr/>
        </p:nvSpPr>
        <p:spPr>
          <a:xfrm>
            <a:off x="3625077" y="3630745"/>
            <a:ext cx="3460180" cy="430887"/>
          </a:xfrm>
          <a:prstGeom prst="rect">
            <a:avLst/>
          </a:prstGeom>
          <a:noFill/>
        </p:spPr>
        <p:txBody>
          <a:bodyPr wrap="square" rtlCol="1">
            <a:spAutoFit/>
          </a:bodyPr>
          <a:lstStyle/>
          <a:p>
            <a:r>
              <a:rPr lang="en-US" sz="2200" b="1" dirty="0"/>
              <a:t>Ongoing symptomatic Covid</a:t>
            </a:r>
          </a:p>
        </p:txBody>
      </p:sp>
      <p:sp>
        <p:nvSpPr>
          <p:cNvPr id="8" name="תיבת טקסט 7">
            <a:extLst>
              <a:ext uri="{FF2B5EF4-FFF2-40B4-BE49-F238E27FC236}">
                <a16:creationId xmlns:a16="http://schemas.microsoft.com/office/drawing/2014/main" id="{CF439E51-6F47-4A8E-BF80-9D721C83ACCB}"/>
              </a:ext>
            </a:extLst>
          </p:cNvPr>
          <p:cNvSpPr txBox="1"/>
          <p:nvPr/>
        </p:nvSpPr>
        <p:spPr>
          <a:xfrm>
            <a:off x="6621132" y="3610333"/>
            <a:ext cx="3491345" cy="1107996"/>
          </a:xfrm>
          <a:prstGeom prst="rect">
            <a:avLst/>
          </a:prstGeom>
          <a:noFill/>
        </p:spPr>
        <p:txBody>
          <a:bodyPr wrap="square" rtlCol="1">
            <a:spAutoFit/>
          </a:bodyPr>
          <a:lstStyle/>
          <a:p>
            <a:r>
              <a:rPr lang="en-US" sz="2200" b="1" dirty="0"/>
              <a:t>Post Covid Syndrome</a:t>
            </a:r>
          </a:p>
          <a:p>
            <a:endParaRPr lang="en-US" sz="2200" b="1" dirty="0"/>
          </a:p>
          <a:p>
            <a:endParaRPr lang="he-IL" sz="2200" b="1" dirty="0"/>
          </a:p>
        </p:txBody>
      </p:sp>
      <p:cxnSp>
        <p:nvCxnSpPr>
          <p:cNvPr id="3" name="מחבר חץ ישר 2">
            <a:extLst>
              <a:ext uri="{FF2B5EF4-FFF2-40B4-BE49-F238E27FC236}">
                <a16:creationId xmlns:a16="http://schemas.microsoft.com/office/drawing/2014/main" id="{1A685A64-20E6-4B74-9E47-0CB7C034F187}"/>
              </a:ext>
            </a:extLst>
          </p:cNvPr>
          <p:cNvCxnSpPr>
            <a:cxnSpLocks/>
          </p:cNvCxnSpPr>
          <p:nvPr/>
        </p:nvCxnSpPr>
        <p:spPr>
          <a:xfrm>
            <a:off x="594406" y="4545654"/>
            <a:ext cx="9892146" cy="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אליפסה 8">
            <a:extLst>
              <a:ext uri="{FF2B5EF4-FFF2-40B4-BE49-F238E27FC236}">
                <a16:creationId xmlns:a16="http://schemas.microsoft.com/office/drawing/2014/main" id="{914A2CCE-EAAB-4CFF-A6E4-A3A9255922FA}"/>
              </a:ext>
            </a:extLst>
          </p:cNvPr>
          <p:cNvSpPr/>
          <p:nvPr/>
        </p:nvSpPr>
        <p:spPr>
          <a:xfrm>
            <a:off x="476083" y="4428501"/>
            <a:ext cx="256309" cy="2701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a:extLst>
              <a:ext uri="{FF2B5EF4-FFF2-40B4-BE49-F238E27FC236}">
                <a16:creationId xmlns:a16="http://schemas.microsoft.com/office/drawing/2014/main" id="{DD0028FB-5A84-4453-8A07-70FF16B7C3F9}"/>
              </a:ext>
            </a:extLst>
          </p:cNvPr>
          <p:cNvSpPr/>
          <p:nvPr/>
        </p:nvSpPr>
        <p:spPr>
          <a:xfrm>
            <a:off x="3434593" y="4412554"/>
            <a:ext cx="256309" cy="2701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a:extLst>
              <a:ext uri="{FF2B5EF4-FFF2-40B4-BE49-F238E27FC236}">
                <a16:creationId xmlns:a16="http://schemas.microsoft.com/office/drawing/2014/main" id="{C02F6F95-7BDB-4A68-8442-424A7190F08B}"/>
              </a:ext>
            </a:extLst>
          </p:cNvPr>
          <p:cNvSpPr/>
          <p:nvPr/>
        </p:nvSpPr>
        <p:spPr>
          <a:xfrm>
            <a:off x="6957103" y="4410572"/>
            <a:ext cx="256309" cy="2701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6D86BB82-D9F7-407E-8E68-8550629F8C6A}"/>
              </a:ext>
            </a:extLst>
          </p:cNvPr>
          <p:cNvSpPr txBox="1"/>
          <p:nvPr/>
        </p:nvSpPr>
        <p:spPr>
          <a:xfrm>
            <a:off x="1578082" y="4979542"/>
            <a:ext cx="1357746" cy="430887"/>
          </a:xfrm>
          <a:prstGeom prst="rect">
            <a:avLst/>
          </a:prstGeom>
          <a:noFill/>
        </p:spPr>
        <p:txBody>
          <a:bodyPr wrap="square" rtlCol="1">
            <a:spAutoFit/>
          </a:bodyPr>
          <a:lstStyle/>
          <a:p>
            <a:pPr algn="l" rtl="0"/>
            <a:r>
              <a:rPr lang="en-US" sz="2200" b="1" dirty="0"/>
              <a:t>0-4 weeks</a:t>
            </a:r>
            <a:endParaRPr lang="he-IL" sz="2200" b="1" dirty="0"/>
          </a:p>
        </p:txBody>
      </p:sp>
      <p:sp>
        <p:nvSpPr>
          <p:cNvPr id="14" name="תיבת טקסט 13">
            <a:extLst>
              <a:ext uri="{FF2B5EF4-FFF2-40B4-BE49-F238E27FC236}">
                <a16:creationId xmlns:a16="http://schemas.microsoft.com/office/drawing/2014/main" id="{F99BC00F-E777-4349-AE99-0276FE404FD1}"/>
              </a:ext>
            </a:extLst>
          </p:cNvPr>
          <p:cNvSpPr txBox="1"/>
          <p:nvPr/>
        </p:nvSpPr>
        <p:spPr>
          <a:xfrm>
            <a:off x="4676294" y="4975846"/>
            <a:ext cx="1944838" cy="430887"/>
          </a:xfrm>
          <a:prstGeom prst="rect">
            <a:avLst/>
          </a:prstGeom>
          <a:noFill/>
        </p:spPr>
        <p:txBody>
          <a:bodyPr wrap="square" rtlCol="1">
            <a:spAutoFit/>
          </a:bodyPr>
          <a:lstStyle/>
          <a:p>
            <a:pPr algn="l" rtl="0"/>
            <a:r>
              <a:rPr lang="en-US" sz="2200" b="1" dirty="0"/>
              <a:t>4-12 weeks</a:t>
            </a:r>
            <a:endParaRPr lang="he-IL" sz="2200" b="1" dirty="0"/>
          </a:p>
        </p:txBody>
      </p:sp>
      <p:sp>
        <p:nvSpPr>
          <p:cNvPr id="15" name="תיבת טקסט 14">
            <a:extLst>
              <a:ext uri="{FF2B5EF4-FFF2-40B4-BE49-F238E27FC236}">
                <a16:creationId xmlns:a16="http://schemas.microsoft.com/office/drawing/2014/main" id="{D0F0EC1F-55D3-4A19-B63D-77600D3031F0}"/>
              </a:ext>
            </a:extLst>
          </p:cNvPr>
          <p:cNvSpPr txBox="1"/>
          <p:nvPr/>
        </p:nvSpPr>
        <p:spPr>
          <a:xfrm>
            <a:off x="7965022" y="4975845"/>
            <a:ext cx="2258293" cy="430887"/>
          </a:xfrm>
          <a:prstGeom prst="rect">
            <a:avLst/>
          </a:prstGeom>
          <a:noFill/>
        </p:spPr>
        <p:txBody>
          <a:bodyPr wrap="square" rtlCol="1">
            <a:spAutoFit/>
          </a:bodyPr>
          <a:lstStyle/>
          <a:p>
            <a:pPr algn="l" rtl="0"/>
            <a:r>
              <a:rPr lang="en-US" sz="2200" b="1" dirty="0"/>
              <a:t>Over 12 weeks</a:t>
            </a:r>
            <a:endParaRPr lang="he-IL" sz="2200" b="1" dirty="0"/>
          </a:p>
        </p:txBody>
      </p:sp>
    </p:spTree>
    <p:extLst>
      <p:ext uri="{BB962C8B-B14F-4D97-AF65-F5344CB8AC3E}">
        <p14:creationId xmlns:p14="http://schemas.microsoft.com/office/powerpoint/2010/main" val="178704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A51278F-4E69-4188-9136-1001963BD543}"/>
              </a:ext>
            </a:extLst>
          </p:cNvPr>
          <p:cNvSpPr txBox="1"/>
          <p:nvPr/>
        </p:nvSpPr>
        <p:spPr>
          <a:xfrm>
            <a:off x="1937200" y="3038418"/>
            <a:ext cx="7916091" cy="738664"/>
          </a:xfrm>
          <a:prstGeom prst="rect">
            <a:avLst/>
          </a:prstGeom>
          <a:noFill/>
        </p:spPr>
        <p:txBody>
          <a:bodyPr wrap="square" rtlCol="1">
            <a:spAutoFit/>
          </a:bodyPr>
          <a:lstStyle/>
          <a:p>
            <a:r>
              <a:rPr lang="he-IL" sz="4200" b="1" dirty="0">
                <a:solidFill>
                  <a:srgbClr val="002060"/>
                </a:solidFill>
                <a:latin typeface="Calibri" panose="020F0502020204030204" pitchFamily="34" charset="0"/>
                <a:cs typeface="Calibri" panose="020F0502020204030204" pitchFamily="34" charset="0"/>
              </a:rPr>
              <a:t>תסמינים נפוצים לאחר השלב החריף </a:t>
            </a:r>
          </a:p>
        </p:txBody>
      </p:sp>
      <p:sp>
        <p:nvSpPr>
          <p:cNvPr id="4" name="תיבת טקסט 3">
            <a:extLst>
              <a:ext uri="{FF2B5EF4-FFF2-40B4-BE49-F238E27FC236}">
                <a16:creationId xmlns:a16="http://schemas.microsoft.com/office/drawing/2014/main" id="{9D7EC3D0-4AF5-40B5-B554-C34DE02D7F8A}"/>
              </a:ext>
            </a:extLst>
          </p:cNvPr>
          <p:cNvSpPr txBox="1"/>
          <p:nvPr/>
        </p:nvSpPr>
        <p:spPr>
          <a:xfrm>
            <a:off x="8640959" y="1900430"/>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קוצר נשימה</a:t>
            </a:r>
          </a:p>
        </p:txBody>
      </p:sp>
      <p:sp>
        <p:nvSpPr>
          <p:cNvPr id="6" name="תיבת טקסט 5">
            <a:extLst>
              <a:ext uri="{FF2B5EF4-FFF2-40B4-BE49-F238E27FC236}">
                <a16:creationId xmlns:a16="http://schemas.microsoft.com/office/drawing/2014/main" id="{4F6DA8F6-C605-4CD3-822C-E21A18E8890F}"/>
              </a:ext>
            </a:extLst>
          </p:cNvPr>
          <p:cNvSpPr txBox="1"/>
          <p:nvPr/>
        </p:nvSpPr>
        <p:spPr>
          <a:xfrm>
            <a:off x="9541428" y="2877199"/>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שיעול</a:t>
            </a:r>
          </a:p>
        </p:txBody>
      </p:sp>
      <p:sp>
        <p:nvSpPr>
          <p:cNvPr id="7" name="תיבת טקסט 6">
            <a:extLst>
              <a:ext uri="{FF2B5EF4-FFF2-40B4-BE49-F238E27FC236}">
                <a16:creationId xmlns:a16="http://schemas.microsoft.com/office/drawing/2014/main" id="{BEBD4359-BAC4-42B5-86C1-E0631C3DE048}"/>
              </a:ext>
            </a:extLst>
          </p:cNvPr>
          <p:cNvSpPr txBox="1"/>
          <p:nvPr/>
        </p:nvSpPr>
        <p:spPr>
          <a:xfrm>
            <a:off x="9447808" y="3968963"/>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לחצים בחזה</a:t>
            </a:r>
          </a:p>
        </p:txBody>
      </p:sp>
      <p:sp>
        <p:nvSpPr>
          <p:cNvPr id="8" name="תיבת טקסט 7">
            <a:extLst>
              <a:ext uri="{FF2B5EF4-FFF2-40B4-BE49-F238E27FC236}">
                <a16:creationId xmlns:a16="http://schemas.microsoft.com/office/drawing/2014/main" id="{9CC8B1E5-C347-4DD3-A99F-16E653CE7D85}"/>
              </a:ext>
            </a:extLst>
          </p:cNvPr>
          <p:cNvSpPr txBox="1"/>
          <p:nvPr/>
        </p:nvSpPr>
        <p:spPr>
          <a:xfrm>
            <a:off x="5384768" y="4930063"/>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כאבים בחזה</a:t>
            </a:r>
          </a:p>
        </p:txBody>
      </p:sp>
      <p:sp>
        <p:nvSpPr>
          <p:cNvPr id="9" name="תיבת טקסט 8">
            <a:extLst>
              <a:ext uri="{FF2B5EF4-FFF2-40B4-BE49-F238E27FC236}">
                <a16:creationId xmlns:a16="http://schemas.microsoft.com/office/drawing/2014/main" id="{647C0B6E-208C-4992-86BA-A0BB71F36E99}"/>
              </a:ext>
            </a:extLst>
          </p:cNvPr>
          <p:cNvSpPr txBox="1"/>
          <p:nvPr/>
        </p:nvSpPr>
        <p:spPr>
          <a:xfrm>
            <a:off x="-28836" y="842486"/>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דופק מואץ</a:t>
            </a:r>
          </a:p>
        </p:txBody>
      </p:sp>
      <p:sp>
        <p:nvSpPr>
          <p:cNvPr id="10" name="תיבת טקסט 9">
            <a:extLst>
              <a:ext uri="{FF2B5EF4-FFF2-40B4-BE49-F238E27FC236}">
                <a16:creationId xmlns:a16="http://schemas.microsoft.com/office/drawing/2014/main" id="{69CEC70D-EEB5-4CC8-BF36-EE443FE35D17}"/>
              </a:ext>
            </a:extLst>
          </p:cNvPr>
          <p:cNvSpPr txBox="1"/>
          <p:nvPr/>
        </p:nvSpPr>
        <p:spPr>
          <a:xfrm>
            <a:off x="3438895" y="4560135"/>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עייפות</a:t>
            </a:r>
          </a:p>
        </p:txBody>
      </p:sp>
      <p:sp>
        <p:nvSpPr>
          <p:cNvPr id="11" name="תיבת טקסט 10">
            <a:extLst>
              <a:ext uri="{FF2B5EF4-FFF2-40B4-BE49-F238E27FC236}">
                <a16:creationId xmlns:a16="http://schemas.microsoft.com/office/drawing/2014/main" id="{AA722642-A650-4050-94BB-6FC4CE030EC8}"/>
              </a:ext>
            </a:extLst>
          </p:cNvPr>
          <p:cNvSpPr txBox="1"/>
          <p:nvPr/>
        </p:nvSpPr>
        <p:spPr>
          <a:xfrm>
            <a:off x="2169622" y="5361322"/>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חום</a:t>
            </a:r>
          </a:p>
        </p:txBody>
      </p:sp>
      <p:sp>
        <p:nvSpPr>
          <p:cNvPr id="12" name="תיבת טקסט 11">
            <a:extLst>
              <a:ext uri="{FF2B5EF4-FFF2-40B4-BE49-F238E27FC236}">
                <a16:creationId xmlns:a16="http://schemas.microsoft.com/office/drawing/2014/main" id="{D5FEBC1D-9E2B-42DE-97C4-9DD23F5151FB}"/>
              </a:ext>
            </a:extLst>
          </p:cNvPr>
          <p:cNvSpPr txBox="1"/>
          <p:nvPr/>
        </p:nvSpPr>
        <p:spPr>
          <a:xfrm>
            <a:off x="1388026" y="3943614"/>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כאב</a:t>
            </a:r>
          </a:p>
        </p:txBody>
      </p:sp>
      <p:sp>
        <p:nvSpPr>
          <p:cNvPr id="13" name="תיבת טקסט 12">
            <a:extLst>
              <a:ext uri="{FF2B5EF4-FFF2-40B4-BE49-F238E27FC236}">
                <a16:creationId xmlns:a16="http://schemas.microsoft.com/office/drawing/2014/main" id="{4C8E29CD-002E-4D1A-95EB-1B53F5DA21D8}"/>
              </a:ext>
            </a:extLst>
          </p:cNvPr>
          <p:cNvSpPr txBox="1"/>
          <p:nvPr/>
        </p:nvSpPr>
        <p:spPr>
          <a:xfrm>
            <a:off x="841072" y="2077096"/>
            <a:ext cx="2050869" cy="769441"/>
          </a:xfrm>
          <a:prstGeom prst="rect">
            <a:avLst/>
          </a:prstGeom>
          <a:noFill/>
        </p:spPr>
        <p:txBody>
          <a:bodyPr wrap="square" rtlCol="1">
            <a:spAutoFit/>
          </a:bodyPr>
          <a:lstStyle/>
          <a:p>
            <a:pPr algn="ctr"/>
            <a:r>
              <a:rPr lang="he-IL" sz="2200" dirty="0">
                <a:solidFill>
                  <a:srgbClr val="002060"/>
                </a:solidFill>
                <a:latin typeface="Calibri" panose="020F0502020204030204" pitchFamily="34" charset="0"/>
                <a:cs typeface="Calibri" panose="020F0502020204030204" pitchFamily="34" charset="0"/>
              </a:rPr>
              <a:t>הפרעות בריכוז ובזיכרון </a:t>
            </a:r>
          </a:p>
        </p:txBody>
      </p:sp>
      <p:sp>
        <p:nvSpPr>
          <p:cNvPr id="14" name="תיבת טקסט 13">
            <a:extLst>
              <a:ext uri="{FF2B5EF4-FFF2-40B4-BE49-F238E27FC236}">
                <a16:creationId xmlns:a16="http://schemas.microsoft.com/office/drawing/2014/main" id="{3539EB8E-5C5E-4E91-BFE4-7B5A62EA8553}"/>
              </a:ext>
            </a:extLst>
          </p:cNvPr>
          <p:cNvSpPr txBox="1"/>
          <p:nvPr/>
        </p:nvSpPr>
        <p:spPr>
          <a:xfrm>
            <a:off x="4652594" y="3907900"/>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כאבי ראש</a:t>
            </a:r>
          </a:p>
        </p:txBody>
      </p:sp>
      <p:sp>
        <p:nvSpPr>
          <p:cNvPr id="15" name="תיבת טקסט 14">
            <a:extLst>
              <a:ext uri="{FF2B5EF4-FFF2-40B4-BE49-F238E27FC236}">
                <a16:creationId xmlns:a16="http://schemas.microsoft.com/office/drawing/2014/main" id="{2A5B6EAD-6D1D-44BF-92D5-5F9C0EF938BC}"/>
              </a:ext>
            </a:extLst>
          </p:cNvPr>
          <p:cNvSpPr txBox="1"/>
          <p:nvPr/>
        </p:nvSpPr>
        <p:spPr>
          <a:xfrm>
            <a:off x="6147203" y="1650285"/>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הפרעות שינה</a:t>
            </a:r>
          </a:p>
        </p:txBody>
      </p:sp>
      <p:sp>
        <p:nvSpPr>
          <p:cNvPr id="16" name="תיבת טקסט 15">
            <a:extLst>
              <a:ext uri="{FF2B5EF4-FFF2-40B4-BE49-F238E27FC236}">
                <a16:creationId xmlns:a16="http://schemas.microsoft.com/office/drawing/2014/main" id="{4847CB2A-6EFF-465A-B2F7-82AD47136F23}"/>
              </a:ext>
            </a:extLst>
          </p:cNvPr>
          <p:cNvSpPr txBox="1"/>
          <p:nvPr/>
        </p:nvSpPr>
        <p:spPr>
          <a:xfrm>
            <a:off x="3824250" y="1441452"/>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נימולים</a:t>
            </a:r>
          </a:p>
        </p:txBody>
      </p:sp>
      <p:sp>
        <p:nvSpPr>
          <p:cNvPr id="17" name="תיבת טקסט 16">
            <a:extLst>
              <a:ext uri="{FF2B5EF4-FFF2-40B4-BE49-F238E27FC236}">
                <a16:creationId xmlns:a16="http://schemas.microsoft.com/office/drawing/2014/main" id="{1684DB64-7681-4BF9-AAD5-4415B1A7BF90}"/>
              </a:ext>
            </a:extLst>
          </p:cNvPr>
          <p:cNvSpPr txBox="1"/>
          <p:nvPr/>
        </p:nvSpPr>
        <p:spPr>
          <a:xfrm>
            <a:off x="3488157" y="2216004"/>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סחרחורות </a:t>
            </a:r>
          </a:p>
        </p:txBody>
      </p:sp>
      <p:sp>
        <p:nvSpPr>
          <p:cNvPr id="18" name="תיבת טקסט 17">
            <a:extLst>
              <a:ext uri="{FF2B5EF4-FFF2-40B4-BE49-F238E27FC236}">
                <a16:creationId xmlns:a16="http://schemas.microsoft.com/office/drawing/2014/main" id="{D46B5AE1-4194-46B6-A889-5CDDC576E68F}"/>
              </a:ext>
            </a:extLst>
          </p:cNvPr>
          <p:cNvSpPr txBox="1"/>
          <p:nvPr/>
        </p:nvSpPr>
        <p:spPr>
          <a:xfrm>
            <a:off x="-224320" y="5852646"/>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בלבול</a:t>
            </a:r>
          </a:p>
        </p:txBody>
      </p:sp>
      <p:sp>
        <p:nvSpPr>
          <p:cNvPr id="19" name="תיבת טקסט 18">
            <a:extLst>
              <a:ext uri="{FF2B5EF4-FFF2-40B4-BE49-F238E27FC236}">
                <a16:creationId xmlns:a16="http://schemas.microsoft.com/office/drawing/2014/main" id="{E0A9AA15-2E3E-4820-ACF9-F3597EB3FFF2}"/>
              </a:ext>
            </a:extLst>
          </p:cNvPr>
          <p:cNvSpPr txBox="1"/>
          <p:nvPr/>
        </p:nvSpPr>
        <p:spPr>
          <a:xfrm>
            <a:off x="3780350" y="5852648"/>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כאבי בטן</a:t>
            </a:r>
          </a:p>
        </p:txBody>
      </p:sp>
      <p:sp>
        <p:nvSpPr>
          <p:cNvPr id="20" name="תיבת טקסט 19">
            <a:extLst>
              <a:ext uri="{FF2B5EF4-FFF2-40B4-BE49-F238E27FC236}">
                <a16:creationId xmlns:a16="http://schemas.microsoft.com/office/drawing/2014/main" id="{8E28E2EB-0257-4321-9EC9-2AD8A1EBCD1B}"/>
              </a:ext>
            </a:extLst>
          </p:cNvPr>
          <p:cNvSpPr txBox="1"/>
          <p:nvPr/>
        </p:nvSpPr>
        <p:spPr>
          <a:xfrm>
            <a:off x="801115" y="4929467"/>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בחילות</a:t>
            </a:r>
          </a:p>
        </p:txBody>
      </p:sp>
      <p:sp>
        <p:nvSpPr>
          <p:cNvPr id="21" name="תיבת טקסט 20">
            <a:extLst>
              <a:ext uri="{FF2B5EF4-FFF2-40B4-BE49-F238E27FC236}">
                <a16:creationId xmlns:a16="http://schemas.microsoft.com/office/drawing/2014/main" id="{A567C9F4-003B-4385-9E31-D91D3703A0B8}"/>
              </a:ext>
            </a:extLst>
          </p:cNvPr>
          <p:cNvSpPr txBox="1"/>
          <p:nvPr/>
        </p:nvSpPr>
        <p:spPr>
          <a:xfrm>
            <a:off x="1350045" y="6131731"/>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שלשול</a:t>
            </a:r>
          </a:p>
        </p:txBody>
      </p:sp>
      <p:sp>
        <p:nvSpPr>
          <p:cNvPr id="22" name="תיבת טקסט 21">
            <a:extLst>
              <a:ext uri="{FF2B5EF4-FFF2-40B4-BE49-F238E27FC236}">
                <a16:creationId xmlns:a16="http://schemas.microsoft.com/office/drawing/2014/main" id="{91301B2E-B8E5-4576-8002-FA05DC855498}"/>
              </a:ext>
            </a:extLst>
          </p:cNvPr>
          <p:cNvSpPr txBox="1"/>
          <p:nvPr/>
        </p:nvSpPr>
        <p:spPr>
          <a:xfrm>
            <a:off x="6590090" y="5852647"/>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ירידה בתיאבון </a:t>
            </a:r>
          </a:p>
        </p:txBody>
      </p:sp>
      <p:sp>
        <p:nvSpPr>
          <p:cNvPr id="23" name="תיבת טקסט 22">
            <a:extLst>
              <a:ext uri="{FF2B5EF4-FFF2-40B4-BE49-F238E27FC236}">
                <a16:creationId xmlns:a16="http://schemas.microsoft.com/office/drawing/2014/main" id="{5ACDF5ED-3632-4FBE-9554-E7A70B287FA2}"/>
              </a:ext>
            </a:extLst>
          </p:cNvPr>
          <p:cNvSpPr txBox="1"/>
          <p:nvPr/>
        </p:nvSpPr>
        <p:spPr>
          <a:xfrm>
            <a:off x="8231517" y="4925624"/>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כאבי שרירים</a:t>
            </a:r>
          </a:p>
        </p:txBody>
      </p:sp>
      <p:sp>
        <p:nvSpPr>
          <p:cNvPr id="24" name="תיבת טקסט 23">
            <a:extLst>
              <a:ext uri="{FF2B5EF4-FFF2-40B4-BE49-F238E27FC236}">
                <a16:creationId xmlns:a16="http://schemas.microsoft.com/office/drawing/2014/main" id="{F5C791D3-9840-4F2F-B8DA-8630B37653B1}"/>
              </a:ext>
            </a:extLst>
          </p:cNvPr>
          <p:cNvSpPr txBox="1"/>
          <p:nvPr/>
        </p:nvSpPr>
        <p:spPr>
          <a:xfrm>
            <a:off x="7076900" y="4299333"/>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כאבי מפרקים</a:t>
            </a:r>
          </a:p>
        </p:txBody>
      </p:sp>
      <p:sp>
        <p:nvSpPr>
          <p:cNvPr id="25" name="תיבת טקסט 24">
            <a:extLst>
              <a:ext uri="{FF2B5EF4-FFF2-40B4-BE49-F238E27FC236}">
                <a16:creationId xmlns:a16="http://schemas.microsoft.com/office/drawing/2014/main" id="{44CFF7A6-9BA5-4406-9B59-FD759501AA03}"/>
              </a:ext>
            </a:extLst>
          </p:cNvPr>
          <p:cNvSpPr txBox="1"/>
          <p:nvPr/>
        </p:nvSpPr>
        <p:spPr>
          <a:xfrm>
            <a:off x="8102334" y="1050024"/>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תסמיני דיכאון </a:t>
            </a:r>
          </a:p>
        </p:txBody>
      </p:sp>
      <p:sp>
        <p:nvSpPr>
          <p:cNvPr id="26" name="תיבת טקסט 25">
            <a:extLst>
              <a:ext uri="{FF2B5EF4-FFF2-40B4-BE49-F238E27FC236}">
                <a16:creationId xmlns:a16="http://schemas.microsoft.com/office/drawing/2014/main" id="{A99320A2-AD66-42AE-880F-AD192603BDA4}"/>
              </a:ext>
            </a:extLst>
          </p:cNvPr>
          <p:cNvSpPr txBox="1"/>
          <p:nvPr/>
        </p:nvSpPr>
        <p:spPr>
          <a:xfrm>
            <a:off x="6310172" y="2445541"/>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תסמיני חרדה</a:t>
            </a:r>
          </a:p>
        </p:txBody>
      </p:sp>
      <p:sp>
        <p:nvSpPr>
          <p:cNvPr id="27" name="תיבת טקסט 26">
            <a:extLst>
              <a:ext uri="{FF2B5EF4-FFF2-40B4-BE49-F238E27FC236}">
                <a16:creationId xmlns:a16="http://schemas.microsoft.com/office/drawing/2014/main" id="{72A3A348-3D36-4D88-BA1E-280C2A2EC19B}"/>
              </a:ext>
            </a:extLst>
          </p:cNvPr>
          <p:cNvSpPr txBox="1"/>
          <p:nvPr/>
        </p:nvSpPr>
        <p:spPr>
          <a:xfrm>
            <a:off x="5026031" y="856347"/>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טנטון </a:t>
            </a:r>
          </a:p>
        </p:txBody>
      </p:sp>
      <p:sp>
        <p:nvSpPr>
          <p:cNvPr id="28" name="תיבת טקסט 27">
            <a:extLst>
              <a:ext uri="{FF2B5EF4-FFF2-40B4-BE49-F238E27FC236}">
                <a16:creationId xmlns:a16="http://schemas.microsoft.com/office/drawing/2014/main" id="{38DDEA39-9360-48E6-B344-48191A19CBAE}"/>
              </a:ext>
            </a:extLst>
          </p:cNvPr>
          <p:cNvSpPr txBox="1"/>
          <p:nvPr/>
        </p:nvSpPr>
        <p:spPr>
          <a:xfrm>
            <a:off x="3180846" y="481588"/>
            <a:ext cx="2050869" cy="430887"/>
          </a:xfrm>
          <a:prstGeom prst="rect">
            <a:avLst/>
          </a:prstGeom>
          <a:noFill/>
        </p:spPr>
        <p:txBody>
          <a:bodyPr wrap="square" rtlCol="1">
            <a:spAutoFit/>
          </a:bodyPr>
          <a:lstStyle/>
          <a:p>
            <a:r>
              <a:rPr lang="he-IL" sz="2200" dirty="0">
                <a:solidFill>
                  <a:srgbClr val="002060"/>
                </a:solidFill>
                <a:latin typeface="Calibri" panose="020F0502020204030204" pitchFamily="34" charset="0"/>
                <a:cs typeface="Calibri" panose="020F0502020204030204" pitchFamily="34" charset="0"/>
              </a:rPr>
              <a:t>כאבי אוזניים </a:t>
            </a:r>
          </a:p>
        </p:txBody>
      </p:sp>
      <p:sp>
        <p:nvSpPr>
          <p:cNvPr id="29" name="תיבת טקסט 28">
            <a:extLst>
              <a:ext uri="{FF2B5EF4-FFF2-40B4-BE49-F238E27FC236}">
                <a16:creationId xmlns:a16="http://schemas.microsoft.com/office/drawing/2014/main" id="{E0E9FA08-439B-47FA-8EB8-07662573E171}"/>
              </a:ext>
            </a:extLst>
          </p:cNvPr>
          <p:cNvSpPr txBox="1"/>
          <p:nvPr/>
        </p:nvSpPr>
        <p:spPr>
          <a:xfrm>
            <a:off x="1629688" y="1058898"/>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כאבי גרון </a:t>
            </a:r>
          </a:p>
        </p:txBody>
      </p:sp>
      <p:sp>
        <p:nvSpPr>
          <p:cNvPr id="30" name="תיבת טקסט 29">
            <a:extLst>
              <a:ext uri="{FF2B5EF4-FFF2-40B4-BE49-F238E27FC236}">
                <a16:creationId xmlns:a16="http://schemas.microsoft.com/office/drawing/2014/main" id="{9AA3238F-23BA-4C41-98C3-282A62E5744B}"/>
              </a:ext>
            </a:extLst>
          </p:cNvPr>
          <p:cNvSpPr txBox="1"/>
          <p:nvPr/>
        </p:nvSpPr>
        <p:spPr>
          <a:xfrm>
            <a:off x="362591" y="3666615"/>
            <a:ext cx="2050869" cy="769441"/>
          </a:xfrm>
          <a:prstGeom prst="rect">
            <a:avLst/>
          </a:prstGeom>
          <a:noFill/>
        </p:spPr>
        <p:txBody>
          <a:bodyPr wrap="square" rtlCol="1">
            <a:spAutoFit/>
          </a:bodyPr>
          <a:lstStyle/>
          <a:p>
            <a:pPr algn="ctr"/>
            <a:r>
              <a:rPr lang="he-IL" sz="2200" dirty="0">
                <a:solidFill>
                  <a:srgbClr val="002060"/>
                </a:solidFill>
                <a:latin typeface="Calibri" panose="020F0502020204030204" pitchFamily="34" charset="0"/>
                <a:cs typeface="Calibri" panose="020F0502020204030204" pitchFamily="34" charset="0"/>
              </a:rPr>
              <a:t>אובדן חוש טעם וריח </a:t>
            </a:r>
          </a:p>
        </p:txBody>
      </p:sp>
      <p:sp>
        <p:nvSpPr>
          <p:cNvPr id="31" name="תיבת טקסט 30">
            <a:extLst>
              <a:ext uri="{FF2B5EF4-FFF2-40B4-BE49-F238E27FC236}">
                <a16:creationId xmlns:a16="http://schemas.microsoft.com/office/drawing/2014/main" id="{E0375CD3-580F-42D9-A894-1269EB9805AB}"/>
              </a:ext>
            </a:extLst>
          </p:cNvPr>
          <p:cNvSpPr txBox="1"/>
          <p:nvPr/>
        </p:nvSpPr>
        <p:spPr>
          <a:xfrm>
            <a:off x="6180648" y="395755"/>
            <a:ext cx="2050869" cy="430887"/>
          </a:xfrm>
          <a:prstGeom prst="rect">
            <a:avLst/>
          </a:prstGeom>
          <a:noFill/>
        </p:spPr>
        <p:txBody>
          <a:bodyPr wrap="square" rtlCol="1">
            <a:spAutoFit/>
          </a:bodyPr>
          <a:lstStyle/>
          <a:p>
            <a:r>
              <a:rPr lang="he-IL" sz="2200" dirty="0">
                <a:latin typeface="Calibri" panose="020F0502020204030204" pitchFamily="34" charset="0"/>
                <a:cs typeface="Calibri" panose="020F0502020204030204" pitchFamily="34" charset="0"/>
              </a:rPr>
              <a:t>פריחה</a:t>
            </a:r>
          </a:p>
        </p:txBody>
      </p:sp>
    </p:spTree>
    <p:extLst>
      <p:ext uri="{BB962C8B-B14F-4D97-AF65-F5344CB8AC3E}">
        <p14:creationId xmlns:p14="http://schemas.microsoft.com/office/powerpoint/2010/main" val="342609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1F1953BD-BF6A-4FDD-9764-23644C71BE98}"/>
              </a:ext>
            </a:extLst>
          </p:cNvPr>
          <p:cNvSpPr txBox="1"/>
          <p:nvPr/>
        </p:nvSpPr>
        <p:spPr>
          <a:xfrm>
            <a:off x="1052053" y="1797924"/>
            <a:ext cx="9324110" cy="1143070"/>
          </a:xfrm>
          <a:prstGeom prst="rect">
            <a:avLst/>
          </a:prstGeom>
          <a:noFill/>
        </p:spPr>
        <p:txBody>
          <a:bodyPr wrap="square" rtlCol="1">
            <a:spAutoFit/>
          </a:bodyPr>
          <a:lstStyle/>
          <a:p>
            <a:pPr marL="342900" indent="-342900">
              <a:lnSpc>
                <a:spcPct val="150000"/>
              </a:lnSpc>
              <a:buFont typeface="Arial" panose="020B0604020202020204" pitchFamily="34" charset="0"/>
              <a:buChar char="•"/>
            </a:pPr>
            <a:r>
              <a:rPr lang="he-IL" sz="2400" dirty="0">
                <a:latin typeface="Calibri" panose="020F0502020204030204" pitchFamily="34" charset="0"/>
                <a:cs typeface="Calibri" panose="020F0502020204030204" pitchFamily="34" charset="0"/>
              </a:rPr>
              <a:t>שכיחות התופעה משתנה בתיאורה בספרות, ההערכה היא שאחד מכל עשרה מחלימים יחוו תסמינים הנמשכים מעל 12 שבועות </a:t>
            </a:r>
          </a:p>
        </p:txBody>
      </p:sp>
      <p:sp>
        <p:nvSpPr>
          <p:cNvPr id="5" name="תיבת טקסט 4">
            <a:extLst>
              <a:ext uri="{FF2B5EF4-FFF2-40B4-BE49-F238E27FC236}">
                <a16:creationId xmlns:a16="http://schemas.microsoft.com/office/drawing/2014/main" id="{765C54C2-BA7C-4086-94CB-10FF09ACA92A}"/>
              </a:ext>
            </a:extLst>
          </p:cNvPr>
          <p:cNvSpPr txBox="1"/>
          <p:nvPr/>
        </p:nvSpPr>
        <p:spPr>
          <a:xfrm>
            <a:off x="2957251" y="3086010"/>
            <a:ext cx="7418911" cy="830997"/>
          </a:xfrm>
          <a:prstGeom prst="rect">
            <a:avLst/>
          </a:prstGeom>
          <a:noFill/>
        </p:spPr>
        <p:txBody>
          <a:bodyPr wrap="square" rtlCol="1">
            <a:spAutoFit/>
          </a:bodyPr>
          <a:lstStyle/>
          <a:p>
            <a:pPr marL="342900" indent="-342900">
              <a:buFont typeface="Arial" panose="020B0604020202020204" pitchFamily="34" charset="0"/>
              <a:buChar char="•"/>
            </a:pPr>
            <a:r>
              <a:rPr lang="he-IL" sz="2400" dirty="0">
                <a:latin typeface="Calibri" panose="020F0502020204030204" pitchFamily="34" charset="0"/>
                <a:cs typeface="Calibri" panose="020F0502020204030204" pitchFamily="34" charset="0"/>
              </a:rPr>
              <a:t>משך ההחלמה משתנה מאדם לאדם אך ההערכה היא שרוב התסמינים יחלפו תוך 12 שבועות</a:t>
            </a:r>
          </a:p>
        </p:txBody>
      </p:sp>
      <p:sp>
        <p:nvSpPr>
          <p:cNvPr id="6" name="תיבת טקסט 5">
            <a:extLst>
              <a:ext uri="{FF2B5EF4-FFF2-40B4-BE49-F238E27FC236}">
                <a16:creationId xmlns:a16="http://schemas.microsoft.com/office/drawing/2014/main" id="{EB4752C5-375B-4857-B341-6E6BBEA9FB0F}"/>
              </a:ext>
            </a:extLst>
          </p:cNvPr>
          <p:cNvSpPr txBox="1"/>
          <p:nvPr/>
        </p:nvSpPr>
        <p:spPr>
          <a:xfrm>
            <a:off x="2316379" y="4122934"/>
            <a:ext cx="8059783" cy="830997"/>
          </a:xfrm>
          <a:prstGeom prst="rect">
            <a:avLst/>
          </a:prstGeom>
          <a:noFill/>
        </p:spPr>
        <p:txBody>
          <a:bodyPr wrap="square" rtlCol="1">
            <a:spAutoFit/>
          </a:bodyPr>
          <a:lstStyle/>
          <a:p>
            <a:pPr marL="342900" indent="-342900">
              <a:buFont typeface="Arial" panose="020B0604020202020204" pitchFamily="34" charset="0"/>
              <a:buChar char="•"/>
            </a:pPr>
            <a:r>
              <a:rPr lang="he-IL" sz="2400" dirty="0">
                <a:latin typeface="Calibri" panose="020F0502020204030204" pitchFamily="34" charset="0"/>
                <a:cs typeface="Calibri" panose="020F0502020204030204" pitchFamily="34" charset="0"/>
              </a:rPr>
              <a:t>יחד עם זאת, מחלימים רבים מתארים שאינם חזרו למצבם התפקודי הקודם ולכושר עבודה גם חודשים לאחר ההחלמה </a:t>
            </a:r>
          </a:p>
        </p:txBody>
      </p:sp>
      <p:sp>
        <p:nvSpPr>
          <p:cNvPr id="3" name="תיבת טקסט 2">
            <a:extLst>
              <a:ext uri="{FF2B5EF4-FFF2-40B4-BE49-F238E27FC236}">
                <a16:creationId xmlns:a16="http://schemas.microsoft.com/office/drawing/2014/main" id="{CEB7BA90-66F4-4CAC-A12F-B2902FD93083}"/>
              </a:ext>
            </a:extLst>
          </p:cNvPr>
          <p:cNvSpPr txBox="1"/>
          <p:nvPr/>
        </p:nvSpPr>
        <p:spPr>
          <a:xfrm>
            <a:off x="-167148" y="986752"/>
            <a:ext cx="10543310" cy="738664"/>
          </a:xfrm>
          <a:prstGeom prst="rect">
            <a:avLst/>
          </a:prstGeom>
          <a:noFill/>
        </p:spPr>
        <p:txBody>
          <a:bodyPr wrap="square" rtlCol="1">
            <a:spAutoFit/>
          </a:bodyPr>
          <a:lstStyle/>
          <a:p>
            <a:r>
              <a:rPr lang="he-IL" sz="4200" b="1" dirty="0">
                <a:solidFill>
                  <a:srgbClr val="002060"/>
                </a:solidFill>
                <a:latin typeface="Calibri" panose="020F0502020204030204" pitchFamily="34" charset="0"/>
                <a:cs typeface="Calibri" panose="020F0502020204030204" pitchFamily="34" charset="0"/>
              </a:rPr>
              <a:t>שכיחות, מהלך התופעה והשפעתה על התפקוד </a:t>
            </a:r>
          </a:p>
        </p:txBody>
      </p:sp>
    </p:spTree>
    <p:extLst>
      <p:ext uri="{BB962C8B-B14F-4D97-AF65-F5344CB8AC3E}">
        <p14:creationId xmlns:p14="http://schemas.microsoft.com/office/powerpoint/2010/main" val="332688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52700441-ADB8-42E8-A502-6E6D7A67B6FB}"/>
              </a:ext>
            </a:extLst>
          </p:cNvPr>
          <p:cNvSpPr txBox="1"/>
          <p:nvPr/>
        </p:nvSpPr>
        <p:spPr>
          <a:xfrm>
            <a:off x="-1891814" y="438195"/>
            <a:ext cx="11495314" cy="1200329"/>
          </a:xfrm>
          <a:prstGeom prst="rect">
            <a:avLst/>
          </a:prstGeom>
          <a:noFill/>
        </p:spPr>
        <p:txBody>
          <a:bodyPr wrap="square" rtlCol="1">
            <a:spAutoFit/>
          </a:bodyPr>
          <a:lstStyle/>
          <a:p>
            <a:r>
              <a:rPr lang="he-IL" sz="3600" b="1" dirty="0">
                <a:solidFill>
                  <a:srgbClr val="002060"/>
                </a:solidFill>
                <a:latin typeface="Calibri" panose="020F0502020204030204" pitchFamily="34" charset="0"/>
                <a:cs typeface="Calibri" panose="020F0502020204030204" pitchFamily="34" charset="0"/>
              </a:rPr>
              <a:t>מדוע ממשיכים לחוות תסמינים </a:t>
            </a:r>
            <a:br>
              <a:rPr lang="en-US" sz="3600" b="1" dirty="0">
                <a:solidFill>
                  <a:srgbClr val="002060"/>
                </a:solidFill>
                <a:latin typeface="Calibri" panose="020F0502020204030204" pitchFamily="34" charset="0"/>
                <a:cs typeface="Calibri" panose="020F0502020204030204" pitchFamily="34" charset="0"/>
              </a:rPr>
            </a:br>
            <a:r>
              <a:rPr lang="he-IL" sz="3600" b="1" dirty="0">
                <a:solidFill>
                  <a:srgbClr val="002060"/>
                </a:solidFill>
                <a:latin typeface="Calibri" panose="020F0502020204030204" pitchFamily="34" charset="0"/>
                <a:cs typeface="Calibri" panose="020F0502020204030204" pitchFamily="34" charset="0"/>
              </a:rPr>
              <a:t>גם לאחר השלב החריף?</a:t>
            </a:r>
          </a:p>
        </p:txBody>
      </p:sp>
      <p:sp>
        <p:nvSpPr>
          <p:cNvPr id="4" name="תיבת טקסט 3">
            <a:extLst>
              <a:ext uri="{FF2B5EF4-FFF2-40B4-BE49-F238E27FC236}">
                <a16:creationId xmlns:a16="http://schemas.microsoft.com/office/drawing/2014/main" id="{AD8080C0-CED0-4179-8F3B-BE59BB623057}"/>
              </a:ext>
            </a:extLst>
          </p:cNvPr>
          <p:cNvSpPr txBox="1"/>
          <p:nvPr/>
        </p:nvSpPr>
        <p:spPr>
          <a:xfrm>
            <a:off x="498688" y="1638524"/>
            <a:ext cx="9104812" cy="5021055"/>
          </a:xfrm>
          <a:prstGeom prst="rect">
            <a:avLst/>
          </a:prstGeom>
          <a:noFill/>
        </p:spPr>
        <p:txBody>
          <a:bodyPr wrap="square" rtlCol="1">
            <a:spAutoFit/>
          </a:bodyPr>
          <a:lstStyle/>
          <a:p>
            <a:pPr>
              <a:lnSpc>
                <a:spcPct val="150000"/>
              </a:lnSpc>
            </a:pPr>
            <a:r>
              <a:rPr lang="he-IL" sz="2400" u="sng" dirty="0">
                <a:latin typeface="Calibri" panose="020F0502020204030204" pitchFamily="34" charset="0"/>
                <a:cs typeface="Calibri" panose="020F0502020204030204" pitchFamily="34" charset="0"/>
              </a:rPr>
              <a:t>מספר מנגנונים משוערים:</a:t>
            </a:r>
          </a:p>
          <a:p>
            <a:pPr marL="342900" indent="-342900">
              <a:lnSpc>
                <a:spcPct val="150000"/>
              </a:lnSpc>
              <a:buFont typeface="Wingdings" panose="05000000000000000000" pitchFamily="2" charset="2"/>
              <a:buChar char="§"/>
            </a:pPr>
            <a:r>
              <a:rPr lang="he-IL" sz="2400" dirty="0">
                <a:latin typeface="Calibri" panose="020F0502020204030204" pitchFamily="34" charset="0"/>
                <a:cs typeface="Calibri" panose="020F0502020204030204" pitchFamily="34" charset="0"/>
              </a:rPr>
              <a:t>פגיעה במערכות הגוף השונות</a:t>
            </a:r>
          </a:p>
          <a:p>
            <a:pPr marL="342900" indent="-342900">
              <a:lnSpc>
                <a:spcPct val="150000"/>
              </a:lnSpc>
              <a:buFont typeface="Wingdings" panose="05000000000000000000" pitchFamily="2" charset="2"/>
              <a:buChar char="§"/>
            </a:pPr>
            <a:r>
              <a:rPr lang="he-IL" sz="2400" dirty="0">
                <a:latin typeface="Calibri" panose="020F0502020204030204" pitchFamily="34" charset="0"/>
                <a:cs typeface="Calibri" panose="020F0502020204030204" pitchFamily="34" charset="0"/>
              </a:rPr>
              <a:t>תופעות לוואי של טיפול תרופתי בשלב החריף</a:t>
            </a:r>
          </a:p>
          <a:p>
            <a:pPr marL="342900" indent="-342900">
              <a:lnSpc>
                <a:spcPct val="150000"/>
              </a:lnSpc>
              <a:buFont typeface="Wingdings" panose="05000000000000000000" pitchFamily="2" charset="2"/>
              <a:buChar char="§"/>
            </a:pPr>
            <a:r>
              <a:rPr lang="he-IL" sz="2400" dirty="0">
                <a:latin typeface="Calibri" panose="020F0502020204030204" pitchFamily="34" charset="0"/>
                <a:cs typeface="Calibri" panose="020F0502020204030204" pitchFamily="34" charset="0"/>
              </a:rPr>
              <a:t>שינויים במערכת החיסון</a:t>
            </a:r>
          </a:p>
          <a:p>
            <a:pPr marL="342900" indent="-342900">
              <a:lnSpc>
                <a:spcPct val="150000"/>
              </a:lnSpc>
              <a:buFont typeface="Wingdings" panose="05000000000000000000" pitchFamily="2" charset="2"/>
              <a:buChar char="§"/>
            </a:pPr>
            <a:r>
              <a:rPr lang="he-IL" sz="2400" dirty="0">
                <a:latin typeface="Calibri" panose="020F0502020204030204" pitchFamily="34" charset="0"/>
                <a:cs typeface="Calibri" panose="020F0502020204030204" pitchFamily="34" charset="0"/>
              </a:rPr>
              <a:t>דלקתיות יתר</a:t>
            </a:r>
          </a:p>
          <a:p>
            <a:pPr marL="342900" indent="-342900">
              <a:lnSpc>
                <a:spcPct val="150000"/>
              </a:lnSpc>
              <a:buFont typeface="Wingdings" panose="05000000000000000000" pitchFamily="2" charset="2"/>
              <a:buChar char="§"/>
            </a:pPr>
            <a:r>
              <a:rPr lang="he-IL" sz="2400" dirty="0">
                <a:latin typeface="Calibri" panose="020F0502020204030204" pitchFamily="34" charset="0"/>
                <a:cs typeface="Calibri" panose="020F0502020204030204" pitchFamily="34" charset="0"/>
              </a:rPr>
              <a:t>ירידה תפקודית על רקע אשפוז ממושך </a:t>
            </a:r>
          </a:p>
          <a:p>
            <a:pPr marL="342900" indent="-342900">
              <a:lnSpc>
                <a:spcPct val="150000"/>
              </a:lnSpc>
              <a:buFont typeface="Wingdings" panose="05000000000000000000" pitchFamily="2" charset="2"/>
              <a:buChar char="§"/>
            </a:pPr>
            <a:r>
              <a:rPr lang="he-IL" sz="2400" dirty="0">
                <a:latin typeface="Calibri" panose="020F0502020204030204" pitchFamily="34" charset="0"/>
                <a:cs typeface="Calibri" panose="020F0502020204030204" pitchFamily="34" charset="0"/>
              </a:rPr>
              <a:t>השפעות פסיכולוגיות</a:t>
            </a:r>
          </a:p>
          <a:p>
            <a:pPr>
              <a:lnSpc>
                <a:spcPct val="150000"/>
              </a:lnSpc>
            </a:pPr>
            <a:endParaRPr lang="he-IL" sz="2400" dirty="0">
              <a:latin typeface="Calibri" panose="020F0502020204030204" pitchFamily="34" charset="0"/>
              <a:cs typeface="Calibri" panose="020F0502020204030204" pitchFamily="34" charset="0"/>
            </a:endParaRPr>
          </a:p>
          <a:p>
            <a:pPr>
              <a:lnSpc>
                <a:spcPct val="150000"/>
              </a:lnSpc>
            </a:pPr>
            <a:endParaRPr lang="he-I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333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F338625-163B-48FB-A625-D896A8DADE56}"/>
              </a:ext>
            </a:extLst>
          </p:cNvPr>
          <p:cNvSpPr txBox="1"/>
          <p:nvPr/>
        </p:nvSpPr>
        <p:spPr>
          <a:xfrm>
            <a:off x="1726474" y="2351314"/>
            <a:ext cx="8739051" cy="1754326"/>
          </a:xfrm>
          <a:prstGeom prst="rect">
            <a:avLst/>
          </a:prstGeom>
          <a:noFill/>
        </p:spPr>
        <p:txBody>
          <a:bodyPr wrap="square" rtlCol="1">
            <a:spAutoFit/>
          </a:bodyPr>
          <a:lstStyle/>
          <a:p>
            <a:pPr algn="ctr"/>
            <a:r>
              <a:rPr lang="he-IL" sz="3600" dirty="0">
                <a:solidFill>
                  <a:srgbClr val="002060"/>
                </a:solidFill>
                <a:latin typeface="Calibri" panose="020F0502020204030204" pitchFamily="34" charset="0"/>
                <a:cs typeface="Calibri" panose="020F0502020204030204" pitchFamily="34" charset="0"/>
              </a:rPr>
              <a:t>מהניסיון הרב שצברנו - </a:t>
            </a:r>
            <a:br>
              <a:rPr lang="en-US" sz="3600" b="1" dirty="0">
                <a:solidFill>
                  <a:srgbClr val="002060"/>
                </a:solidFill>
                <a:latin typeface="Calibri" panose="020F0502020204030204" pitchFamily="34" charset="0"/>
                <a:cs typeface="Calibri" panose="020F0502020204030204" pitchFamily="34" charset="0"/>
              </a:rPr>
            </a:br>
            <a:r>
              <a:rPr lang="he-IL" sz="3600" b="1" dirty="0">
                <a:solidFill>
                  <a:srgbClr val="002060"/>
                </a:solidFill>
                <a:latin typeface="Calibri" panose="020F0502020204030204" pitchFamily="34" charset="0"/>
                <a:cs typeface="Calibri" panose="020F0502020204030204" pitchFamily="34" charset="0"/>
              </a:rPr>
              <a:t>פיזיותרפיה עשויה לסייע להתמודד עם התופעה בצורה קלה יותר. </a:t>
            </a:r>
          </a:p>
        </p:txBody>
      </p:sp>
    </p:spTree>
    <p:extLst>
      <p:ext uri="{BB962C8B-B14F-4D97-AF65-F5344CB8AC3E}">
        <p14:creationId xmlns:p14="http://schemas.microsoft.com/office/powerpoint/2010/main" val="406332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2F1E048-EC03-4AAD-B212-1C3FE3E533DE}"/>
              </a:ext>
            </a:extLst>
          </p:cNvPr>
          <p:cNvSpPr txBox="1"/>
          <p:nvPr/>
        </p:nvSpPr>
        <p:spPr>
          <a:xfrm>
            <a:off x="4719906" y="939300"/>
            <a:ext cx="5538651" cy="646331"/>
          </a:xfrm>
          <a:prstGeom prst="rect">
            <a:avLst/>
          </a:prstGeom>
          <a:noFill/>
        </p:spPr>
        <p:txBody>
          <a:bodyPr wrap="square" rtlCol="1">
            <a:spAutoFit/>
          </a:bodyPr>
          <a:lstStyle/>
          <a:p>
            <a:r>
              <a:rPr lang="he-IL" sz="3600" b="1" dirty="0">
                <a:solidFill>
                  <a:srgbClr val="002060"/>
                </a:solidFill>
                <a:latin typeface="Calibri" panose="020F0502020204030204" pitchFamily="34" charset="0"/>
                <a:cs typeface="Calibri" panose="020F0502020204030204" pitchFamily="34" charset="0"/>
              </a:rPr>
              <a:t>אז איך מטפלים?</a:t>
            </a:r>
          </a:p>
        </p:txBody>
      </p:sp>
      <p:sp>
        <p:nvSpPr>
          <p:cNvPr id="3" name="תיבת טקסט 2">
            <a:extLst>
              <a:ext uri="{FF2B5EF4-FFF2-40B4-BE49-F238E27FC236}">
                <a16:creationId xmlns:a16="http://schemas.microsoft.com/office/drawing/2014/main" id="{B8C79119-3AA4-4324-BAEA-5099AAB7F8BA}"/>
              </a:ext>
            </a:extLst>
          </p:cNvPr>
          <p:cNvSpPr txBox="1"/>
          <p:nvPr/>
        </p:nvSpPr>
        <p:spPr>
          <a:xfrm>
            <a:off x="2446968" y="1776037"/>
            <a:ext cx="7811589" cy="2308324"/>
          </a:xfrm>
          <a:prstGeom prst="rect">
            <a:avLst/>
          </a:prstGeom>
          <a:noFill/>
        </p:spPr>
        <p:txBody>
          <a:bodyPr wrap="square" rtlCol="1">
            <a:spAutoFit/>
          </a:bodyPr>
          <a:lstStyle/>
          <a:p>
            <a:r>
              <a:rPr lang="he-IL" sz="2400" dirty="0">
                <a:latin typeface="Calibri" panose="020F0502020204030204" pitchFamily="34" charset="0"/>
                <a:cs typeface="Calibri" panose="020F0502020204030204" pitchFamily="34" charset="0"/>
              </a:rPr>
              <a:t>שלב ראשון- הערכה ובדיקה ראשונית:</a:t>
            </a:r>
          </a:p>
          <a:p>
            <a:endParaRPr lang="he-IL"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he-IL" sz="2400" dirty="0">
                <a:latin typeface="Calibri" panose="020F0502020204030204" pitchFamily="34" charset="0"/>
                <a:cs typeface="Calibri" panose="020F0502020204030204" pitchFamily="34" charset="0"/>
              </a:rPr>
              <a:t>תשאול על משך וחומרת התסמינים</a:t>
            </a:r>
          </a:p>
          <a:p>
            <a:pPr marL="342900" indent="-342900">
              <a:buFont typeface="Wingdings" panose="05000000000000000000" pitchFamily="2" charset="2"/>
              <a:buChar char="§"/>
            </a:pPr>
            <a:r>
              <a:rPr lang="he-IL" sz="2400" dirty="0">
                <a:latin typeface="Calibri" panose="020F0502020204030204" pitchFamily="34" charset="0"/>
                <a:cs typeface="Calibri" panose="020F0502020204030204" pitchFamily="34" charset="0"/>
              </a:rPr>
              <a:t>היסטוריה של מחלות רקע</a:t>
            </a:r>
          </a:p>
          <a:p>
            <a:pPr marL="342900" indent="-342900">
              <a:buFont typeface="Wingdings" panose="05000000000000000000" pitchFamily="2" charset="2"/>
              <a:buChar char="§"/>
            </a:pPr>
            <a:r>
              <a:rPr lang="he-IL" sz="2400" dirty="0">
                <a:latin typeface="Calibri" panose="020F0502020204030204" pitchFamily="34" charset="0"/>
                <a:cs typeface="Calibri" panose="020F0502020204030204" pitchFamily="34" charset="0"/>
              </a:rPr>
              <a:t>בדיקה קלינית (מדדים חיוניים, האזנה, בדיקה גופנית)</a:t>
            </a:r>
          </a:p>
          <a:p>
            <a:pPr marL="342900" indent="-342900">
              <a:buFont typeface="Wingdings" panose="05000000000000000000" pitchFamily="2" charset="2"/>
              <a:buChar char="§"/>
            </a:pPr>
            <a:r>
              <a:rPr lang="he-IL" sz="2400" dirty="0">
                <a:latin typeface="Calibri" panose="020F0502020204030204" pitchFamily="34" charset="0"/>
                <a:cs typeface="Calibri" panose="020F0502020204030204" pitchFamily="34" charset="0"/>
              </a:rPr>
              <a:t>הפנייה לרופא במידה ועולה חשד לבעיה רפואית דחופה</a:t>
            </a:r>
          </a:p>
        </p:txBody>
      </p:sp>
      <p:sp>
        <p:nvSpPr>
          <p:cNvPr id="4" name="תיבת טקסט 3">
            <a:extLst>
              <a:ext uri="{FF2B5EF4-FFF2-40B4-BE49-F238E27FC236}">
                <a16:creationId xmlns:a16="http://schemas.microsoft.com/office/drawing/2014/main" id="{BF03E8AB-07C6-4B4A-BAF3-6D2952F8B513}"/>
              </a:ext>
            </a:extLst>
          </p:cNvPr>
          <p:cNvSpPr txBox="1"/>
          <p:nvPr/>
        </p:nvSpPr>
        <p:spPr>
          <a:xfrm>
            <a:off x="1428065" y="4372546"/>
            <a:ext cx="8830492" cy="830997"/>
          </a:xfrm>
          <a:prstGeom prst="rect">
            <a:avLst/>
          </a:prstGeom>
          <a:noFill/>
        </p:spPr>
        <p:txBody>
          <a:bodyPr wrap="square" rtlCol="1">
            <a:spAutoFit/>
          </a:bodyPr>
          <a:lstStyle/>
          <a:p>
            <a:r>
              <a:rPr lang="he-IL" sz="2400" dirty="0">
                <a:latin typeface="Calibri" panose="020F0502020204030204" pitchFamily="34" charset="0"/>
                <a:cs typeface="Calibri" panose="020F0502020204030204" pitchFamily="34" charset="0"/>
              </a:rPr>
              <a:t>לאחר שנשללו דגלים אדומים יש לשאול כיצד משפיע המצב הבריאותי על התפקוד היום-יומי, כושר עבודה, מצב נפשי, יחסי המשפחה  </a:t>
            </a:r>
          </a:p>
        </p:txBody>
      </p:sp>
    </p:spTree>
    <p:extLst>
      <p:ext uri="{BB962C8B-B14F-4D97-AF65-F5344CB8AC3E}">
        <p14:creationId xmlns:p14="http://schemas.microsoft.com/office/powerpoint/2010/main" val="54471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0F7509E-5741-42DA-A861-B9EB258B07D1}"/>
              </a:ext>
            </a:extLst>
          </p:cNvPr>
          <p:cNvSpPr txBox="1"/>
          <p:nvPr/>
        </p:nvSpPr>
        <p:spPr>
          <a:xfrm>
            <a:off x="2377881" y="371626"/>
            <a:ext cx="7120674" cy="646331"/>
          </a:xfrm>
          <a:prstGeom prst="rect">
            <a:avLst/>
          </a:prstGeom>
          <a:noFill/>
        </p:spPr>
        <p:txBody>
          <a:bodyPr wrap="square" rtlCol="1">
            <a:spAutoFit/>
          </a:bodyPr>
          <a:lstStyle/>
          <a:p>
            <a:r>
              <a:rPr lang="he-IL" sz="3600" b="1" dirty="0">
                <a:solidFill>
                  <a:srgbClr val="002060"/>
                </a:solidFill>
                <a:latin typeface="Calibri" panose="020F0502020204030204" pitchFamily="34" charset="0"/>
                <a:cs typeface="Calibri" panose="020F0502020204030204" pitchFamily="34" charset="0"/>
              </a:rPr>
              <a:t>שלב שני- הטיפול</a:t>
            </a:r>
          </a:p>
        </p:txBody>
      </p:sp>
      <p:sp>
        <p:nvSpPr>
          <p:cNvPr id="3" name="תיבת טקסט 2">
            <a:extLst>
              <a:ext uri="{FF2B5EF4-FFF2-40B4-BE49-F238E27FC236}">
                <a16:creationId xmlns:a16="http://schemas.microsoft.com/office/drawing/2014/main" id="{E77DA5D2-8807-468E-9751-AB42511E2ADB}"/>
              </a:ext>
            </a:extLst>
          </p:cNvPr>
          <p:cNvSpPr txBox="1"/>
          <p:nvPr/>
        </p:nvSpPr>
        <p:spPr>
          <a:xfrm>
            <a:off x="149280" y="1590743"/>
            <a:ext cx="9675847" cy="5122941"/>
          </a:xfrm>
          <a:prstGeom prst="rect">
            <a:avLst/>
          </a:prstGeom>
          <a:noFill/>
        </p:spPr>
        <p:txBody>
          <a:bodyPr wrap="square" rtlCol="1">
            <a:spAutoFit/>
          </a:bodyPr>
          <a:lstStyle/>
          <a:p>
            <a:pPr marL="285750" indent="-285750">
              <a:lnSpc>
                <a:spcPct val="150000"/>
              </a:lnSpc>
              <a:buFontTx/>
              <a:buChar char="-"/>
            </a:pPr>
            <a:r>
              <a:rPr lang="he-IL" sz="2000" dirty="0">
                <a:latin typeface="Calibri" panose="020F0502020204030204" pitchFamily="34" charset="0"/>
                <a:cs typeface="Calibri" panose="020F0502020204030204" pitchFamily="34" charset="0"/>
              </a:rPr>
              <a:t>טיפים לניהול עצמי של שגרת היום-יום</a:t>
            </a:r>
          </a:p>
          <a:p>
            <a:pPr marL="285750" indent="-285750">
              <a:lnSpc>
                <a:spcPct val="150000"/>
              </a:lnSpc>
              <a:buFontTx/>
              <a:buChar char="-"/>
            </a:pPr>
            <a:r>
              <a:rPr lang="he-IL" sz="2000" dirty="0">
                <a:latin typeface="Calibri" panose="020F0502020204030204" pitchFamily="34" charset="0"/>
                <a:cs typeface="Calibri" panose="020F0502020204030204" pitchFamily="34" charset="0"/>
              </a:rPr>
              <a:t>תכנון פעילויות היום בהתאם למאגר האנרגיה הקיים (לפי סדר עדיפויות ומנוחות בהתאם)</a:t>
            </a:r>
          </a:p>
          <a:p>
            <a:pPr marL="285750" indent="-285750">
              <a:lnSpc>
                <a:spcPct val="150000"/>
              </a:lnSpc>
              <a:buFontTx/>
              <a:buChar char="-"/>
            </a:pPr>
            <a:r>
              <a:rPr lang="he-IL" sz="2000" dirty="0">
                <a:latin typeface="Calibri" panose="020F0502020204030204" pitchFamily="34" charset="0"/>
                <a:cs typeface="Calibri" panose="020F0502020204030204" pitchFamily="34" charset="0"/>
              </a:rPr>
              <a:t>פעילות גופנית מותאמת אישית</a:t>
            </a:r>
          </a:p>
          <a:p>
            <a:pPr marL="285750" indent="-285750">
              <a:lnSpc>
                <a:spcPct val="150000"/>
              </a:lnSpc>
              <a:buFontTx/>
              <a:buChar char="-"/>
            </a:pPr>
            <a:r>
              <a:rPr lang="he-IL" sz="2000" dirty="0">
                <a:latin typeface="Calibri" panose="020F0502020204030204" pitchFamily="34" charset="0"/>
                <a:cs typeface="Calibri" panose="020F0502020204030204" pitchFamily="34" charset="0"/>
              </a:rPr>
              <a:t>הימנעות מפעילויות המחמירות את התסמינים </a:t>
            </a:r>
          </a:p>
          <a:p>
            <a:pPr marL="285750" indent="-285750">
              <a:lnSpc>
                <a:spcPct val="150000"/>
              </a:lnSpc>
              <a:buFontTx/>
              <a:buChar char="-"/>
            </a:pPr>
            <a:r>
              <a:rPr lang="he-IL" sz="2000" dirty="0">
                <a:latin typeface="Calibri" panose="020F0502020204030204" pitchFamily="34" charset="0"/>
                <a:cs typeface="Calibri" panose="020F0502020204030204" pitchFamily="34" charset="0"/>
              </a:rPr>
              <a:t>ניטור של מדדים אובייקטיבים (</a:t>
            </a:r>
            <a:r>
              <a:rPr lang="he-IL" sz="2000" dirty="0" err="1">
                <a:latin typeface="Calibri" panose="020F0502020204030204" pitchFamily="34" charset="0"/>
                <a:cs typeface="Calibri" panose="020F0502020204030204" pitchFamily="34" charset="0"/>
              </a:rPr>
              <a:t>סטורציה</a:t>
            </a:r>
            <a:r>
              <a:rPr lang="he-IL" sz="2000" dirty="0">
                <a:latin typeface="Calibri" panose="020F0502020204030204" pitchFamily="34" charset="0"/>
                <a:cs typeface="Calibri" panose="020F0502020204030204" pitchFamily="34" charset="0"/>
              </a:rPr>
              <a:t> ודופק) </a:t>
            </a:r>
            <a:r>
              <a:rPr lang="he-IL" sz="2000" dirty="0" err="1">
                <a:latin typeface="Calibri" panose="020F0502020204030204" pitchFamily="34" charset="0"/>
                <a:cs typeface="Calibri" panose="020F0502020204030204" pitchFamily="34" charset="0"/>
              </a:rPr>
              <a:t>וסובייקטיבים</a:t>
            </a:r>
            <a:r>
              <a:rPr lang="he-IL" sz="2000" dirty="0">
                <a:latin typeface="Calibri" panose="020F0502020204030204" pitchFamily="34" charset="0"/>
                <a:cs typeface="Calibri" panose="020F0502020204030204" pitchFamily="34" charset="0"/>
              </a:rPr>
              <a:t> (קוצר נשימה)</a:t>
            </a:r>
          </a:p>
          <a:p>
            <a:pPr marL="285750" indent="-285750">
              <a:lnSpc>
                <a:spcPct val="150000"/>
              </a:lnSpc>
              <a:buFontTx/>
              <a:buChar char="-"/>
            </a:pPr>
            <a:r>
              <a:rPr lang="he-IL" sz="2000" dirty="0">
                <a:latin typeface="Calibri" panose="020F0502020204030204" pitchFamily="34" charset="0"/>
                <a:cs typeface="Calibri" panose="020F0502020204030204" pitchFamily="34" charset="0"/>
              </a:rPr>
              <a:t>ניטור התסמינים במהלך השבוע</a:t>
            </a:r>
            <a:br>
              <a:rPr lang="en-US" sz="20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טכניקות נוספות אפשריות: תרגילי נשימה, מתיחות, טכניקות להורדת כאב </a:t>
            </a:r>
          </a:p>
          <a:p>
            <a:pPr marL="285750" indent="-285750">
              <a:lnSpc>
                <a:spcPct val="150000"/>
              </a:lnSpc>
              <a:buFontTx/>
              <a:buChar char="-"/>
            </a:pPr>
            <a:r>
              <a:rPr lang="he-IL" sz="2000" dirty="0">
                <a:latin typeface="Calibri" panose="020F0502020204030204" pitchFamily="34" charset="0"/>
                <a:cs typeface="Calibri" panose="020F0502020204030204" pitchFamily="34" charset="0"/>
              </a:rPr>
              <a:t>ניתן לשקול שיקום נשימתי במידת הצורך </a:t>
            </a:r>
          </a:p>
          <a:p>
            <a:pPr marL="285750" indent="-285750">
              <a:lnSpc>
                <a:spcPct val="150000"/>
              </a:lnSpc>
              <a:buFontTx/>
              <a:buChar char="-"/>
            </a:pPr>
            <a:r>
              <a:rPr lang="he-IL" sz="2000" dirty="0">
                <a:latin typeface="Calibri" panose="020F0502020204030204" pitchFamily="34" charset="0"/>
                <a:cs typeface="Calibri" panose="020F0502020204030204" pitchFamily="34" charset="0"/>
              </a:rPr>
              <a:t>יש לטפל בגישה הוליסטית ולהפנות לאנשי מקצוע רלוונטיים במידת הצורך </a:t>
            </a:r>
            <a:br>
              <a:rPr lang="en-US" sz="2000" dirty="0">
                <a:latin typeface="Calibri" panose="020F0502020204030204" pitchFamily="34" charset="0"/>
                <a:cs typeface="Calibri" panose="020F0502020204030204" pitchFamily="34" charset="0"/>
              </a:rPr>
            </a:br>
            <a:r>
              <a:rPr lang="he-IL" sz="2000" dirty="0">
                <a:latin typeface="Calibri" panose="020F0502020204030204" pitchFamily="34" charset="0"/>
                <a:cs typeface="Calibri" panose="020F0502020204030204" pitchFamily="34" charset="0"/>
              </a:rPr>
              <a:t>(ריפוי בעיסוק, תזונאי, פסיכולוג, פסיכיאטר)</a:t>
            </a:r>
          </a:p>
          <a:p>
            <a:pPr marL="285750" indent="-285750">
              <a:lnSpc>
                <a:spcPct val="150000"/>
              </a:lnSpc>
              <a:buFontTx/>
              <a:buChar char="-"/>
            </a:pPr>
            <a:endParaRPr lang="he-IL" sz="2000" dirty="0">
              <a:latin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1326FAF8-E450-4399-9D41-9F8B850780ED}"/>
              </a:ext>
            </a:extLst>
          </p:cNvPr>
          <p:cNvSpPr txBox="1"/>
          <p:nvPr/>
        </p:nvSpPr>
        <p:spPr>
          <a:xfrm>
            <a:off x="-860291" y="1073650"/>
            <a:ext cx="10358846" cy="461665"/>
          </a:xfrm>
          <a:prstGeom prst="rect">
            <a:avLst/>
          </a:prstGeom>
          <a:noFill/>
        </p:spPr>
        <p:txBody>
          <a:bodyPr wrap="square" rtlCol="1">
            <a:spAutoFit/>
          </a:bodyPr>
          <a:lstStyle/>
          <a:p>
            <a:r>
              <a:rPr lang="he-IL" sz="2400" b="1" dirty="0">
                <a:latin typeface="Calibri" panose="020F0502020204030204" pitchFamily="34" charset="0"/>
                <a:cs typeface="Calibri" panose="020F0502020204030204" pitchFamily="34" charset="0"/>
              </a:rPr>
              <a:t>הטיפול יהיה מותאם אישית בהתאם ליכולות המטופל והמטרות שנקבעו ויכלול:</a:t>
            </a:r>
          </a:p>
        </p:txBody>
      </p:sp>
    </p:spTree>
    <p:extLst>
      <p:ext uri="{BB962C8B-B14F-4D97-AF65-F5344CB8AC3E}">
        <p14:creationId xmlns:p14="http://schemas.microsoft.com/office/powerpoint/2010/main" val="426278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87EE61D3-57D3-42AF-BDA6-679752A53961}"/>
              </a:ext>
            </a:extLst>
          </p:cNvPr>
          <p:cNvSpPr txBox="1"/>
          <p:nvPr/>
        </p:nvSpPr>
        <p:spPr>
          <a:xfrm>
            <a:off x="1459534" y="860988"/>
            <a:ext cx="8850792" cy="646331"/>
          </a:xfrm>
          <a:prstGeom prst="rect">
            <a:avLst/>
          </a:prstGeom>
          <a:noFill/>
        </p:spPr>
        <p:txBody>
          <a:bodyPr wrap="square" rtlCol="1">
            <a:spAutoFit/>
          </a:bodyPr>
          <a:lstStyle/>
          <a:p>
            <a:r>
              <a:rPr lang="he-IL" sz="3600" b="1" dirty="0">
                <a:solidFill>
                  <a:srgbClr val="002060"/>
                </a:solidFill>
                <a:latin typeface="Calibri" panose="020F0502020204030204" pitchFamily="34" charset="0"/>
                <a:cs typeface="Calibri" panose="020F0502020204030204" pitchFamily="34" charset="0"/>
              </a:rPr>
              <a:t>כיצד לחזור לפעילות גופנית לאחר שחלית בקורונה?</a:t>
            </a:r>
          </a:p>
        </p:txBody>
      </p:sp>
      <p:sp>
        <p:nvSpPr>
          <p:cNvPr id="5" name="תיבת טקסט 4">
            <a:extLst>
              <a:ext uri="{FF2B5EF4-FFF2-40B4-BE49-F238E27FC236}">
                <a16:creationId xmlns:a16="http://schemas.microsoft.com/office/drawing/2014/main" id="{9184EDC0-25DE-4CCB-9C0F-3AE084454604}"/>
              </a:ext>
            </a:extLst>
          </p:cNvPr>
          <p:cNvSpPr txBox="1"/>
          <p:nvPr/>
        </p:nvSpPr>
        <p:spPr>
          <a:xfrm>
            <a:off x="973235" y="1685239"/>
            <a:ext cx="9337091" cy="4093428"/>
          </a:xfrm>
          <a:prstGeom prst="rect">
            <a:avLst/>
          </a:prstGeom>
          <a:noFill/>
        </p:spPr>
        <p:txBody>
          <a:bodyPr wrap="square" rtlCol="1">
            <a:spAutoFit/>
          </a:bodyPr>
          <a:lstStyle/>
          <a:p>
            <a:pPr marL="342900" indent="-342900">
              <a:buFont typeface="Wingdings" panose="05000000000000000000" pitchFamily="2" charset="2"/>
              <a:buChar char="ü"/>
            </a:pPr>
            <a:r>
              <a:rPr lang="he-IL" sz="2000" dirty="0">
                <a:latin typeface="Calibri" panose="020F0502020204030204" pitchFamily="34" charset="0"/>
                <a:cs typeface="Calibri" panose="020F0502020204030204" pitchFamily="34" charset="0"/>
              </a:rPr>
              <a:t>הכי חשוב- בהדרגה!</a:t>
            </a:r>
          </a:p>
          <a:p>
            <a:pPr marL="342900" indent="-342900">
              <a:buFont typeface="Wingdings" panose="05000000000000000000" pitchFamily="2" charset="2"/>
              <a:buChar char="ü"/>
            </a:pPr>
            <a:endParaRPr lang="he-IL"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he-IL" sz="2000" dirty="0">
                <a:latin typeface="Calibri" panose="020F0502020204030204" pitchFamily="34" charset="0"/>
                <a:cs typeface="Calibri" panose="020F0502020204030204" pitchFamily="34" charset="0"/>
              </a:rPr>
              <a:t>במידה וישנם תסמינים המחשידים למעורבות לבבית (כאבים בחזה, קוצר נשימה, עילפון ודופק מואץ) יש להשלים בירור רפואי לפני החזרה לפעילות</a:t>
            </a:r>
          </a:p>
          <a:p>
            <a:pPr marL="342900" indent="-342900">
              <a:buFont typeface="Wingdings" panose="05000000000000000000" pitchFamily="2" charset="2"/>
              <a:buChar char="ü"/>
            </a:pPr>
            <a:endParaRPr lang="he-IL"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he-IL" sz="2000" dirty="0">
                <a:latin typeface="Calibri" panose="020F0502020204030204" pitchFamily="34" charset="0"/>
                <a:cs typeface="Calibri" panose="020F0502020204030204" pitchFamily="34" charset="0"/>
              </a:rPr>
              <a:t>במידה וחלף שבוע ללא תסמינים או נשללו בעיות רפואיות דחופות, ההמלצה לחזור לפעילות בעצימות נמוכה ולהעלות את משך ועצימות הפעילות בהדרגה תוך הימנעות מהחמרה של תסמינים במהלך וביממה שלאחר הפעילות</a:t>
            </a:r>
          </a:p>
          <a:p>
            <a:pPr marL="342900" indent="-342900">
              <a:buFont typeface="Wingdings" panose="05000000000000000000" pitchFamily="2" charset="2"/>
              <a:buChar char="ü"/>
            </a:pPr>
            <a:endParaRPr lang="he-IL"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he-IL" sz="2000" dirty="0">
                <a:latin typeface="Calibri" panose="020F0502020204030204" pitchFamily="34" charset="0"/>
                <a:cs typeface="Calibri" panose="020F0502020204030204" pitchFamily="34" charset="0"/>
              </a:rPr>
              <a:t>יש לפנות לבירור רפואי במידה ומופיע קוצר נשימה חריג, לחץ בחזה או עייפות במאמצים שלא עוררו זאת טרם בזמן החזרה ההדרגתית</a:t>
            </a:r>
          </a:p>
          <a:p>
            <a:pPr marL="342900" indent="-342900">
              <a:buFont typeface="Wingdings" panose="05000000000000000000" pitchFamily="2" charset="2"/>
              <a:buChar char="ü"/>
            </a:pPr>
            <a:endParaRPr lang="he-IL"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he-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173806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724</Words>
  <Application>Microsoft Office PowerPoint</Application>
  <PresentationFormat>מסך רחב</PresentationFormat>
  <Paragraphs>101</Paragraphs>
  <Slides>11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11</vt:i4>
      </vt:variant>
    </vt:vector>
  </HeadingPairs>
  <TitlesOfParts>
    <vt:vector size="17" baseType="lpstr">
      <vt:lpstr>Arial</vt:lpstr>
      <vt:lpstr>Calibri</vt:lpstr>
      <vt:lpstr>Calibri Light</vt:lpstr>
      <vt:lpstr>David</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yarden kremmer</dc:creator>
  <cp:lastModifiedBy>inbar gilon</cp:lastModifiedBy>
  <cp:revision>39</cp:revision>
  <dcterms:created xsi:type="dcterms:W3CDTF">2021-09-20T08:33:14Z</dcterms:created>
  <dcterms:modified xsi:type="dcterms:W3CDTF">2021-10-11T10:04:28Z</dcterms:modified>
</cp:coreProperties>
</file>