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62" r:id="rId2"/>
    <p:sldId id="263" r:id="rId3"/>
    <p:sldId id="292" r:id="rId4"/>
    <p:sldId id="293" r:id="rId5"/>
    <p:sldId id="294" r:id="rId6"/>
    <p:sldId id="297" r:id="rId7"/>
    <p:sldId id="275" r:id="rId8"/>
    <p:sldId id="296" r:id="rId9"/>
    <p:sldId id="295" r:id="rId10"/>
    <p:sldId id="276" r:id="rId11"/>
    <p:sldId id="277" r:id="rId12"/>
    <p:sldId id="278" r:id="rId13"/>
    <p:sldId id="279" r:id="rId14"/>
    <p:sldId id="280" r:id="rId15"/>
    <p:sldId id="284" r:id="rId16"/>
    <p:sldId id="285" r:id="rId17"/>
    <p:sldId id="286" r:id="rId18"/>
    <p:sldId id="287" r:id="rId19"/>
    <p:sldId id="301" r:id="rId20"/>
    <p:sldId id="298" r:id="rId21"/>
    <p:sldId id="299" r:id="rId22"/>
    <p:sldId id="300" r:id="rId23"/>
    <p:sldId id="257" r:id="rId24"/>
    <p:sldId id="260" r:id="rId25"/>
    <p:sldId id="261" r:id="rId26"/>
    <p:sldId id="289" r:id="rId27"/>
    <p:sldId id="288" r:id="rId2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61564" autoAdjust="0"/>
  </p:normalViewPr>
  <p:slideViewPr>
    <p:cSldViewPr>
      <p:cViewPr varScale="1">
        <p:scale>
          <a:sx n="82" d="100"/>
          <a:sy n="82" d="100"/>
        </p:scale>
        <p:origin x="614"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3A53A92-D684-47AC-93E1-8B8DF249C111}" type="datetimeFigureOut">
              <a:rPr lang="he-IL" smtClean="0"/>
              <a:t>ה'/חשון/תשפ"ב</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BF81B70-1276-4144-8D1D-E1E405BC0409}" type="slidenum">
              <a:rPr lang="he-IL" smtClean="0"/>
              <a:t>‹#›</a:t>
            </a:fld>
            <a:endParaRPr lang="he-IL"/>
          </a:p>
        </p:txBody>
      </p:sp>
    </p:spTree>
    <p:extLst>
      <p:ext uri="{BB962C8B-B14F-4D97-AF65-F5344CB8AC3E}">
        <p14:creationId xmlns:p14="http://schemas.microsoft.com/office/powerpoint/2010/main" val="17308634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a:t>הערות למעצבת:</a:t>
            </a:r>
          </a:p>
          <a:p>
            <a:r>
              <a:rPr lang="he-IL" dirty="0"/>
              <a:t>חשוב להשאיר</a:t>
            </a:r>
            <a:r>
              <a:rPr lang="he-IL" baseline="0" dirty="0"/>
              <a:t> בשקופיות את השמות שלי </a:t>
            </a:r>
            <a:r>
              <a:rPr lang="he-IL" baseline="0"/>
              <a:t>ושל אופיר</a:t>
            </a:r>
            <a:r>
              <a:rPr lang="he-IL" baseline="0" dirty="0"/>
              <a:t>, את הלוגו של מערך פיזיותרפיה של מאיר. </a:t>
            </a:r>
            <a:endParaRPr lang="he-IL" dirty="0"/>
          </a:p>
          <a:p>
            <a:r>
              <a:rPr lang="he-IL" dirty="0"/>
              <a:t>בשקופיות שיש</a:t>
            </a:r>
            <a:r>
              <a:rPr lang="he-IL" baseline="0" dirty="0"/>
              <a:t> תמונה, אודה אם תמצאי תמונה דומה. </a:t>
            </a:r>
          </a:p>
          <a:p>
            <a:r>
              <a:rPr lang="he-IL" baseline="0" dirty="0"/>
              <a:t>בשקופית מספר 6, אשמח אם כל שורה תראה כאילו נגזרה מתוך המאמר, כלומר גזירי נייר... מקווה שמובן. </a:t>
            </a:r>
          </a:p>
          <a:p>
            <a:r>
              <a:rPr lang="he-IL" baseline="0" dirty="0"/>
              <a:t>את המצגת אגיש לבסוף כקובץ </a:t>
            </a:r>
            <a:r>
              <a:rPr lang="en-US" baseline="0" dirty="0"/>
              <a:t>PDF</a:t>
            </a:r>
            <a:r>
              <a:rPr lang="he-IL" baseline="0" dirty="0"/>
              <a:t> כדי למנוע שינויים במצגת. </a:t>
            </a:r>
          </a:p>
          <a:p>
            <a:endParaRPr lang="he-IL" baseline="0" dirty="0"/>
          </a:p>
          <a:p>
            <a:r>
              <a:rPr lang="he-IL" baseline="0" dirty="0"/>
              <a:t>תודה, נטע. </a:t>
            </a:r>
          </a:p>
          <a:p>
            <a:endParaRPr lang="he-IL" dirty="0"/>
          </a:p>
        </p:txBody>
      </p:sp>
      <p:sp>
        <p:nvSpPr>
          <p:cNvPr id="4" name="מציין מיקום של מספר שקופית 3"/>
          <p:cNvSpPr>
            <a:spLocks noGrp="1"/>
          </p:cNvSpPr>
          <p:nvPr>
            <p:ph type="sldNum" sz="quarter" idx="10"/>
          </p:nvPr>
        </p:nvSpPr>
        <p:spPr/>
        <p:txBody>
          <a:bodyPr/>
          <a:lstStyle/>
          <a:p>
            <a:fld id="{C1B1F800-633D-4388-8C1E-EEF648B271E9}" type="slidenum">
              <a:rPr lang="he-IL" smtClean="0"/>
              <a:t>1</a:t>
            </a:fld>
            <a:endParaRPr lang="he-IL"/>
          </a:p>
        </p:txBody>
      </p:sp>
    </p:spTree>
    <p:extLst>
      <p:ext uri="{BB962C8B-B14F-4D97-AF65-F5344CB8AC3E}">
        <p14:creationId xmlns:p14="http://schemas.microsoft.com/office/powerpoint/2010/main" val="4083775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defTabSz="914268">
              <a:defRPr/>
            </a:pPr>
            <a:r>
              <a:rPr lang="en-US" dirty="0"/>
              <a:t>CI</a:t>
            </a:r>
            <a:r>
              <a:rPr lang="he-IL" baseline="0" dirty="0"/>
              <a:t> לתנוחת </a:t>
            </a:r>
            <a:r>
              <a:rPr lang="he-IL" baseline="0" dirty="0" err="1"/>
              <a:t>טרנדלנבורג</a:t>
            </a:r>
            <a:r>
              <a:rPr lang="he-IL" baseline="0" dirty="0"/>
              <a:t>: </a:t>
            </a:r>
            <a:r>
              <a:rPr lang="he-IL" baseline="0" dirty="0" err="1"/>
              <a:t>יל"ד</a:t>
            </a:r>
            <a:r>
              <a:rPr lang="he-IL" baseline="0" dirty="0"/>
              <a:t>, בעיות לבביות, ניתוח ראש/צוואר, פגיעות ראש/בצקת מוחית/אירוע מוחי טרי, היסטוריה של פרכוסים, </a:t>
            </a:r>
            <a:r>
              <a:rPr lang="he-IL" baseline="0" dirty="0" err="1"/>
              <a:t>ריפלוקס</a:t>
            </a:r>
            <a:r>
              <a:rPr lang="he-IL" baseline="0" dirty="0"/>
              <a:t>/סכנת אספירציה, נפיחות </a:t>
            </a:r>
            <a:r>
              <a:rPr lang="he-IL" baseline="0" dirty="0" err="1"/>
              <a:t>בטנית</a:t>
            </a:r>
            <a:r>
              <a:rPr lang="he-IL" baseline="0" dirty="0"/>
              <a:t>, הריון, השמנת יתר, קוצר נשימה שלא קשור לריבוי הפרשות, אחרי ניתוח בטן/חזה, למטופל לא נוח בתנוחה הזו...</a:t>
            </a:r>
          </a:p>
          <a:p>
            <a:pPr defTabSz="914268">
              <a:defRPr/>
            </a:pPr>
            <a:endParaRPr lang="he-IL" dirty="0"/>
          </a:p>
          <a:p>
            <a:pPr defTabSz="914268">
              <a:defRPr/>
            </a:pPr>
            <a:r>
              <a:rPr lang="he-IL" dirty="0"/>
              <a:t>*לא להשכיב אדם עם תמט מלא על הצד עם התמט</a:t>
            </a:r>
          </a:p>
          <a:p>
            <a:pPr defTabSz="914268">
              <a:defRPr/>
            </a:pPr>
            <a:r>
              <a:rPr lang="he-IL" dirty="0"/>
              <a:t>איך נדע אם</a:t>
            </a:r>
            <a:r>
              <a:rPr lang="he-IL" baseline="0" dirty="0"/>
              <a:t> התנוחה מאפשרת אוורור </a:t>
            </a:r>
            <a:r>
              <a:rPr lang="he-IL" baseline="0" dirty="0" err="1"/>
              <a:t>ופרפוזיה</a:t>
            </a:r>
            <a:r>
              <a:rPr lang="he-IL" baseline="0" dirty="0"/>
              <a:t> טובים? מד </a:t>
            </a:r>
            <a:r>
              <a:rPr lang="he-IL" baseline="0" dirty="0" err="1"/>
              <a:t>סטורציה</a:t>
            </a:r>
            <a:r>
              <a:rPr lang="he-IL" baseline="0" dirty="0"/>
              <a:t>...</a:t>
            </a:r>
            <a:endParaRPr lang="he-IL" dirty="0"/>
          </a:p>
          <a:p>
            <a:endParaRPr lang="he-IL" dirty="0"/>
          </a:p>
          <a:p>
            <a:pPr defTabSz="914268">
              <a:defRPr/>
            </a:pPr>
            <a:r>
              <a:rPr lang="he-IL" dirty="0"/>
              <a:t>עם </a:t>
            </a:r>
            <a:r>
              <a:rPr lang="en-US" dirty="0"/>
              <a:t>FRC</a:t>
            </a:r>
            <a:r>
              <a:rPr lang="he-IL" dirty="0"/>
              <a:t> קטן, הנאדיות יהיו קרובות יותר ל</a:t>
            </a:r>
            <a:r>
              <a:rPr lang="en-US" dirty="0"/>
              <a:t>CV</a:t>
            </a:r>
            <a:r>
              <a:rPr lang="he-IL" dirty="0"/>
              <a:t> שלהן, לכן אצל אנשים עם </a:t>
            </a:r>
            <a:r>
              <a:rPr lang="en-US" dirty="0"/>
              <a:t>FRC</a:t>
            </a:r>
            <a:r>
              <a:rPr lang="he-IL" dirty="0"/>
              <a:t> קטן מלכתחילה, נעדיף טיפול בתנוחה זקופה.</a:t>
            </a:r>
          </a:p>
          <a:p>
            <a:pPr defTabSz="914268">
              <a:defRPr/>
            </a:pPr>
            <a:endParaRPr lang="he-IL" dirty="0"/>
          </a:p>
          <a:p>
            <a:pPr defTabSz="914268">
              <a:defRPr/>
            </a:pPr>
            <a:r>
              <a:rPr lang="he-IL" dirty="0"/>
              <a:t>הרפיה- רוב תנוחות ההרפיה הן בכיפוף לפנים, הסיבות:</a:t>
            </a:r>
            <a:br>
              <a:rPr lang="en-US" dirty="0"/>
            </a:br>
            <a:r>
              <a:rPr lang="he-IL" dirty="0"/>
              <a:t>-קיבוע הזרועות מאפשר לשרירי עזר לפתוח את בית החזה</a:t>
            </a:r>
            <a:br>
              <a:rPr lang="en-US" dirty="0"/>
            </a:br>
            <a:r>
              <a:rPr lang="he-IL" dirty="0"/>
              <a:t>-איברי הבטן לא יוצרים כך התנגדות</a:t>
            </a:r>
            <a:br>
              <a:rPr lang="en-US" dirty="0"/>
            </a:br>
            <a:r>
              <a:rPr lang="he-IL" dirty="0"/>
              <a:t>-הסרעפת הופכת </a:t>
            </a:r>
            <a:r>
              <a:rPr lang="he-IL" dirty="0" err="1"/>
              <a:t>לכיפתית</a:t>
            </a:r>
            <a:r>
              <a:rPr lang="he-IL" dirty="0"/>
              <a:t> ומתוחה יותר ולכן מתכווצת טוב יותר</a:t>
            </a:r>
            <a:br>
              <a:rPr lang="en-US" dirty="0"/>
            </a:br>
            <a:endParaRPr lang="he-IL" dirty="0"/>
          </a:p>
          <a:p>
            <a:pPr defTabSz="914268">
              <a:defRPr/>
            </a:pPr>
            <a:r>
              <a:rPr lang="he-IL" dirty="0"/>
              <a:t>הנחיות: ניתן לסדר תנוחת הרפיה באמצעות כריות, או ללמד את המטופל לבצע ללא אמצעי עזר – הישענות על מעקה, ירכיים </a:t>
            </a:r>
            <a:r>
              <a:rPr lang="he-IL" dirty="0" err="1"/>
              <a:t>ןכד</a:t>
            </a:r>
            <a:r>
              <a:rPr lang="he-IL" dirty="0"/>
              <a:t>'.</a:t>
            </a:r>
            <a:br>
              <a:rPr lang="en-US" dirty="0"/>
            </a:br>
            <a:r>
              <a:rPr lang="he-IL" dirty="0"/>
              <a:t>בהישענות על הירכיים:</a:t>
            </a:r>
            <a:r>
              <a:rPr lang="he-IL" baseline="0" dirty="0"/>
              <a:t> </a:t>
            </a:r>
            <a:r>
              <a:rPr lang="he-IL" dirty="0"/>
              <a:t>לפתוח את כפות הידיים,</a:t>
            </a:r>
            <a:r>
              <a:rPr lang="he-IL" baseline="0" dirty="0"/>
              <a:t> </a:t>
            </a:r>
            <a:r>
              <a:rPr lang="he-IL" dirty="0"/>
              <a:t>לנעול מרפקים,</a:t>
            </a:r>
            <a:r>
              <a:rPr lang="he-IL" baseline="0" dirty="0"/>
              <a:t> </a:t>
            </a:r>
            <a:r>
              <a:rPr lang="he-IL" dirty="0"/>
              <a:t>שמירה על גו ישר.</a:t>
            </a:r>
          </a:p>
          <a:p>
            <a:pPr defTabSz="914268">
              <a:defRPr/>
            </a:pPr>
            <a:endParaRPr lang="he-IL" dirty="0"/>
          </a:p>
          <a:p>
            <a:pPr defTabSz="914268">
              <a:defRPr/>
            </a:pPr>
            <a:r>
              <a:rPr lang="he-IL" dirty="0"/>
              <a:t>יעילות השיעול- שיעול יעיל הוא בישיבה או עמידה, במידה</a:t>
            </a:r>
            <a:r>
              <a:rPr lang="en-US" dirty="0"/>
              <a:t> </a:t>
            </a:r>
            <a:r>
              <a:rPr lang="he-IL" dirty="0"/>
              <a:t> המטופל לא יכול לשבת/לעמוד, כיפוף הירכיים (אקטיבי/פאסיבי), יכול לעזור בהפקת שיעול יעיל. </a:t>
            </a:r>
          </a:p>
          <a:p>
            <a:pPr defTabSz="914268">
              <a:defRPr/>
            </a:pPr>
            <a:endParaRPr lang="he-IL" dirty="0"/>
          </a:p>
          <a:p>
            <a:pPr defTabSz="914268">
              <a:defRPr/>
            </a:pPr>
            <a:r>
              <a:rPr lang="he-IL" dirty="0"/>
              <a:t>*ישנם שיקולים שונים לבחירת התנוחה- פצעי לחץ, כאב </a:t>
            </a:r>
            <a:r>
              <a:rPr lang="he-IL" dirty="0" err="1"/>
              <a:t>וכו</a:t>
            </a:r>
            <a:r>
              <a:rPr lang="he-IL" dirty="0"/>
              <a:t>'... במידה והתנוחה שבחרנו לטיפול לא מתאימה משיקול אחר, נעשה מודיפיקציה בהתאם, יש לזכור שאנו אנו מטפלים באדם ולא בבעיה (הנשימתית). </a:t>
            </a:r>
          </a:p>
        </p:txBody>
      </p:sp>
      <p:sp>
        <p:nvSpPr>
          <p:cNvPr id="4" name="מציין מיקום של מספר שקופית 3"/>
          <p:cNvSpPr>
            <a:spLocks noGrp="1"/>
          </p:cNvSpPr>
          <p:nvPr>
            <p:ph type="sldNum" sz="quarter" idx="10"/>
          </p:nvPr>
        </p:nvSpPr>
        <p:spPr/>
        <p:txBody>
          <a:bodyPr/>
          <a:lstStyle/>
          <a:p>
            <a:fld id="{C1B1F800-633D-4388-8C1E-EEF648B271E9}" type="slidenum">
              <a:rPr lang="he-IL" smtClean="0"/>
              <a:t>11</a:t>
            </a:fld>
            <a:endParaRPr lang="he-IL"/>
          </a:p>
        </p:txBody>
      </p:sp>
    </p:spTree>
    <p:extLst>
      <p:ext uri="{BB962C8B-B14F-4D97-AF65-F5344CB8AC3E}">
        <p14:creationId xmlns:p14="http://schemas.microsoft.com/office/powerpoint/2010/main" val="369044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a:t>תשפר</a:t>
            </a:r>
            <a:r>
              <a:rPr lang="he-IL" baseline="0" dirty="0"/>
              <a:t> את ההיענות של מערכת הנשימה לנשימה</a:t>
            </a:r>
            <a:endParaRPr lang="he-IL" dirty="0"/>
          </a:p>
        </p:txBody>
      </p:sp>
      <p:sp>
        <p:nvSpPr>
          <p:cNvPr id="4" name="מציין מיקום של מספר שקופית 3"/>
          <p:cNvSpPr>
            <a:spLocks noGrp="1"/>
          </p:cNvSpPr>
          <p:nvPr>
            <p:ph type="sldNum" sz="quarter" idx="10"/>
          </p:nvPr>
        </p:nvSpPr>
        <p:spPr/>
        <p:txBody>
          <a:bodyPr/>
          <a:lstStyle/>
          <a:p>
            <a:fld id="{C1B1F800-633D-4388-8C1E-EEF648B271E9}" type="slidenum">
              <a:rPr lang="he-IL" smtClean="0"/>
              <a:t>12</a:t>
            </a:fld>
            <a:endParaRPr lang="he-IL"/>
          </a:p>
        </p:txBody>
      </p:sp>
    </p:spTree>
    <p:extLst>
      <p:ext uri="{BB962C8B-B14F-4D97-AF65-F5344CB8AC3E}">
        <p14:creationId xmlns:p14="http://schemas.microsoft.com/office/powerpoint/2010/main" val="3569897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a:t>הפעלה, סידור תנוחה והשילוב ביניהם הם הכלי</a:t>
            </a:r>
            <a:r>
              <a:rPr lang="he-IL" baseline="0" dirty="0"/>
              <a:t> הישיר והחזק ביותר בידי הפיזיותרפיסט בהשפעה על תהליך הובלת החמצן על כל שלביו</a:t>
            </a:r>
          </a:p>
          <a:p>
            <a:r>
              <a:rPr lang="he-IL" baseline="0" dirty="0"/>
              <a:t>ברגע שמפעילים את השרירים מפעילים את השרשרת הנשימתית. אצל אדם שלא זז האוורור יהיה גרוע, לא יעזרו אם ינשום עמוק יותר... הנעה שלו תכריח אותו לנשום טוב יותר</a:t>
            </a:r>
          </a:p>
          <a:p>
            <a:endParaRPr lang="he-IL" baseline="0" dirty="0"/>
          </a:p>
          <a:p>
            <a:pPr defTabSz="914268">
              <a:defRPr/>
            </a:pPr>
            <a:r>
              <a:rPr lang="he-IL" baseline="0" dirty="0"/>
              <a:t>*לא מתאימה בכל המקרים- </a:t>
            </a:r>
            <a:r>
              <a:rPr lang="he-IL" dirty="0"/>
              <a:t>במקרים קשים נרצה להורדי את עבודת הנשימה (</a:t>
            </a:r>
            <a:r>
              <a:rPr lang="en-US" dirty="0"/>
              <a:t>WOB</a:t>
            </a:r>
            <a:r>
              <a:rPr lang="he-IL" dirty="0"/>
              <a:t>). </a:t>
            </a:r>
          </a:p>
          <a:p>
            <a:pPr defTabSz="914268">
              <a:defRPr/>
            </a:pPr>
            <a:r>
              <a:rPr lang="he-IL" dirty="0"/>
              <a:t>האם </a:t>
            </a:r>
            <a:r>
              <a:rPr lang="he-IL" dirty="0" err="1"/>
              <a:t>סטורציה</a:t>
            </a:r>
            <a:r>
              <a:rPr lang="he-IL" dirty="0"/>
              <a:t> עולה: אצל אדם בריא </a:t>
            </a:r>
            <a:r>
              <a:rPr lang="he-IL" dirty="0" err="1"/>
              <a:t>הסטורציה</a:t>
            </a:r>
            <a:r>
              <a:rPr lang="he-IL" dirty="0"/>
              <a:t> תעלה בזמן פעילות גופנית, אצל אדם חולה </a:t>
            </a:r>
            <a:r>
              <a:rPr lang="he-IL" dirty="0" err="1"/>
              <a:t>הסטורציה</a:t>
            </a:r>
            <a:r>
              <a:rPr lang="he-IL" dirty="0"/>
              <a:t> עלולה לרדת משום שבפעילות הוא השקיע את כל הרזרבות שלו, מה עושים- ניטור!</a:t>
            </a:r>
            <a:br>
              <a:rPr lang="en-US" dirty="0"/>
            </a:br>
            <a:r>
              <a:rPr lang="he-IL" dirty="0"/>
              <a:t>לא מפסיקים אם </a:t>
            </a:r>
            <a:r>
              <a:rPr lang="he-IL" dirty="0" err="1"/>
              <a:t>הסטורציה</a:t>
            </a:r>
            <a:r>
              <a:rPr lang="he-IL" dirty="0"/>
              <a:t> יורדת, אלא נותנים תמיכת חמצן.</a:t>
            </a:r>
          </a:p>
          <a:p>
            <a:pPr defTabSz="914268">
              <a:defRPr/>
            </a:pPr>
            <a:r>
              <a:rPr lang="he-IL" dirty="0"/>
              <a:t>*פינוי הפרשות: שיפור אוורור יעזור לפינוי הפרשות, לאחר פ.ג האדם נושם מהר יותר וכך פינוי ההפרשות טוב יותר, בזמן פעילות גופנית המנגנון </a:t>
            </a:r>
            <a:r>
              <a:rPr lang="he-IL" dirty="0" err="1"/>
              <a:t>המוקוסיליארי</a:t>
            </a:r>
            <a:r>
              <a:rPr lang="he-IL" dirty="0"/>
              <a:t> מתעורר. </a:t>
            </a:r>
          </a:p>
          <a:p>
            <a:pPr defTabSz="914268">
              <a:defRPr/>
            </a:pPr>
            <a:endParaRPr lang="he-IL" dirty="0"/>
          </a:p>
        </p:txBody>
      </p:sp>
      <p:sp>
        <p:nvSpPr>
          <p:cNvPr id="4" name="מציין מיקום של מספר שקופית 3"/>
          <p:cNvSpPr>
            <a:spLocks noGrp="1"/>
          </p:cNvSpPr>
          <p:nvPr>
            <p:ph type="sldNum" sz="quarter" idx="10"/>
          </p:nvPr>
        </p:nvSpPr>
        <p:spPr/>
        <p:txBody>
          <a:bodyPr/>
          <a:lstStyle/>
          <a:p>
            <a:fld id="{C1B1F800-633D-4388-8C1E-EEF648B271E9}" type="slidenum">
              <a:rPr lang="he-IL" smtClean="0"/>
              <a:t>13</a:t>
            </a:fld>
            <a:endParaRPr lang="he-IL"/>
          </a:p>
        </p:txBody>
      </p:sp>
    </p:spTree>
    <p:extLst>
      <p:ext uri="{BB962C8B-B14F-4D97-AF65-F5344CB8AC3E}">
        <p14:creationId xmlns:p14="http://schemas.microsoft.com/office/powerpoint/2010/main" val="2343288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indent="0">
              <a:buNone/>
            </a:pPr>
            <a:r>
              <a:rPr lang="he-IL" dirty="0">
                <a:latin typeface="David" panose="020E0502060401010101" pitchFamily="34" charset="-79"/>
                <a:cs typeface="David" panose="020E0502060401010101" pitchFamily="34" charset="-79"/>
              </a:rPr>
              <a:t>מעגל תרגילים שמתבצעים באופן אקטיבי ע"י המטופל בהדרכה שלנו, ניתן לשנות ולהתאים למטופל ע"פ צרכיו, ניתן ורצוי לשלב עם תנועה. </a:t>
            </a:r>
          </a:p>
          <a:p>
            <a:pPr marL="0" indent="0">
              <a:buNone/>
            </a:pPr>
            <a:r>
              <a:rPr lang="he-IL" dirty="0">
                <a:latin typeface="David" panose="020E0502060401010101" pitchFamily="34" charset="-79"/>
                <a:cs typeface="David" panose="020E0502060401010101" pitchFamily="34" charset="-79"/>
              </a:rPr>
              <a:t>מסייעם ב:</a:t>
            </a:r>
            <a:endParaRPr lang="en-US"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Collateral ventilation</a:t>
            </a:r>
          </a:p>
          <a:p>
            <a:r>
              <a:rPr lang="he-IL" dirty="0">
                <a:latin typeface="David" panose="020E0502060401010101" pitchFamily="34" charset="-79"/>
                <a:cs typeface="David" panose="020E0502060401010101" pitchFamily="34" charset="-79"/>
              </a:rPr>
              <a:t> פתיחת בועיות סגורות ע"י – </a:t>
            </a:r>
            <a:r>
              <a:rPr lang="en-US" dirty="0">
                <a:latin typeface="David" panose="020E0502060401010101" pitchFamily="34" charset="-79"/>
                <a:cs typeface="David" panose="020E0502060401010101" pitchFamily="34" charset="-79"/>
              </a:rPr>
              <a:t>Interdependence</a:t>
            </a:r>
            <a:r>
              <a:rPr lang="he-IL" dirty="0">
                <a:latin typeface="David" panose="020E0502060401010101" pitchFamily="34" charset="-79"/>
                <a:cs typeface="David" panose="020E0502060401010101" pitchFamily="34" charset="-79"/>
              </a:rPr>
              <a:t>.</a:t>
            </a:r>
            <a:br>
              <a:rPr lang="en-US"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בועית שנפתחה תישאר פתוחה למשך שעה- </a:t>
            </a:r>
            <a:r>
              <a:rPr lang="he-IL" b="0" dirty="0">
                <a:latin typeface="David" panose="020E0502060401010101" pitchFamily="34" charset="-79"/>
                <a:cs typeface="David" panose="020E0502060401010101" pitchFamily="34" charset="-79"/>
              </a:rPr>
              <a:t>ולכן</a:t>
            </a:r>
            <a:r>
              <a:rPr lang="he-IL" b="0" baseline="0" dirty="0">
                <a:latin typeface="David" panose="020E0502060401010101" pitchFamily="34" charset="-79"/>
                <a:cs typeface="David" panose="020E0502060401010101" pitchFamily="34" charset="-79"/>
              </a:rPr>
              <a:t> פעמים רבות נדריך את המטופלים לתרגול מדי שעה. </a:t>
            </a:r>
            <a:endParaRPr lang="he-IL" b="1" dirty="0">
              <a:latin typeface="David" panose="020E0502060401010101" pitchFamily="34" charset="-79"/>
              <a:cs typeface="David" panose="020E0502060401010101" pitchFamily="34" charset="-79"/>
            </a:endParaRPr>
          </a:p>
          <a:p>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שיפור נפחי ריאה</a:t>
            </a:r>
          </a:p>
          <a:p>
            <a:r>
              <a:rPr lang="he-IL" dirty="0">
                <a:latin typeface="David" panose="020E0502060401010101" pitchFamily="34" charset="-79"/>
                <a:cs typeface="David" panose="020E0502060401010101" pitchFamily="34" charset="-79"/>
              </a:rPr>
              <a:t>שיפור יחס אוורור/</a:t>
            </a:r>
            <a:r>
              <a:rPr lang="he-IL" dirty="0" err="1">
                <a:latin typeface="David" panose="020E0502060401010101" pitchFamily="34" charset="-79"/>
                <a:cs typeface="David" panose="020E0502060401010101" pitchFamily="34" charset="-79"/>
              </a:rPr>
              <a:t>פרפוזיה</a:t>
            </a:r>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ניוד ופינוי הפרשות</a:t>
            </a:r>
          </a:p>
          <a:p>
            <a:r>
              <a:rPr lang="he-IL" dirty="0">
                <a:latin typeface="David" panose="020E0502060401010101" pitchFamily="34" charset="-79"/>
                <a:cs typeface="David" panose="020E0502060401010101" pitchFamily="34" charset="-79"/>
              </a:rPr>
              <a:t>שיפור היענות מערכת הנשימה- לא רק הריאות, אלא כל המערכת החיצונית- שאיפה עמוקה מותחת את השרירים, מניעה את המפרקים.</a:t>
            </a:r>
          </a:p>
          <a:p>
            <a:r>
              <a:rPr lang="he-IL" dirty="0">
                <a:latin typeface="David" panose="020E0502060401010101" pitchFamily="34" charset="-79"/>
                <a:cs typeface="David" panose="020E0502060401010101" pitchFamily="34" charset="-79"/>
              </a:rPr>
              <a:t>הרפיה</a:t>
            </a:r>
          </a:p>
          <a:p>
            <a:r>
              <a:rPr lang="he-IL" dirty="0">
                <a:latin typeface="David" panose="020E0502060401010101" pitchFamily="34" charset="-79"/>
                <a:cs typeface="David" panose="020E0502060401010101" pitchFamily="34" charset="-79"/>
              </a:rPr>
              <a:t>שיפור פיזור תרופות</a:t>
            </a:r>
          </a:p>
        </p:txBody>
      </p:sp>
      <p:sp>
        <p:nvSpPr>
          <p:cNvPr id="4" name="מציין מיקום של מספר שקופית 3"/>
          <p:cNvSpPr>
            <a:spLocks noGrp="1"/>
          </p:cNvSpPr>
          <p:nvPr>
            <p:ph type="sldNum" sz="quarter" idx="10"/>
          </p:nvPr>
        </p:nvSpPr>
        <p:spPr/>
        <p:txBody>
          <a:bodyPr/>
          <a:lstStyle/>
          <a:p>
            <a:fld id="{C1B1F800-633D-4388-8C1E-EEF648B271E9}" type="slidenum">
              <a:rPr lang="he-IL" smtClean="0"/>
              <a:t>14</a:t>
            </a:fld>
            <a:endParaRPr lang="he-IL"/>
          </a:p>
        </p:txBody>
      </p:sp>
    </p:spTree>
    <p:extLst>
      <p:ext uri="{BB962C8B-B14F-4D97-AF65-F5344CB8AC3E}">
        <p14:creationId xmlns:p14="http://schemas.microsoft.com/office/powerpoint/2010/main" val="2415296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a:t>אינדיקציות:</a:t>
            </a:r>
            <a:r>
              <a:rPr lang="he-IL" baseline="0" dirty="0"/>
              <a:t> מטופל הסובל מריבוי הפרשות או קושי בפינוי</a:t>
            </a:r>
          </a:p>
          <a:p>
            <a:r>
              <a:rPr lang="he-IL" baseline="0" dirty="0"/>
              <a:t>יעיל בתינוקות</a:t>
            </a:r>
          </a:p>
          <a:p>
            <a:endParaRPr lang="he-IL" baseline="0" dirty="0"/>
          </a:p>
          <a:p>
            <a:r>
              <a:rPr lang="he-IL" baseline="0" dirty="0"/>
              <a:t>מצבים המצריכים זהירות: שבר או פוטנציאל לשבר (אוסטאופורוזיס ראשוני או משני), חוסר שלומות בעור (כוויות- מוטב </a:t>
            </a:r>
            <a:r>
              <a:rPr lang="he-IL" baseline="0" dirty="0" err="1"/>
              <a:t>להמנע</a:t>
            </a:r>
            <a:r>
              <a:rPr lang="he-IL" baseline="0" dirty="0"/>
              <a:t>), קוצר נשימה או </a:t>
            </a:r>
            <a:r>
              <a:rPr lang="he-IL" baseline="0" dirty="0" err="1"/>
              <a:t>ברונכוספזם</a:t>
            </a:r>
            <a:r>
              <a:rPr lang="he-IL" baseline="0" dirty="0"/>
              <a:t> (הטיפול בעצמו גורם </a:t>
            </a:r>
            <a:r>
              <a:rPr lang="he-IL" baseline="0" dirty="0" err="1"/>
              <a:t>לברונכוספאזם</a:t>
            </a:r>
            <a:r>
              <a:rPr lang="he-IL" baseline="0" dirty="0"/>
              <a:t>), </a:t>
            </a:r>
            <a:r>
              <a:rPr lang="he-IL" baseline="0" dirty="0" err="1"/>
              <a:t>אמפיזמה</a:t>
            </a:r>
            <a:r>
              <a:rPr lang="he-IL" baseline="0" dirty="0"/>
              <a:t> תת עורית, תעוקת חזה/הפרעות קצב, קוצב, כאב. </a:t>
            </a:r>
          </a:p>
        </p:txBody>
      </p:sp>
      <p:sp>
        <p:nvSpPr>
          <p:cNvPr id="4" name="מציין מיקום של מספר שקופית 3"/>
          <p:cNvSpPr>
            <a:spLocks noGrp="1"/>
          </p:cNvSpPr>
          <p:nvPr>
            <p:ph type="sldNum" sz="quarter" idx="10"/>
          </p:nvPr>
        </p:nvSpPr>
        <p:spPr/>
        <p:txBody>
          <a:bodyPr/>
          <a:lstStyle/>
          <a:p>
            <a:fld id="{C1B1F800-633D-4388-8C1E-EEF648B271E9}" type="slidenum">
              <a:rPr lang="he-IL" smtClean="0"/>
              <a:t>15</a:t>
            </a:fld>
            <a:endParaRPr lang="he-IL"/>
          </a:p>
        </p:txBody>
      </p:sp>
    </p:spTree>
    <p:extLst>
      <p:ext uri="{BB962C8B-B14F-4D97-AF65-F5344CB8AC3E}">
        <p14:creationId xmlns:p14="http://schemas.microsoft.com/office/powerpoint/2010/main" val="1347890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baseline="0" dirty="0"/>
              <a:t>יש את אלו המסחריים, אך כמובן שניתן להשתמש בציוד סביבנו כדי להשיג את אותן מטרות. </a:t>
            </a:r>
          </a:p>
          <a:p>
            <a:endParaRPr lang="he-IL" baseline="0" dirty="0"/>
          </a:p>
          <a:p>
            <a:r>
              <a:rPr lang="he-IL" baseline="0" dirty="0"/>
              <a:t>מעודדים שאיפה- המוכר והנפוץ ביותר הוא ה</a:t>
            </a:r>
            <a:r>
              <a:rPr lang="en-US" baseline="0" dirty="0" err="1"/>
              <a:t>triflow</a:t>
            </a:r>
            <a:r>
              <a:rPr lang="en-US" baseline="0" dirty="0"/>
              <a:t>-</a:t>
            </a:r>
            <a:r>
              <a:rPr lang="he-IL" baseline="0" dirty="0"/>
              <a:t> (ניתן גם לתרגול נשיפה, אך לא מייצר אפקט טיפולי משמעותי). עיקר היתרון שבו הוא הפידבק </a:t>
            </a:r>
            <a:r>
              <a:rPr lang="he-IL" baseline="0" dirty="0" err="1"/>
              <a:t>הויזואלי</a:t>
            </a:r>
            <a:r>
              <a:rPr lang="he-IL" baseline="0" dirty="0"/>
              <a:t> שהוא נותן למטופל, הופך את התרגול, </a:t>
            </a:r>
            <a:r>
              <a:rPr lang="he-IL" baseline="0" dirty="0" err="1"/>
              <a:t>הלפעמים</a:t>
            </a:r>
            <a:r>
              <a:rPr lang="he-IL" baseline="0" dirty="0"/>
              <a:t> מכאיב, למשחק ואתגר. על אף שניתן בתדירות גבוהה מאוד בבתי חולים (ע"י פיזיותרפיסטים אבל לא רק...), לא מתאים לכל המטופלים! לדוגמא פחות מתאים לחולים עם מחלה חסימתית (ניתן לשתף על מקרים שונים שניתן ולא התאים כלל, למשל אצלי, ע"י אחיות, ניתן למטופלת עיוורת, למטופל עם </a:t>
            </a:r>
            <a:r>
              <a:rPr lang="he-IL" baseline="0" dirty="0" err="1"/>
              <a:t>פנאומוטורקס</a:t>
            </a:r>
            <a:r>
              <a:rPr lang="he-IL" baseline="0" dirty="0"/>
              <a:t> לא מנוקז...).  </a:t>
            </a:r>
          </a:p>
          <a:p>
            <a:endParaRPr lang="he-IL" baseline="0" dirty="0"/>
          </a:p>
          <a:p>
            <a:r>
              <a:rPr lang="he-IL" baseline="0" dirty="0"/>
              <a:t>מעודדים נשיפה ופינוי ליחה- ע"י מתן התנגדות - שומרים על דרכי הנשימה פתוחות לחולים עם מחלות חסימתיות, אימון וחיזוק שרירי הנשימה, פינוי ליחה ע"י פתיחת </a:t>
            </a:r>
            <a:r>
              <a:rPr lang="he-IL" baseline="0" dirty="0" err="1"/>
              <a:t>קולטרליים</a:t>
            </a:r>
            <a:r>
              <a:rPr lang="he-IL" baseline="0" dirty="0"/>
              <a:t>. ישנם מכשירים שמייצרים ויברציות- ויברציות מסייעות בניתוק הליחה ומשפיעות על צמיגות הליחה (הופכת לנוזלית יותר).</a:t>
            </a:r>
          </a:p>
        </p:txBody>
      </p:sp>
      <p:sp>
        <p:nvSpPr>
          <p:cNvPr id="4" name="מציין מיקום של מספר שקופית 3"/>
          <p:cNvSpPr>
            <a:spLocks noGrp="1"/>
          </p:cNvSpPr>
          <p:nvPr>
            <p:ph type="sldNum" sz="quarter" idx="10"/>
          </p:nvPr>
        </p:nvSpPr>
        <p:spPr/>
        <p:txBody>
          <a:bodyPr/>
          <a:lstStyle/>
          <a:p>
            <a:fld id="{C1B1F800-633D-4388-8C1E-EEF648B271E9}" type="slidenum">
              <a:rPr lang="he-IL" smtClean="0"/>
              <a:t>16</a:t>
            </a:fld>
            <a:endParaRPr lang="he-IL"/>
          </a:p>
        </p:txBody>
      </p:sp>
    </p:spTree>
    <p:extLst>
      <p:ext uri="{BB962C8B-B14F-4D97-AF65-F5344CB8AC3E}">
        <p14:creationId xmlns:p14="http://schemas.microsoft.com/office/powerpoint/2010/main" val="2582267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en-US" dirty="0"/>
              <a:t>IPV</a:t>
            </a:r>
            <a:r>
              <a:rPr lang="he-IL" dirty="0"/>
              <a:t>- מתנהג כמו המכשירים עם</a:t>
            </a:r>
            <a:r>
              <a:rPr lang="he-IL" baseline="0" dirty="0"/>
              <a:t> הרטט, שומר על </a:t>
            </a:r>
            <a:r>
              <a:rPr lang="en-US" baseline="0" dirty="0"/>
              <a:t>PIP</a:t>
            </a:r>
            <a:r>
              <a:rPr lang="he-IL" baseline="0" dirty="0"/>
              <a:t> ומונע קריסת מע' נשימה, יש לו קומפרסור חיצוני שיוצר רעידות חזקות על מערכת הנשימה, שימושי לשאיפה ולנשיפה. </a:t>
            </a:r>
          </a:p>
          <a:p>
            <a:r>
              <a:rPr lang="he-IL" baseline="0" dirty="0"/>
              <a:t>גדול, יקר, עלול לגרום ליובש בדרכי הנשימה.</a:t>
            </a:r>
          </a:p>
          <a:p>
            <a:endParaRPr lang="he-IL" baseline="0" dirty="0"/>
          </a:p>
          <a:p>
            <a:r>
              <a:rPr lang="he-IL" baseline="0" dirty="0" err="1"/>
              <a:t>אמבו</a:t>
            </a:r>
            <a:r>
              <a:rPr lang="he-IL" baseline="0" dirty="0"/>
              <a:t>- עוזר בהפקת שיעול למי שה-</a:t>
            </a:r>
            <a:r>
              <a:rPr lang="en-US" baseline="0" dirty="0"/>
              <a:t>VC</a:t>
            </a:r>
            <a:r>
              <a:rPr lang="he-IL" baseline="0" dirty="0"/>
              <a:t> שלו קטן מדי, מבקשים ממנו לקחת הכי הרבה אוויר שהוא יכול, מוסיפים עוד אוויר ע"י </a:t>
            </a:r>
            <a:r>
              <a:rPr lang="he-IL" baseline="0" dirty="0" err="1"/>
              <a:t>האמבו</a:t>
            </a:r>
            <a:r>
              <a:rPr lang="he-IL" baseline="0" dirty="0"/>
              <a:t> ואז מבקשים ממנו להוציא את כל האוויר בבת אחת- מעין שיעול פאסיבי. למי שיש גם חולשה של שרירי בטן- ניתן לעזור וללחוץ על הבטן, אם לא מצליח- משעל. </a:t>
            </a:r>
          </a:p>
          <a:p>
            <a:r>
              <a:rPr lang="he-IL" baseline="0" dirty="0"/>
              <a:t>שימוש </a:t>
            </a:r>
            <a:r>
              <a:rPr lang="he-IL" baseline="0" dirty="0" err="1"/>
              <a:t>באמבו</a:t>
            </a:r>
            <a:r>
              <a:rPr lang="he-IL" baseline="0" dirty="0"/>
              <a:t> יכול להקשות על ההחזר הורידי אל הריאות (לחץ חיובי גדול בבית החזה) והמטופל עלול להתעלף, אם חוששים מסיטואציה כזו- מוטב לבצע את הטיפול בשכיבה.  </a:t>
            </a:r>
            <a:endParaRPr lang="he-IL" dirty="0"/>
          </a:p>
        </p:txBody>
      </p:sp>
      <p:sp>
        <p:nvSpPr>
          <p:cNvPr id="4" name="מציין מיקום של מספר שקופית 3"/>
          <p:cNvSpPr>
            <a:spLocks noGrp="1"/>
          </p:cNvSpPr>
          <p:nvPr>
            <p:ph type="sldNum" sz="quarter" idx="10"/>
          </p:nvPr>
        </p:nvSpPr>
        <p:spPr/>
        <p:txBody>
          <a:bodyPr/>
          <a:lstStyle/>
          <a:p>
            <a:fld id="{C1B1F800-633D-4388-8C1E-EEF648B271E9}" type="slidenum">
              <a:rPr lang="he-IL" smtClean="0"/>
              <a:t>17</a:t>
            </a:fld>
            <a:endParaRPr lang="he-IL"/>
          </a:p>
        </p:txBody>
      </p:sp>
    </p:spTree>
    <p:extLst>
      <p:ext uri="{BB962C8B-B14F-4D97-AF65-F5344CB8AC3E}">
        <p14:creationId xmlns:p14="http://schemas.microsoft.com/office/powerpoint/2010/main" val="2730189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a:t>הסבר על</a:t>
            </a:r>
            <a:r>
              <a:rPr lang="he-IL" baseline="0" dirty="0"/>
              <a:t> מהות הבדיקה שלנו ועל התוצאות שלה, להסביר את רציונל הטיפול – יעלה את שיתוף הפעולה, שיפור ההיענות לתרגול עצמאי, יזכרו את התרגילים טוב יותר אם יבינו את העיקרון המנחה.</a:t>
            </a:r>
          </a:p>
          <a:p>
            <a:r>
              <a:rPr lang="he-IL" dirty="0"/>
              <a:t>עידוד לפעילות גופנית על אף שעייפים, כאובים, להסביר מדוע פעילות לא תעשה נזק, אלא ההפך. </a:t>
            </a:r>
          </a:p>
          <a:p>
            <a:r>
              <a:rPr lang="he-IL" dirty="0"/>
              <a:t>חינוך להמשך</a:t>
            </a:r>
            <a:r>
              <a:rPr lang="he-IL" baseline="0" dirty="0"/>
              <a:t> פעילות גם באופן עצמאי, אימוץ אורח חיים בריא יותר, הפניה לשיקום ריאות, רופא ריאות, פיזיותרפיה לרצפת אגן (החלשות עקב שיעול כרוני). </a:t>
            </a:r>
            <a:endParaRPr lang="he-IL" dirty="0"/>
          </a:p>
        </p:txBody>
      </p:sp>
      <p:sp>
        <p:nvSpPr>
          <p:cNvPr id="4" name="מציין מיקום של מספר שקופית 3"/>
          <p:cNvSpPr>
            <a:spLocks noGrp="1"/>
          </p:cNvSpPr>
          <p:nvPr>
            <p:ph type="sldNum" sz="quarter" idx="10"/>
          </p:nvPr>
        </p:nvSpPr>
        <p:spPr/>
        <p:txBody>
          <a:bodyPr/>
          <a:lstStyle/>
          <a:p>
            <a:fld id="{C1B1F800-633D-4388-8C1E-EEF648B271E9}" type="slidenum">
              <a:rPr lang="he-IL" smtClean="0"/>
              <a:t>18</a:t>
            </a:fld>
            <a:endParaRPr lang="he-IL"/>
          </a:p>
        </p:txBody>
      </p:sp>
    </p:spTree>
    <p:extLst>
      <p:ext uri="{BB962C8B-B14F-4D97-AF65-F5344CB8AC3E}">
        <p14:creationId xmlns:p14="http://schemas.microsoft.com/office/powerpoint/2010/main" val="2183219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a:t>הנושא</a:t>
            </a:r>
            <a:r>
              <a:rPr lang="he-IL" baseline="0" dirty="0"/>
              <a:t> הכי "חם" בזמן האחרון, אופיר מביא מעט מהידע שנאסף בתקופה בה הוא טיפל במחלקות הקורונה במרכז רפואי מאיר. </a:t>
            </a:r>
            <a:endParaRPr lang="he-IL" dirty="0"/>
          </a:p>
        </p:txBody>
      </p:sp>
      <p:sp>
        <p:nvSpPr>
          <p:cNvPr id="4" name="מציין מיקום של מספר שקופית 3"/>
          <p:cNvSpPr>
            <a:spLocks noGrp="1"/>
          </p:cNvSpPr>
          <p:nvPr>
            <p:ph type="sldNum" sz="quarter" idx="10"/>
          </p:nvPr>
        </p:nvSpPr>
        <p:spPr/>
        <p:txBody>
          <a:bodyPr/>
          <a:lstStyle/>
          <a:p>
            <a:fld id="{8BF81B70-1276-4144-8D1D-E1E405BC0409}" type="slidenum">
              <a:rPr lang="he-IL" smtClean="0"/>
              <a:t>19</a:t>
            </a:fld>
            <a:endParaRPr lang="he-IL"/>
          </a:p>
        </p:txBody>
      </p:sp>
    </p:spTree>
    <p:extLst>
      <p:ext uri="{BB962C8B-B14F-4D97-AF65-F5344CB8AC3E}">
        <p14:creationId xmlns:p14="http://schemas.microsoft.com/office/powerpoint/2010/main" val="1173395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מציין מיקום של תמונת שקופית 1"/>
          <p:cNvSpPr>
            <a:spLocks noGrp="1" noRot="1" noChangeAspect="1" noTextEdit="1"/>
          </p:cNvSpPr>
          <p:nvPr>
            <p:ph type="sldImg"/>
          </p:nvPr>
        </p:nvSpPr>
        <p:spPr>
          <a:xfrm>
            <a:off x="381000" y="685800"/>
            <a:ext cx="6096000" cy="3429000"/>
          </a:xfrm>
          <a:ln/>
        </p:spPr>
      </p:sp>
      <p:sp>
        <p:nvSpPr>
          <p:cNvPr id="50179" name="מציין מיקום של הערו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dirty="0"/>
          </a:p>
        </p:txBody>
      </p:sp>
      <p:sp>
        <p:nvSpPr>
          <p:cNvPr id="50180" name="מציין מיקום של מספר שקופית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034" indent="-285398">
              <a:defRPr>
                <a:solidFill>
                  <a:schemeClr val="tx1"/>
                </a:solidFill>
                <a:latin typeface="Arial" pitchFamily="34" charset="0"/>
                <a:cs typeface="Arial" pitchFamily="34" charset="0"/>
              </a:defRPr>
            </a:lvl2pPr>
            <a:lvl3pPr marL="1141590" indent="-228318">
              <a:defRPr>
                <a:solidFill>
                  <a:schemeClr val="tx1"/>
                </a:solidFill>
                <a:latin typeface="Arial" pitchFamily="34" charset="0"/>
                <a:cs typeface="Arial" pitchFamily="34" charset="0"/>
              </a:defRPr>
            </a:lvl3pPr>
            <a:lvl4pPr marL="1599729" indent="-228318">
              <a:defRPr>
                <a:solidFill>
                  <a:schemeClr val="tx1"/>
                </a:solidFill>
                <a:latin typeface="Arial" pitchFamily="34" charset="0"/>
                <a:cs typeface="Arial" pitchFamily="34" charset="0"/>
              </a:defRPr>
            </a:lvl4pPr>
            <a:lvl5pPr marL="2056365" indent="-228318">
              <a:defRPr>
                <a:solidFill>
                  <a:schemeClr val="tx1"/>
                </a:solidFill>
                <a:latin typeface="Arial" pitchFamily="34" charset="0"/>
                <a:cs typeface="Arial" pitchFamily="34" charset="0"/>
              </a:defRPr>
            </a:lvl5pPr>
            <a:lvl6pPr marL="2488968" indent="-228318" algn="l" rtl="0" eaLnBrk="0" fontAlgn="base" hangingPunct="0">
              <a:spcBef>
                <a:spcPct val="0"/>
              </a:spcBef>
              <a:spcAft>
                <a:spcPct val="0"/>
              </a:spcAft>
              <a:defRPr>
                <a:solidFill>
                  <a:schemeClr val="tx1"/>
                </a:solidFill>
                <a:latin typeface="Arial" pitchFamily="34" charset="0"/>
                <a:cs typeface="Arial" pitchFamily="34" charset="0"/>
              </a:defRPr>
            </a:lvl6pPr>
            <a:lvl7pPr marL="2921570" indent="-228318" algn="l" rtl="0" eaLnBrk="0" fontAlgn="base" hangingPunct="0">
              <a:spcBef>
                <a:spcPct val="0"/>
              </a:spcBef>
              <a:spcAft>
                <a:spcPct val="0"/>
              </a:spcAft>
              <a:defRPr>
                <a:solidFill>
                  <a:schemeClr val="tx1"/>
                </a:solidFill>
                <a:latin typeface="Arial" pitchFamily="34" charset="0"/>
                <a:cs typeface="Arial" pitchFamily="34" charset="0"/>
              </a:defRPr>
            </a:lvl7pPr>
            <a:lvl8pPr marL="3354173" indent="-228318" algn="l" rtl="0" eaLnBrk="0" fontAlgn="base" hangingPunct="0">
              <a:spcBef>
                <a:spcPct val="0"/>
              </a:spcBef>
              <a:spcAft>
                <a:spcPct val="0"/>
              </a:spcAft>
              <a:defRPr>
                <a:solidFill>
                  <a:schemeClr val="tx1"/>
                </a:solidFill>
                <a:latin typeface="Arial" pitchFamily="34" charset="0"/>
                <a:cs typeface="Arial" pitchFamily="34" charset="0"/>
              </a:defRPr>
            </a:lvl8pPr>
            <a:lvl9pPr marL="3786776" indent="-228318" algn="l" rtl="0" eaLnBrk="0" fontAlgn="base" hangingPunct="0">
              <a:spcBef>
                <a:spcPct val="0"/>
              </a:spcBef>
              <a:spcAft>
                <a:spcPct val="0"/>
              </a:spcAft>
              <a:defRPr>
                <a:solidFill>
                  <a:schemeClr val="tx1"/>
                </a:solidFill>
                <a:latin typeface="Arial" pitchFamily="34" charset="0"/>
                <a:cs typeface="Arial" pitchFamily="34" charset="0"/>
              </a:defRPr>
            </a:lvl9pPr>
          </a:lstStyle>
          <a:p>
            <a:fld id="{C1F9DB6E-CD2F-4B79-9C89-D9E9BFB1609C}" type="slidenum">
              <a:rPr lang="he-IL" altLang="he-IL" smtClean="0">
                <a:latin typeface="Calibri" pitchFamily="34" charset="0"/>
              </a:rPr>
              <a:pPr/>
              <a:t>23</a:t>
            </a:fld>
            <a:endParaRPr lang="en-US" altLang="he-I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1B1F800-633D-4388-8C1E-EEF648B271E9}" type="slidenum">
              <a:rPr lang="he-IL" smtClean="0"/>
              <a:t>2</a:t>
            </a:fld>
            <a:endParaRPr lang="he-IL"/>
          </a:p>
        </p:txBody>
      </p:sp>
    </p:spTree>
    <p:extLst>
      <p:ext uri="{BB962C8B-B14F-4D97-AF65-F5344CB8AC3E}">
        <p14:creationId xmlns:p14="http://schemas.microsoft.com/office/powerpoint/2010/main" val="1557479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מציין מיקום של תמונת שקופית 1"/>
          <p:cNvSpPr>
            <a:spLocks noGrp="1" noRot="1" noChangeAspect="1" noChangeArrowheads="1" noTextEdit="1"/>
          </p:cNvSpPr>
          <p:nvPr>
            <p:ph type="sldImg"/>
          </p:nvPr>
        </p:nvSpPr>
        <p:spPr>
          <a:xfrm>
            <a:off x="381000" y="685800"/>
            <a:ext cx="6096000" cy="3429000"/>
          </a:xfrm>
          <a:ln/>
        </p:spPr>
      </p:sp>
      <p:sp>
        <p:nvSpPr>
          <p:cNvPr id="53251" name="מציין מיקום של הערו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altLang="he-IL" dirty="0"/>
              <a:t>אלו מצבים בהם אסור לנו לטפל- אנחנו עשויים להזיק או שפשוט אין לנו דרך לסייע למטופל...</a:t>
            </a:r>
          </a:p>
        </p:txBody>
      </p:sp>
      <p:sp>
        <p:nvSpPr>
          <p:cNvPr id="53252" name="מציין מיקום של מספר שקופית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034" indent="-285398">
              <a:defRPr>
                <a:solidFill>
                  <a:schemeClr val="tx1"/>
                </a:solidFill>
                <a:latin typeface="Arial" pitchFamily="34" charset="0"/>
                <a:cs typeface="Arial" pitchFamily="34" charset="0"/>
              </a:defRPr>
            </a:lvl2pPr>
            <a:lvl3pPr marL="1141590" indent="-228318">
              <a:defRPr>
                <a:solidFill>
                  <a:schemeClr val="tx1"/>
                </a:solidFill>
                <a:latin typeface="Arial" pitchFamily="34" charset="0"/>
                <a:cs typeface="Arial" pitchFamily="34" charset="0"/>
              </a:defRPr>
            </a:lvl3pPr>
            <a:lvl4pPr marL="1599729" indent="-228318">
              <a:defRPr>
                <a:solidFill>
                  <a:schemeClr val="tx1"/>
                </a:solidFill>
                <a:latin typeface="Arial" pitchFamily="34" charset="0"/>
                <a:cs typeface="Arial" pitchFamily="34" charset="0"/>
              </a:defRPr>
            </a:lvl4pPr>
            <a:lvl5pPr marL="2056365" indent="-228318">
              <a:defRPr>
                <a:solidFill>
                  <a:schemeClr val="tx1"/>
                </a:solidFill>
                <a:latin typeface="Arial" pitchFamily="34" charset="0"/>
                <a:cs typeface="Arial" pitchFamily="34" charset="0"/>
              </a:defRPr>
            </a:lvl5pPr>
            <a:lvl6pPr marL="2488968" indent="-228318" algn="l" rtl="0" eaLnBrk="0" fontAlgn="base" hangingPunct="0">
              <a:spcBef>
                <a:spcPct val="0"/>
              </a:spcBef>
              <a:spcAft>
                <a:spcPct val="0"/>
              </a:spcAft>
              <a:defRPr>
                <a:solidFill>
                  <a:schemeClr val="tx1"/>
                </a:solidFill>
                <a:latin typeface="Arial" pitchFamily="34" charset="0"/>
                <a:cs typeface="Arial" pitchFamily="34" charset="0"/>
              </a:defRPr>
            </a:lvl6pPr>
            <a:lvl7pPr marL="2921570" indent="-228318" algn="l" rtl="0" eaLnBrk="0" fontAlgn="base" hangingPunct="0">
              <a:spcBef>
                <a:spcPct val="0"/>
              </a:spcBef>
              <a:spcAft>
                <a:spcPct val="0"/>
              </a:spcAft>
              <a:defRPr>
                <a:solidFill>
                  <a:schemeClr val="tx1"/>
                </a:solidFill>
                <a:latin typeface="Arial" pitchFamily="34" charset="0"/>
                <a:cs typeface="Arial" pitchFamily="34" charset="0"/>
              </a:defRPr>
            </a:lvl7pPr>
            <a:lvl8pPr marL="3354173" indent="-228318" algn="l" rtl="0" eaLnBrk="0" fontAlgn="base" hangingPunct="0">
              <a:spcBef>
                <a:spcPct val="0"/>
              </a:spcBef>
              <a:spcAft>
                <a:spcPct val="0"/>
              </a:spcAft>
              <a:defRPr>
                <a:solidFill>
                  <a:schemeClr val="tx1"/>
                </a:solidFill>
                <a:latin typeface="Arial" pitchFamily="34" charset="0"/>
                <a:cs typeface="Arial" pitchFamily="34" charset="0"/>
              </a:defRPr>
            </a:lvl8pPr>
            <a:lvl9pPr marL="3786776" indent="-228318" algn="l" rtl="0" eaLnBrk="0" fontAlgn="base" hangingPunct="0">
              <a:spcBef>
                <a:spcPct val="0"/>
              </a:spcBef>
              <a:spcAft>
                <a:spcPct val="0"/>
              </a:spcAft>
              <a:defRPr>
                <a:solidFill>
                  <a:schemeClr val="tx1"/>
                </a:solidFill>
                <a:latin typeface="Arial" pitchFamily="34" charset="0"/>
                <a:cs typeface="Arial" pitchFamily="34" charset="0"/>
              </a:defRPr>
            </a:lvl9pPr>
          </a:lstStyle>
          <a:p>
            <a:fld id="{8DCF751B-488B-4F1D-890F-DACC52B083B8}" type="slidenum">
              <a:rPr lang="he-IL" altLang="he-IL" smtClean="0">
                <a:latin typeface="Calibri" pitchFamily="34" charset="0"/>
              </a:rPr>
              <a:pPr/>
              <a:t>24</a:t>
            </a:fld>
            <a:endParaRPr lang="en-US" altLang="he-I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מציין מיקום של תמונת שקופית 1"/>
          <p:cNvSpPr>
            <a:spLocks noGrp="1" noRot="1" noChangeAspect="1" noTextEdit="1"/>
          </p:cNvSpPr>
          <p:nvPr>
            <p:ph type="sldImg"/>
          </p:nvPr>
        </p:nvSpPr>
        <p:spPr>
          <a:xfrm>
            <a:off x="381000" y="685800"/>
            <a:ext cx="6096000" cy="3429000"/>
          </a:xfrm>
          <a:ln/>
        </p:spPr>
      </p:sp>
      <p:sp>
        <p:nvSpPr>
          <p:cNvPr id="54275" name="מציין מיקום של הערו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dirty="0"/>
              <a:t>גודש ריאתי, תפליט </a:t>
            </a:r>
            <a:r>
              <a:rPr lang="he-IL" altLang="he-IL" dirty="0" err="1"/>
              <a:t>פלאורלי</a:t>
            </a:r>
            <a:r>
              <a:rPr lang="he-IL" altLang="he-IL" dirty="0"/>
              <a:t> – בטיפולנו לא נוכל</a:t>
            </a:r>
            <a:r>
              <a:rPr lang="he-IL" altLang="he-IL" baseline="0" dirty="0"/>
              <a:t> להשפיע עליו</a:t>
            </a:r>
            <a:endParaRPr lang="he-IL" altLang="he-IL" dirty="0"/>
          </a:p>
          <a:p>
            <a:endParaRPr lang="he-IL" altLang="he-IL" dirty="0"/>
          </a:p>
          <a:p>
            <a:r>
              <a:rPr lang="he-IL" altLang="he-IL" dirty="0"/>
              <a:t>דלקת ריאות- לא נעזור בשלב הלא </a:t>
            </a:r>
            <a:r>
              <a:rPr lang="he-IL" altLang="he-IL" dirty="0" err="1"/>
              <a:t>פרודקטיבי</a:t>
            </a:r>
            <a:endParaRPr lang="he-IL" altLang="he-IL" dirty="0"/>
          </a:p>
          <a:p>
            <a:endParaRPr lang="he-IL" altLang="he-IL" dirty="0"/>
          </a:p>
          <a:p>
            <a:r>
              <a:rPr lang="he-IL" altLang="he-IL" dirty="0"/>
              <a:t>להבדיל ממצבים שהם </a:t>
            </a:r>
            <a:r>
              <a:rPr lang="he-IL" altLang="he-IL" dirty="0" err="1"/>
              <a:t>קונטראינדיקציה</a:t>
            </a:r>
            <a:r>
              <a:rPr lang="he-IL" altLang="he-IL" dirty="0"/>
              <a:t>, פה מותר לטפל, אך אין לנו יכולת לסייע למטופל, אנו אף עלולים להזיק לו...</a:t>
            </a:r>
          </a:p>
          <a:p>
            <a:r>
              <a:rPr lang="he-IL" altLang="he-IL" dirty="0"/>
              <a:t>ניתן להזמין אותנו להערכה נשימתית וניסיון טיפול, אך לעיתים אנו נבחר לא להמשיך לטפל (הסיבה, כמובן, תפורט בתשובה לייעוץ).</a:t>
            </a:r>
          </a:p>
          <a:p>
            <a:r>
              <a:rPr lang="he-IL" altLang="he-IL" dirty="0"/>
              <a:t>**כמובן שלעיתים נתערב כדי לשפר את התפקוד של המטופלים האלו. </a:t>
            </a:r>
          </a:p>
        </p:txBody>
      </p:sp>
      <p:sp>
        <p:nvSpPr>
          <p:cNvPr id="54276" name="מציין מיקום של מספר שקופית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034" indent="-285398">
              <a:defRPr>
                <a:solidFill>
                  <a:schemeClr val="tx1"/>
                </a:solidFill>
                <a:latin typeface="Arial" pitchFamily="34" charset="0"/>
                <a:cs typeface="Arial" pitchFamily="34" charset="0"/>
              </a:defRPr>
            </a:lvl2pPr>
            <a:lvl3pPr marL="1141590" indent="-228318">
              <a:defRPr>
                <a:solidFill>
                  <a:schemeClr val="tx1"/>
                </a:solidFill>
                <a:latin typeface="Arial" pitchFamily="34" charset="0"/>
                <a:cs typeface="Arial" pitchFamily="34" charset="0"/>
              </a:defRPr>
            </a:lvl3pPr>
            <a:lvl4pPr marL="1599729" indent="-228318">
              <a:defRPr>
                <a:solidFill>
                  <a:schemeClr val="tx1"/>
                </a:solidFill>
                <a:latin typeface="Arial" pitchFamily="34" charset="0"/>
                <a:cs typeface="Arial" pitchFamily="34" charset="0"/>
              </a:defRPr>
            </a:lvl4pPr>
            <a:lvl5pPr marL="2056365" indent="-228318">
              <a:defRPr>
                <a:solidFill>
                  <a:schemeClr val="tx1"/>
                </a:solidFill>
                <a:latin typeface="Arial" pitchFamily="34" charset="0"/>
                <a:cs typeface="Arial" pitchFamily="34" charset="0"/>
              </a:defRPr>
            </a:lvl5pPr>
            <a:lvl6pPr marL="2488968" indent="-228318" algn="l" rtl="0" eaLnBrk="0" fontAlgn="base" hangingPunct="0">
              <a:spcBef>
                <a:spcPct val="0"/>
              </a:spcBef>
              <a:spcAft>
                <a:spcPct val="0"/>
              </a:spcAft>
              <a:defRPr>
                <a:solidFill>
                  <a:schemeClr val="tx1"/>
                </a:solidFill>
                <a:latin typeface="Arial" pitchFamily="34" charset="0"/>
                <a:cs typeface="Arial" pitchFamily="34" charset="0"/>
              </a:defRPr>
            </a:lvl6pPr>
            <a:lvl7pPr marL="2921570" indent="-228318" algn="l" rtl="0" eaLnBrk="0" fontAlgn="base" hangingPunct="0">
              <a:spcBef>
                <a:spcPct val="0"/>
              </a:spcBef>
              <a:spcAft>
                <a:spcPct val="0"/>
              </a:spcAft>
              <a:defRPr>
                <a:solidFill>
                  <a:schemeClr val="tx1"/>
                </a:solidFill>
                <a:latin typeface="Arial" pitchFamily="34" charset="0"/>
                <a:cs typeface="Arial" pitchFamily="34" charset="0"/>
              </a:defRPr>
            </a:lvl7pPr>
            <a:lvl8pPr marL="3354173" indent="-228318" algn="l" rtl="0" eaLnBrk="0" fontAlgn="base" hangingPunct="0">
              <a:spcBef>
                <a:spcPct val="0"/>
              </a:spcBef>
              <a:spcAft>
                <a:spcPct val="0"/>
              </a:spcAft>
              <a:defRPr>
                <a:solidFill>
                  <a:schemeClr val="tx1"/>
                </a:solidFill>
                <a:latin typeface="Arial" pitchFamily="34" charset="0"/>
                <a:cs typeface="Arial" pitchFamily="34" charset="0"/>
              </a:defRPr>
            </a:lvl8pPr>
            <a:lvl9pPr marL="3786776" indent="-228318" algn="l" rtl="0" eaLnBrk="0" fontAlgn="base" hangingPunct="0">
              <a:spcBef>
                <a:spcPct val="0"/>
              </a:spcBef>
              <a:spcAft>
                <a:spcPct val="0"/>
              </a:spcAft>
              <a:defRPr>
                <a:solidFill>
                  <a:schemeClr val="tx1"/>
                </a:solidFill>
                <a:latin typeface="Arial" pitchFamily="34" charset="0"/>
                <a:cs typeface="Arial" pitchFamily="34" charset="0"/>
              </a:defRPr>
            </a:lvl9pPr>
          </a:lstStyle>
          <a:p>
            <a:fld id="{3CA367B3-09E0-4FBD-84A5-AB98CAEB1B94}" type="slidenum">
              <a:rPr lang="he-IL" altLang="he-IL" smtClean="0">
                <a:latin typeface="Calibri" pitchFamily="34" charset="0"/>
              </a:rPr>
              <a:pPr/>
              <a:t>25</a:t>
            </a:fld>
            <a:endParaRPr lang="en-US" altLang="he-I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מציין מיקום של תמונת שקופית 1"/>
          <p:cNvSpPr>
            <a:spLocks noGrp="1" noRot="1" noChangeAspect="1" noTextEdit="1"/>
          </p:cNvSpPr>
          <p:nvPr>
            <p:ph type="sldImg"/>
          </p:nvPr>
        </p:nvSpPr>
        <p:spPr>
          <a:xfrm>
            <a:off x="381000" y="685800"/>
            <a:ext cx="6096000" cy="3429000"/>
          </a:xfrm>
          <a:ln/>
        </p:spPr>
      </p:sp>
      <p:sp>
        <p:nvSpPr>
          <p:cNvPr id="63491" name="מציין מיקום של הערו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150000"/>
              </a:lnSpc>
              <a:buNone/>
            </a:pPr>
            <a:r>
              <a:rPr lang="he-IL" altLang="he-IL" dirty="0"/>
              <a:t>פיזיותרפיה נשימתית/</a:t>
            </a:r>
            <a:r>
              <a:rPr lang="he-IL" altLang="he-IL" dirty="0" err="1"/>
              <a:t>הולכתית</a:t>
            </a:r>
            <a:r>
              <a:rPr lang="he-IL" altLang="he-IL" dirty="0"/>
              <a:t>/קימום... מבחינת הפיזיותרפיסט אין כל הבדל, כפי שציינו בהתחלה- אנו מתייחסים למטופל בשלמותו ומטפלים בכל מה </a:t>
            </a:r>
            <a:r>
              <a:rPr lang="he-IL" altLang="he-IL" dirty="0" err="1"/>
              <a:t>שנייתן</a:t>
            </a:r>
            <a:r>
              <a:rPr lang="he-IL" altLang="he-IL" dirty="0"/>
              <a:t> כדי לעזור לו. אגב תנועה היא טיפול נשימתי. </a:t>
            </a:r>
          </a:p>
          <a:p>
            <a:pPr marL="0" indent="0" eaLnBrk="1" hangingPunct="1">
              <a:lnSpc>
                <a:spcPct val="150000"/>
              </a:lnSpc>
              <a:buNone/>
            </a:pPr>
            <a:endParaRPr lang="he-IL" altLang="he-IL" dirty="0"/>
          </a:p>
          <a:p>
            <a:pPr marL="0" indent="0" eaLnBrk="1" hangingPunct="1">
              <a:lnSpc>
                <a:spcPct val="150000"/>
              </a:lnSpc>
              <a:buNone/>
            </a:pPr>
            <a:r>
              <a:rPr lang="he-IL" altLang="he-IL" dirty="0"/>
              <a:t>תדירות הטיפול, הטכניקות שיתבצעו... יקבעו ע"י המטפל בעצמו. טיפול </a:t>
            </a:r>
            <a:r>
              <a:rPr lang="he-IL" altLang="he-IL" dirty="0" err="1"/>
              <a:t>פיזויתרפי</a:t>
            </a:r>
            <a:r>
              <a:rPr lang="he-IL" altLang="he-IL" dirty="0"/>
              <a:t> הוא אינו תרופה, מי שמבצע אותו מגיע עם ידע וניסיון בתחום בו הוא מטפל. לאחר ההערכה, הטיפול והערכת תוצאותיו, יוכל הפיזיותרפיסט ורק הוא, להעריך האם יש צורך בטיפולים נוספים ובאיזו תדירות. אנו כמובן נכונים תמיד לשאלות, ייעוץ ותלונות </a:t>
            </a:r>
            <a:r>
              <a:rPr lang="he-IL" altLang="he-IL" dirty="0">
                <a:sym typeface="Wingdings" panose="05000000000000000000" pitchFamily="2" charset="2"/>
              </a:rPr>
              <a:t></a:t>
            </a:r>
            <a:endParaRPr lang="he-IL" altLang="he-IL" dirty="0"/>
          </a:p>
        </p:txBody>
      </p:sp>
      <p:sp>
        <p:nvSpPr>
          <p:cNvPr id="63492" name="מציין מיקום של מספר שקופית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034" indent="-285398">
              <a:defRPr>
                <a:solidFill>
                  <a:schemeClr val="tx1"/>
                </a:solidFill>
                <a:latin typeface="Arial" pitchFamily="34" charset="0"/>
                <a:cs typeface="Arial" pitchFamily="34" charset="0"/>
              </a:defRPr>
            </a:lvl2pPr>
            <a:lvl3pPr marL="1141590" indent="-228318">
              <a:defRPr>
                <a:solidFill>
                  <a:schemeClr val="tx1"/>
                </a:solidFill>
                <a:latin typeface="Arial" pitchFamily="34" charset="0"/>
                <a:cs typeface="Arial" pitchFamily="34" charset="0"/>
              </a:defRPr>
            </a:lvl3pPr>
            <a:lvl4pPr marL="1599729" indent="-228318">
              <a:defRPr>
                <a:solidFill>
                  <a:schemeClr val="tx1"/>
                </a:solidFill>
                <a:latin typeface="Arial" pitchFamily="34" charset="0"/>
                <a:cs typeface="Arial" pitchFamily="34" charset="0"/>
              </a:defRPr>
            </a:lvl4pPr>
            <a:lvl5pPr marL="2056365" indent="-228318">
              <a:defRPr>
                <a:solidFill>
                  <a:schemeClr val="tx1"/>
                </a:solidFill>
                <a:latin typeface="Arial" pitchFamily="34" charset="0"/>
                <a:cs typeface="Arial" pitchFamily="34" charset="0"/>
              </a:defRPr>
            </a:lvl5pPr>
            <a:lvl6pPr marL="2488968" indent="-228318" algn="l" rtl="0" eaLnBrk="0" fontAlgn="base" hangingPunct="0">
              <a:spcBef>
                <a:spcPct val="0"/>
              </a:spcBef>
              <a:spcAft>
                <a:spcPct val="0"/>
              </a:spcAft>
              <a:defRPr>
                <a:solidFill>
                  <a:schemeClr val="tx1"/>
                </a:solidFill>
                <a:latin typeface="Arial" pitchFamily="34" charset="0"/>
                <a:cs typeface="Arial" pitchFamily="34" charset="0"/>
              </a:defRPr>
            </a:lvl6pPr>
            <a:lvl7pPr marL="2921570" indent="-228318" algn="l" rtl="0" eaLnBrk="0" fontAlgn="base" hangingPunct="0">
              <a:spcBef>
                <a:spcPct val="0"/>
              </a:spcBef>
              <a:spcAft>
                <a:spcPct val="0"/>
              </a:spcAft>
              <a:defRPr>
                <a:solidFill>
                  <a:schemeClr val="tx1"/>
                </a:solidFill>
                <a:latin typeface="Arial" pitchFamily="34" charset="0"/>
                <a:cs typeface="Arial" pitchFamily="34" charset="0"/>
              </a:defRPr>
            </a:lvl7pPr>
            <a:lvl8pPr marL="3354173" indent="-228318" algn="l" rtl="0" eaLnBrk="0" fontAlgn="base" hangingPunct="0">
              <a:spcBef>
                <a:spcPct val="0"/>
              </a:spcBef>
              <a:spcAft>
                <a:spcPct val="0"/>
              </a:spcAft>
              <a:defRPr>
                <a:solidFill>
                  <a:schemeClr val="tx1"/>
                </a:solidFill>
                <a:latin typeface="Arial" pitchFamily="34" charset="0"/>
                <a:cs typeface="Arial" pitchFamily="34" charset="0"/>
              </a:defRPr>
            </a:lvl8pPr>
            <a:lvl9pPr marL="3786776" indent="-228318" algn="l" rtl="0" eaLnBrk="0" fontAlgn="base" hangingPunct="0">
              <a:spcBef>
                <a:spcPct val="0"/>
              </a:spcBef>
              <a:spcAft>
                <a:spcPct val="0"/>
              </a:spcAft>
              <a:defRPr>
                <a:solidFill>
                  <a:schemeClr val="tx1"/>
                </a:solidFill>
                <a:latin typeface="Arial" pitchFamily="34" charset="0"/>
                <a:cs typeface="Arial" pitchFamily="34" charset="0"/>
              </a:defRPr>
            </a:lvl9pPr>
          </a:lstStyle>
          <a:p>
            <a:fld id="{E8EB0FED-6FCF-48C9-8CE0-BF56BC8BCDE7}" type="slidenum">
              <a:rPr lang="he-IL" altLang="he-IL" smtClean="0">
                <a:latin typeface="Calibri" pitchFamily="34" charset="0"/>
              </a:rPr>
              <a:pPr/>
              <a:t>26</a:t>
            </a:fld>
            <a:endParaRPr lang="en-US" altLang="he-I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a:t>שאלות?</a:t>
            </a:r>
          </a:p>
        </p:txBody>
      </p:sp>
      <p:sp>
        <p:nvSpPr>
          <p:cNvPr id="4" name="מציין מיקום של מספר שקופית 3"/>
          <p:cNvSpPr>
            <a:spLocks noGrp="1"/>
          </p:cNvSpPr>
          <p:nvPr>
            <p:ph type="sldNum" sz="quarter" idx="10"/>
          </p:nvPr>
        </p:nvSpPr>
        <p:spPr/>
        <p:txBody>
          <a:bodyPr/>
          <a:lstStyle/>
          <a:p>
            <a:fld id="{C1B1F800-633D-4388-8C1E-EEF648B271E9}" type="slidenum">
              <a:rPr lang="he-IL" smtClean="0"/>
              <a:t>27</a:t>
            </a:fld>
            <a:endParaRPr lang="he-IL"/>
          </a:p>
        </p:txBody>
      </p:sp>
    </p:spTree>
    <p:extLst>
      <p:ext uri="{BB962C8B-B14F-4D97-AF65-F5344CB8AC3E}">
        <p14:creationId xmlns:p14="http://schemas.microsoft.com/office/powerpoint/2010/main" val="99305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err="1"/>
              <a:t>יכולהל</a:t>
            </a:r>
            <a:r>
              <a:rPr lang="he-IL" dirty="0"/>
              <a:t> לסייע בהפחתת כאב, או במתן</a:t>
            </a:r>
            <a:r>
              <a:rPr lang="he-IL" baseline="0" dirty="0"/>
              <a:t> טכניקות לנוע ולנשום על אף קיומו</a:t>
            </a:r>
            <a:r>
              <a:rPr lang="he-IL" dirty="0"/>
              <a:t> </a:t>
            </a:r>
          </a:p>
          <a:p>
            <a:r>
              <a:rPr lang="he-IL" dirty="0"/>
              <a:t>חוסר ידע- למשל</a:t>
            </a:r>
            <a:r>
              <a:rPr lang="he-IL" baseline="0" dirty="0"/>
              <a:t> חוסר ידע בצורך לנשום עמוק או להשתעל באם מפיקים כאב, או חוסר תנועה של המטופל כדי </a:t>
            </a:r>
            <a:r>
              <a:rPr lang="he-IL" baseline="0" dirty="0" err="1"/>
              <a:t>להמנע</a:t>
            </a:r>
            <a:r>
              <a:rPr lang="he-IL" baseline="0" dirty="0"/>
              <a:t> ממאמץ. </a:t>
            </a:r>
            <a:endParaRPr lang="he-IL" dirty="0"/>
          </a:p>
        </p:txBody>
      </p:sp>
      <p:sp>
        <p:nvSpPr>
          <p:cNvPr id="4" name="מציין מיקום של מספר שקופית 3"/>
          <p:cNvSpPr>
            <a:spLocks noGrp="1"/>
          </p:cNvSpPr>
          <p:nvPr>
            <p:ph type="sldNum" sz="quarter" idx="10"/>
          </p:nvPr>
        </p:nvSpPr>
        <p:spPr/>
        <p:txBody>
          <a:bodyPr/>
          <a:lstStyle/>
          <a:p>
            <a:fld id="{8BF81B70-1276-4144-8D1D-E1E405BC0409}" type="slidenum">
              <a:rPr lang="he-IL" smtClean="0"/>
              <a:t>4</a:t>
            </a:fld>
            <a:endParaRPr lang="he-IL"/>
          </a:p>
        </p:txBody>
      </p:sp>
    </p:spTree>
    <p:extLst>
      <p:ext uri="{BB962C8B-B14F-4D97-AF65-F5344CB8AC3E}">
        <p14:creationId xmlns:p14="http://schemas.microsoft.com/office/powerpoint/2010/main" val="79119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algn="r" rtl="1"/>
            <a:r>
              <a:rPr lang="he-IL" dirty="0">
                <a:latin typeface="David" panose="020E0502060401010101" pitchFamily="34" charset="-79"/>
                <a:cs typeface="David" panose="020E0502060401010101" pitchFamily="34" charset="-79"/>
              </a:rPr>
              <a:t>קצת מידע על המחלות:</a:t>
            </a:r>
          </a:p>
          <a:p>
            <a:pPr algn="r" rtl="1"/>
            <a:endParaRPr lang="he-IL" dirty="0">
              <a:latin typeface="David" panose="020E0502060401010101" pitchFamily="34" charset="-79"/>
              <a:cs typeface="David" panose="020E0502060401010101" pitchFamily="34" charset="-79"/>
            </a:endParaRPr>
          </a:p>
          <a:p>
            <a:pPr algn="r" rtl="1"/>
            <a:r>
              <a:rPr lang="he-IL" dirty="0" err="1">
                <a:latin typeface="David" panose="020E0502060401010101" pitchFamily="34" charset="-79"/>
                <a:cs typeface="David" panose="020E0502060401010101" pitchFamily="34" charset="-79"/>
              </a:rPr>
              <a:t>ברונכיאקטזיות</a:t>
            </a:r>
            <a:r>
              <a:rPr lang="he-IL" dirty="0">
                <a:latin typeface="David" panose="020E0502060401010101" pitchFamily="34" charset="-79"/>
                <a:cs typeface="David" panose="020E0502060401010101" pitchFamily="34" charset="-79"/>
              </a:rPr>
              <a:t>: מחלת ריאות חסימתית כרונית המאופיינת בעוות והתרחבות תמידית של קירות דרכי הנשימה, בעצם נזק דלקתי שמעודד הפרשה של ליחה סמיכה. </a:t>
            </a:r>
            <a:r>
              <a:rPr lang="he-IL" baseline="0"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גורמים: לא לגמרי ידוע. </a:t>
            </a:r>
            <a:r>
              <a:rPr lang="he-IL" baseline="0" dirty="0">
                <a:latin typeface="David" panose="020E0502060401010101" pitchFamily="34" charset="-79"/>
                <a:cs typeface="David" panose="020E0502060401010101" pitchFamily="34" charset="-79"/>
              </a:rPr>
              <a:t>: מצבים שקשורים – </a:t>
            </a:r>
            <a:r>
              <a:rPr lang="en-US" baseline="0" dirty="0">
                <a:latin typeface="David" panose="020E0502060401010101" pitchFamily="34" charset="-79"/>
                <a:cs typeface="David" panose="020E0502060401010101" pitchFamily="34" charset="-79"/>
              </a:rPr>
              <a:t>CF</a:t>
            </a:r>
            <a:r>
              <a:rPr lang="he-IL" baseline="0" dirty="0">
                <a:latin typeface="David" panose="020E0502060401010101" pitchFamily="34" charset="-79"/>
                <a:cs typeface="David" panose="020E0502060401010101" pitchFamily="34" charset="-79"/>
              </a:rPr>
              <a:t>, </a:t>
            </a:r>
            <a:r>
              <a:rPr lang="en-US" baseline="0" dirty="0">
                <a:latin typeface="David" panose="020E0502060401010101" pitchFamily="34" charset="-79"/>
                <a:cs typeface="David" panose="020E0502060401010101" pitchFamily="34" charset="-79"/>
              </a:rPr>
              <a:t>PCD</a:t>
            </a:r>
            <a:r>
              <a:rPr lang="he-IL" baseline="0" dirty="0">
                <a:latin typeface="David" panose="020E0502060401010101" pitchFamily="34" charset="-79"/>
                <a:cs typeface="David" panose="020E0502060401010101" pitchFamily="34" charset="-79"/>
              </a:rPr>
              <a:t>, זיהומים למיניהם, דלקות, חסר חיסוני, אספירציות. שני אלמנטים חשובים בהיווצרות המחלה: חסימה וזיהום. החסימה יכולה להיווצר עקב גידול, גוף זר, הפרעות בתנועת </a:t>
            </a:r>
            <a:r>
              <a:rPr lang="he-IL" baseline="0" dirty="0" err="1">
                <a:latin typeface="David" panose="020E0502060401010101" pitchFamily="34" charset="-79"/>
                <a:cs typeface="David" panose="020E0502060401010101" pitchFamily="34" charset="-79"/>
              </a:rPr>
              <a:t>הריסנים</a:t>
            </a:r>
            <a:r>
              <a:rPr lang="he-IL" baseline="0" dirty="0">
                <a:latin typeface="David" panose="020E0502060401010101" pitchFamily="34" charset="-79"/>
                <a:cs typeface="David" panose="020E0502060401010101" pitchFamily="34" charset="-79"/>
              </a:rPr>
              <a:t> או פקקי ריר דביקים וצמיגים כמו במחלת הציסטיק פיברוזיס. </a:t>
            </a:r>
            <a:r>
              <a:rPr lang="he-IL" baseline="0" dirty="0" err="1">
                <a:latin typeface="David" panose="020E0502060401010101" pitchFamily="34" charset="-79"/>
                <a:cs typeface="David" panose="020E0502060401010101" pitchFamily="34" charset="-79"/>
              </a:rPr>
              <a:t>ברונכיאקטזיה</a:t>
            </a:r>
            <a:r>
              <a:rPr lang="he-IL" baseline="0" dirty="0">
                <a:latin typeface="David" panose="020E0502060401010101" pitchFamily="34" charset="-79"/>
                <a:cs typeface="David" panose="020E0502060401010101" pitchFamily="34" charset="-79"/>
              </a:rPr>
              <a:t> יכולה להיווצר גם עקב זיהומים קשים, למשל במחלת השעלת וכתוצאה מזיהום ב-</a:t>
            </a:r>
            <a:r>
              <a:rPr lang="en-US" baseline="0" dirty="0">
                <a:latin typeface="David" panose="020E0502060401010101" pitchFamily="34" charset="-79"/>
                <a:cs typeface="David" panose="020E0502060401010101" pitchFamily="34" charset="-79"/>
              </a:rPr>
              <a:t>Staphylococcus aureus, </a:t>
            </a:r>
            <a:r>
              <a:rPr lang="he-IL" baseline="0" dirty="0">
                <a:latin typeface="David" panose="020E0502060401010101" pitchFamily="34" charset="-79"/>
                <a:cs typeface="David" panose="020E0502060401010101" pitchFamily="34" charset="-79"/>
              </a:rPr>
              <a:t>בחיידקי הסוג </a:t>
            </a:r>
            <a:r>
              <a:rPr lang="en-US" baseline="0" dirty="0">
                <a:latin typeface="David" panose="020E0502060401010101" pitchFamily="34" charset="-79"/>
                <a:cs typeface="David" panose="020E0502060401010101" pitchFamily="34" charset="-79"/>
              </a:rPr>
              <a:t>Pseudomonas </a:t>
            </a:r>
            <a:r>
              <a:rPr lang="he-IL" baseline="0" dirty="0">
                <a:latin typeface="David" panose="020E0502060401010101" pitchFamily="34" charset="-79"/>
                <a:cs typeface="David" panose="020E0502060401010101" pitchFamily="34" charset="-79"/>
              </a:rPr>
              <a:t>וב-</a:t>
            </a:r>
            <a:r>
              <a:rPr lang="en-US" baseline="0" dirty="0">
                <a:latin typeface="David" panose="020E0502060401010101" pitchFamily="34" charset="-79"/>
                <a:cs typeface="David" panose="020E0502060401010101" pitchFamily="34" charset="-79"/>
              </a:rPr>
              <a:t>Mycobacterium tuberculosis, </a:t>
            </a:r>
            <a:r>
              <a:rPr lang="he-IL" baseline="0" dirty="0">
                <a:latin typeface="David" panose="020E0502060401010101" pitchFamily="34" charset="-79"/>
                <a:cs typeface="David" panose="020E0502060401010101" pitchFamily="34" charset="-79"/>
              </a:rPr>
              <a:t>אשר גורמים לנמק של הרקמה ולדלקת ריאות </a:t>
            </a:r>
            <a:r>
              <a:rPr lang="he-IL" baseline="0" dirty="0" err="1">
                <a:latin typeface="David" panose="020E0502060401010101" pitchFamily="34" charset="-79"/>
                <a:cs typeface="David" panose="020E0502060401010101" pitchFamily="34" charset="-79"/>
              </a:rPr>
              <a:t>נמקית</a:t>
            </a:r>
            <a:r>
              <a:rPr lang="he-IL" baseline="0" dirty="0">
                <a:latin typeface="David" panose="020E0502060401010101" pitchFamily="34" charset="-79"/>
                <a:cs typeface="David" panose="020E0502060401010101" pitchFamily="34" charset="-79"/>
              </a:rPr>
              <a:t>.</a:t>
            </a:r>
          </a:p>
          <a:p>
            <a:pPr algn="r" rtl="1"/>
            <a:endParaRPr lang="he-IL" baseline="0" dirty="0">
              <a:latin typeface="David" panose="020E0502060401010101" pitchFamily="34" charset="-79"/>
              <a:cs typeface="David" panose="020E0502060401010101" pitchFamily="34" charset="-79"/>
            </a:endParaRPr>
          </a:p>
          <a:p>
            <a:pPr algn="r" rtl="1"/>
            <a:r>
              <a:rPr lang="he-IL" dirty="0">
                <a:latin typeface="David" panose="020E0502060401010101" pitchFamily="34" charset="-79"/>
                <a:cs typeface="David" panose="020E0502060401010101" pitchFamily="34" charset="-79"/>
              </a:rPr>
              <a:t>זיהומים:</a:t>
            </a:r>
          </a:p>
          <a:p>
            <a:pPr algn="r" rtl="1"/>
            <a:r>
              <a:rPr lang="he-IL" baseline="0" dirty="0">
                <a:latin typeface="David" panose="020E0502060401010101" pitchFamily="34" charset="-79"/>
                <a:cs typeface="David" panose="020E0502060401010101" pitchFamily="34" charset="-79"/>
              </a:rPr>
              <a:t>1.שפעת (</a:t>
            </a:r>
            <a:r>
              <a:rPr lang="he-IL" baseline="0" dirty="0" err="1">
                <a:latin typeface="David" panose="020E0502060401010101" pitchFamily="34" charset="-79"/>
                <a:cs typeface="David" panose="020E0502060401010101" pitchFamily="34" charset="-79"/>
              </a:rPr>
              <a:t>אינפלואנזה</a:t>
            </a:r>
            <a:r>
              <a:rPr lang="he-IL" baseline="0" dirty="0">
                <a:latin typeface="David" panose="020E0502060401010101" pitchFamily="34" charset="-79"/>
                <a:cs typeface="David" panose="020E0502060401010101" pitchFamily="34" charset="-79"/>
              </a:rPr>
              <a:t>) – וירוס. גורם לירידה בפעולת </a:t>
            </a:r>
            <a:r>
              <a:rPr lang="he-IL" baseline="0" dirty="0" err="1">
                <a:latin typeface="David" panose="020E0502060401010101" pitchFamily="34" charset="-79"/>
                <a:cs typeface="David" panose="020E0502060401010101" pitchFamily="34" charset="-79"/>
              </a:rPr>
              <a:t>הסיליה</a:t>
            </a:r>
            <a:r>
              <a:rPr lang="he-IL" baseline="0" dirty="0">
                <a:latin typeface="David" panose="020E0502060401010101" pitchFamily="34" charset="-79"/>
                <a:cs typeface="David" panose="020E0502060401010101" pitchFamily="34" charset="-79"/>
              </a:rPr>
              <a:t> ופינוי ההפרשות מה שמהווה מיטה נוחה להדבקות בחיידקים שונים. </a:t>
            </a:r>
          </a:p>
          <a:p>
            <a:pPr algn="r" rtl="1"/>
            <a:r>
              <a:rPr lang="he-IL" baseline="0" dirty="0">
                <a:latin typeface="David" panose="020E0502060401010101" pitchFamily="34" charset="-79"/>
                <a:cs typeface="David" panose="020E0502060401010101" pitchFamily="34" charset="-79"/>
              </a:rPr>
              <a:t>2. דלקת ריאות – נגרמת מחיידק, פטריה, חלקיקים כימיים או וירוסים. יש פגיעה בחסינות הריאה, זיהום של </a:t>
            </a:r>
            <a:r>
              <a:rPr lang="he-IL" baseline="0" dirty="0" err="1">
                <a:latin typeface="David" panose="020E0502060401010101" pitchFamily="34" charset="-79"/>
                <a:cs typeface="David" panose="020E0502060401010101" pitchFamily="34" charset="-79"/>
              </a:rPr>
              <a:t>פרנכימת</a:t>
            </a:r>
            <a:r>
              <a:rPr lang="he-IL" baseline="0" dirty="0">
                <a:latin typeface="David" panose="020E0502060401010101" pitchFamily="34" charset="-79"/>
                <a:cs typeface="David" panose="020E0502060401010101" pitchFamily="34" charset="-79"/>
              </a:rPr>
              <a:t> הריאה </a:t>
            </a:r>
            <a:r>
              <a:rPr lang="he-IL" baseline="0" dirty="0" err="1">
                <a:latin typeface="David" panose="020E0502060401010101" pitchFamily="34" charset="-79"/>
                <a:cs typeface="David" panose="020E0502060401010101" pitchFamily="34" charset="-79"/>
              </a:rPr>
              <a:t>והברונכיולות</a:t>
            </a:r>
            <a:r>
              <a:rPr lang="he-IL" baseline="0" dirty="0">
                <a:latin typeface="David" panose="020E0502060401010101" pitchFamily="34" charset="-79"/>
                <a:cs typeface="David" panose="020E0502060401010101" pitchFamily="34" charset="-79"/>
              </a:rPr>
              <a:t> הקטנות, ומילוי הנאדיות עם </a:t>
            </a:r>
            <a:r>
              <a:rPr lang="he-IL" baseline="0" dirty="0" err="1">
                <a:latin typeface="David" panose="020E0502060401010101" pitchFamily="34" charset="-79"/>
                <a:cs typeface="David" panose="020E0502060401010101" pitchFamily="34" charset="-79"/>
              </a:rPr>
              <a:t>אקסודט</a:t>
            </a:r>
            <a:r>
              <a:rPr lang="he-IL" baseline="0" dirty="0">
                <a:latin typeface="David" panose="020E0502060401010101" pitchFamily="34" charset="-79"/>
                <a:cs typeface="David" panose="020E0502060401010101" pitchFamily="34" charset="-79"/>
              </a:rPr>
              <a:t> פיברוטי. סימנים קליניים: חום, קוצר נשימה, </a:t>
            </a:r>
            <a:r>
              <a:rPr lang="he-IL" baseline="0" dirty="0" err="1">
                <a:latin typeface="David" panose="020E0502060401010101" pitchFamily="34" charset="-79"/>
                <a:cs typeface="David" panose="020E0502060401010101" pitchFamily="34" charset="-79"/>
              </a:rPr>
              <a:t>טכיקארדיה</a:t>
            </a:r>
            <a:r>
              <a:rPr lang="he-IL" baseline="0" dirty="0">
                <a:latin typeface="David" panose="020E0502060401010101" pitchFamily="34" charset="-79"/>
                <a:cs typeface="David" panose="020E0502060401010101" pitchFamily="34" charset="-79"/>
              </a:rPr>
              <a:t>. אם מקומית אז עלול להופיע כאב. נשמע נשימה </a:t>
            </a:r>
            <a:r>
              <a:rPr lang="he-IL" baseline="0" dirty="0" err="1">
                <a:latin typeface="David" panose="020E0502060401010101" pitchFamily="34" charset="-79"/>
                <a:cs typeface="David" panose="020E0502060401010101" pitchFamily="34" charset="-79"/>
              </a:rPr>
              <a:t>ברונכיאלית</a:t>
            </a:r>
            <a:r>
              <a:rPr lang="he-IL" baseline="0" dirty="0">
                <a:latin typeface="David" panose="020E0502060401010101" pitchFamily="34" charset="-79"/>
                <a:cs typeface="David" panose="020E0502060401010101" pitchFamily="34" charset="-79"/>
              </a:rPr>
              <a:t>, חרחורים, </a:t>
            </a:r>
            <a:r>
              <a:rPr lang="en-US" baseline="0" dirty="0">
                <a:latin typeface="David" panose="020E0502060401010101" pitchFamily="34" charset="-79"/>
                <a:cs typeface="David" panose="020E0502060401010101" pitchFamily="34" charset="-79"/>
              </a:rPr>
              <a:t>pleural rub</a:t>
            </a:r>
            <a:r>
              <a:rPr lang="he-IL" baseline="0" dirty="0">
                <a:latin typeface="David" panose="020E0502060401010101" pitchFamily="34" charset="-79"/>
                <a:cs typeface="David" panose="020E0502060401010101" pitchFamily="34" charset="-79"/>
              </a:rPr>
              <a:t>. התרחבות מופחתת. שיעול יבש בשלב הראשון  שיכול להפוך לפרודוקטיבי בהמשך.</a:t>
            </a:r>
          </a:p>
          <a:p>
            <a:pPr algn="r" rtl="1"/>
            <a:r>
              <a:rPr lang="he-IL" baseline="0" dirty="0">
                <a:latin typeface="David" panose="020E0502060401010101" pitchFamily="34" charset="-79"/>
                <a:cs typeface="David" panose="020E0502060401010101" pitchFamily="34" charset="-79"/>
              </a:rPr>
              <a:t>גורמי סיכון: שבץ, תת תזונה, עישון, </a:t>
            </a:r>
            <a:r>
              <a:rPr lang="he-IL" baseline="0" dirty="0" err="1">
                <a:latin typeface="David" panose="020E0502060401010101" pitchFamily="34" charset="-79"/>
                <a:cs typeface="David" panose="020E0502060401010101" pitchFamily="34" charset="-79"/>
              </a:rPr>
              <a:t>אלכוהולוזים</a:t>
            </a:r>
            <a:r>
              <a:rPr lang="he-IL" baseline="0" dirty="0">
                <a:latin typeface="David" panose="020E0502060401010101" pitchFamily="34" charset="-79"/>
                <a:cs typeface="David" panose="020E0502060401010101" pitchFamily="34" charset="-79"/>
              </a:rPr>
              <a:t>, חורף, גיל מבוגר.</a:t>
            </a:r>
          </a:p>
          <a:p>
            <a:pPr algn="r" rtl="1"/>
            <a:r>
              <a:rPr lang="he-IL" baseline="0" dirty="0">
                <a:latin typeface="David" panose="020E0502060401010101" pitchFamily="34" charset="-79"/>
                <a:cs typeface="David" panose="020E0502060401010101" pitchFamily="34" charset="-79"/>
              </a:rPr>
              <a:t>טיפול  - נוזלים, אנטיביוטיקה, חמצן. </a:t>
            </a:r>
          </a:p>
          <a:p>
            <a:pPr marL="171425" indent="-171425">
              <a:buFont typeface="Arial" panose="020B0604020202020204" pitchFamily="34" charset="0"/>
              <a:buChar char="•"/>
            </a:pPr>
            <a:r>
              <a:rPr lang="he-IL" baseline="0" dirty="0" err="1">
                <a:latin typeface="David" panose="020E0502060401010101" pitchFamily="34" charset="-79"/>
                <a:cs typeface="David" panose="020E0502060401010101" pitchFamily="34" charset="-79"/>
              </a:rPr>
              <a:t>ברונכופנאומוניה</a:t>
            </a:r>
            <a:r>
              <a:rPr lang="he-IL" baseline="0" dirty="0">
                <a:latin typeface="David" panose="020E0502060401010101" pitchFamily="34" charset="-79"/>
                <a:cs typeface="David" panose="020E0502060401010101" pitchFamily="34" charset="-79"/>
              </a:rPr>
              <a:t> – מפושטת, בצורת טלאים. העדפה לאונות תחתונות, חרחורים בהאזנה. הנפוצה בעיקר במבוגרים לא ניידים.</a:t>
            </a:r>
          </a:p>
          <a:p>
            <a:pPr marL="171425" indent="-171425">
              <a:buFont typeface="Arial" panose="020B0604020202020204" pitchFamily="34" charset="0"/>
              <a:buChar char="•"/>
            </a:pPr>
            <a:r>
              <a:rPr lang="en-US" baseline="0" dirty="0">
                <a:latin typeface="David" panose="020E0502060401010101" pitchFamily="34" charset="-79"/>
                <a:cs typeface="David" panose="020E0502060401010101" pitchFamily="34" charset="-79"/>
              </a:rPr>
              <a:t>Lobar</a:t>
            </a:r>
            <a:r>
              <a:rPr lang="he-IL" baseline="0" dirty="0">
                <a:latin typeface="David" panose="020E0502060401010101" pitchFamily="34" charset="-79"/>
                <a:cs typeface="David" panose="020E0502060401010101" pitchFamily="34" charset="-79"/>
              </a:rPr>
              <a:t> – ממוקדת באונה </a:t>
            </a:r>
            <a:r>
              <a:rPr lang="he-IL" baseline="0" dirty="0" err="1">
                <a:latin typeface="David" panose="020E0502060401010101" pitchFamily="34" charset="-79"/>
                <a:cs typeface="David" panose="020E0502060401010101" pitchFamily="34" charset="-79"/>
              </a:rPr>
              <a:t>מסויימת</a:t>
            </a:r>
            <a:r>
              <a:rPr lang="he-IL" baseline="0" dirty="0">
                <a:latin typeface="David" panose="020E0502060401010101" pitchFamily="34" charset="-79"/>
                <a:cs typeface="David" panose="020E0502060401010101" pitchFamily="34" charset="-79"/>
              </a:rPr>
              <a:t>. תגרום לכאב מקומי.</a:t>
            </a:r>
          </a:p>
          <a:p>
            <a:pPr marL="171425" indent="-171425">
              <a:buFont typeface="Arial" panose="020B0604020202020204" pitchFamily="34" charset="0"/>
              <a:buChar char="•"/>
            </a:pPr>
            <a:r>
              <a:rPr lang="he-IL" baseline="0" dirty="0">
                <a:latin typeface="David" panose="020E0502060401010101" pitchFamily="34" charset="-79"/>
                <a:cs typeface="David" panose="020E0502060401010101" pitchFamily="34" charset="-79"/>
              </a:rPr>
              <a:t>אספירציה – אספירציה שגומרת לזיהום ניכר בריאות, </a:t>
            </a:r>
            <a:r>
              <a:rPr lang="he-IL" baseline="0" dirty="0" err="1">
                <a:latin typeface="David" panose="020E0502060401010101" pitchFamily="34" charset="-79"/>
                <a:cs typeface="David" panose="020E0502060401010101" pitchFamily="34" charset="-79"/>
              </a:rPr>
              <a:t>ברונכוספאזם</a:t>
            </a:r>
            <a:r>
              <a:rPr lang="he-IL" baseline="0" dirty="0">
                <a:latin typeface="David" panose="020E0502060401010101" pitchFamily="34" charset="-79"/>
                <a:cs typeface="David" panose="020E0502060401010101" pitchFamily="34" charset="-79"/>
              </a:rPr>
              <a:t>.</a:t>
            </a:r>
          </a:p>
          <a:p>
            <a:pPr marL="171425" indent="-171425">
              <a:buFont typeface="Arial" panose="020B0604020202020204" pitchFamily="34" charset="0"/>
              <a:buChar char="•"/>
            </a:pPr>
            <a:r>
              <a:rPr lang="he-IL" baseline="0" dirty="0">
                <a:latin typeface="David" panose="020E0502060401010101" pitchFamily="34" charset="-79"/>
                <a:cs typeface="David" panose="020E0502060401010101" pitchFamily="34" charset="-79"/>
              </a:rPr>
              <a:t>נרכשת בבית חולים – דלקת ריאות שמתפתחת אחרי יותר מ-48 שעות של אשפוז. </a:t>
            </a:r>
            <a:r>
              <a:rPr lang="he-IL" baseline="0" dirty="0" err="1">
                <a:latin typeface="David" panose="020E0502060401010101" pitchFamily="34" charset="-79"/>
                <a:cs typeface="David" panose="020E0502060401010101" pitchFamily="34" charset="-79"/>
              </a:rPr>
              <a:t>הפתוגנים</a:t>
            </a:r>
            <a:r>
              <a:rPr lang="he-IL" baseline="0" dirty="0">
                <a:latin typeface="David" panose="020E0502060401010101" pitchFamily="34" charset="-79"/>
                <a:cs typeface="David" panose="020E0502060401010101" pitchFamily="34" charset="-79"/>
              </a:rPr>
              <a:t> שונים מזו של הקהילה, התמותה גבוהה יותר. בטיפול נמרץ – הכי נפוץ זה ה-</a:t>
            </a:r>
            <a:r>
              <a:rPr lang="en-US" baseline="0" dirty="0">
                <a:latin typeface="David" panose="020E0502060401010101" pitchFamily="34" charset="-79"/>
                <a:cs typeface="David" panose="020E0502060401010101" pitchFamily="34" charset="-79"/>
              </a:rPr>
              <a:t>VAP</a:t>
            </a:r>
            <a:r>
              <a:rPr lang="he-IL" baseline="0" dirty="0">
                <a:latin typeface="David" panose="020E0502060401010101" pitchFamily="34" charset="-79"/>
                <a:cs typeface="David" panose="020E0502060401010101" pitchFamily="34" charset="-79"/>
              </a:rPr>
              <a:t>. </a:t>
            </a:r>
          </a:p>
          <a:p>
            <a:r>
              <a:rPr lang="he-IL" baseline="0" dirty="0">
                <a:latin typeface="David" panose="020E0502060401010101" pitchFamily="34" charset="-79"/>
                <a:cs typeface="David" panose="020E0502060401010101" pitchFamily="34" charset="-79"/>
              </a:rPr>
              <a:t>3. שחפת –כמעט מיליון מקרים חדשים מדי שנה. כ-1/3 מהעולם נשאים. סימנים – חום, הזעה בלילה, שיעול, כאב בבית חזה, ירידה במשקל, שיעול דמי וקוצר נשימה. טיפול – אנטיביוטיקה חזקה , </a:t>
            </a:r>
            <a:r>
              <a:rPr lang="he-IL" baseline="0" dirty="0" err="1">
                <a:latin typeface="David" panose="020E0502060401010101" pitchFamily="34" charset="-79"/>
                <a:cs typeface="David" panose="020E0502060401010101" pitchFamily="34" charset="-79"/>
              </a:rPr>
              <a:t>בדר"כ</a:t>
            </a:r>
            <a:r>
              <a:rPr lang="he-IL" baseline="0" dirty="0">
                <a:latin typeface="David" panose="020E0502060401010101" pitchFamily="34" charset="-79"/>
                <a:cs typeface="David" panose="020E0502060401010101" pitchFamily="34" charset="-79"/>
              </a:rPr>
              <a:t> שילוב של כמה. למרות שיש זנים עמידים ולעיתים לא ניתנים לטיפול.</a:t>
            </a:r>
          </a:p>
          <a:p>
            <a:pPr marL="0" indent="0">
              <a:buFont typeface="Arial" panose="020B0604020202020204" pitchFamily="34" charset="0"/>
              <a:buNone/>
            </a:pPr>
            <a:r>
              <a:rPr lang="he-IL" baseline="0" dirty="0">
                <a:latin typeface="David" panose="020E0502060401010101" pitchFamily="34" charset="-79"/>
                <a:cs typeface="David" panose="020E0502060401010101" pitchFamily="34" charset="-79"/>
              </a:rPr>
              <a:t>4. קורונה – בשקופית נפרדת. </a:t>
            </a:r>
          </a:p>
          <a:p>
            <a:pPr algn="r" rtl="1"/>
            <a:endParaRPr lang="he-IL" baseline="0" dirty="0">
              <a:latin typeface="David" panose="020E0502060401010101" pitchFamily="34" charset="-79"/>
              <a:cs typeface="David" panose="020E0502060401010101" pitchFamily="34" charset="-79"/>
            </a:endParaRPr>
          </a:p>
          <a:p>
            <a:pPr algn="r" rtl="1"/>
            <a:r>
              <a:rPr lang="he-IL" baseline="0" dirty="0">
                <a:latin typeface="David" panose="020E0502060401010101" pitchFamily="34" charset="-79"/>
                <a:cs typeface="David" panose="020E0502060401010101" pitchFamily="34" charset="-79"/>
              </a:rPr>
              <a:t>מחלות ריאה </a:t>
            </a:r>
            <a:r>
              <a:rPr lang="he-IL" baseline="0" dirty="0" err="1">
                <a:latin typeface="David" panose="020E0502060401010101" pitchFamily="34" charset="-79"/>
                <a:cs typeface="David" panose="020E0502060401010101" pitchFamily="34" charset="-79"/>
              </a:rPr>
              <a:t>אינטרסטיציאליות</a:t>
            </a:r>
            <a:r>
              <a:rPr lang="he-IL" baseline="0" dirty="0">
                <a:latin typeface="David" panose="020E0502060401010101" pitchFamily="34" charset="-79"/>
                <a:cs typeface="David" panose="020E0502060401010101" pitchFamily="34" charset="-79"/>
              </a:rPr>
              <a:t>:</a:t>
            </a:r>
          </a:p>
          <a:p>
            <a:r>
              <a:rPr lang="he-IL" baseline="0" dirty="0">
                <a:latin typeface="David" panose="020E0502060401010101" pitchFamily="34" charset="-79"/>
                <a:cs typeface="David" panose="020E0502060401010101" pitchFamily="34" charset="-79"/>
              </a:rPr>
              <a:t>גורמות לעליה בנוקשות הריאה – עליה ב-</a:t>
            </a:r>
            <a:r>
              <a:rPr lang="en-US" baseline="0" dirty="0">
                <a:latin typeface="David" panose="020E0502060401010101" pitchFamily="34" charset="-79"/>
                <a:cs typeface="David" panose="020E0502060401010101" pitchFamily="34" charset="-79"/>
              </a:rPr>
              <a:t>WOB</a:t>
            </a:r>
            <a:r>
              <a:rPr lang="he-IL" baseline="0" dirty="0">
                <a:latin typeface="David" panose="020E0502060401010101" pitchFamily="34" charset="-79"/>
                <a:cs typeface="David" panose="020E0502060401010101" pitchFamily="34" charset="-79"/>
              </a:rPr>
              <a:t>; ירידה בשטח הפנים של הממברנה </a:t>
            </a:r>
            <a:r>
              <a:rPr lang="he-IL" baseline="0" dirty="0" err="1">
                <a:latin typeface="David" panose="020E0502060401010101" pitchFamily="34" charset="-79"/>
                <a:cs typeface="David" panose="020E0502060401010101" pitchFamily="34" charset="-79"/>
              </a:rPr>
              <a:t>האלבאולרית</a:t>
            </a:r>
            <a:r>
              <a:rPr lang="he-IL" baseline="0" dirty="0">
                <a:latin typeface="David" panose="020E0502060401010101" pitchFamily="34" charset="-79"/>
                <a:cs typeface="David" panose="020E0502060401010101" pitchFamily="34" charset="-79"/>
              </a:rPr>
              <a:t> – פגיעה </a:t>
            </a:r>
            <a:r>
              <a:rPr lang="he-IL" baseline="0" dirty="0" err="1">
                <a:latin typeface="David" panose="020E0502060401010101" pitchFamily="34" charset="-79"/>
                <a:cs typeface="David" panose="020E0502060401010101" pitchFamily="34" charset="-79"/>
              </a:rPr>
              <a:t>בשחלוף</a:t>
            </a:r>
            <a:r>
              <a:rPr lang="he-IL" baseline="0" dirty="0">
                <a:latin typeface="David" panose="020E0502060401010101" pitchFamily="34" charset="-79"/>
                <a:cs typeface="David" panose="020E0502060401010101" pitchFamily="34" charset="-79"/>
              </a:rPr>
              <a:t> הגזים; </a:t>
            </a:r>
          </a:p>
          <a:p>
            <a:endParaRPr lang="he-IL" baseline="0" dirty="0">
              <a:latin typeface="David" panose="020E0502060401010101" pitchFamily="34" charset="-79"/>
              <a:cs typeface="David" panose="020E0502060401010101" pitchFamily="34" charset="-79"/>
            </a:endParaRPr>
          </a:p>
          <a:p>
            <a:r>
              <a:rPr lang="he-IL" baseline="0" dirty="0">
                <a:latin typeface="David" panose="020E0502060401010101" pitchFamily="34" charset="-79"/>
                <a:cs typeface="David" panose="020E0502060401010101" pitchFamily="34" charset="-79"/>
              </a:rPr>
              <a:t>הפרעות </a:t>
            </a:r>
            <a:r>
              <a:rPr lang="he-IL" baseline="0" dirty="0" err="1">
                <a:latin typeface="David" panose="020E0502060401010101" pitchFamily="34" charset="-79"/>
                <a:cs typeface="David" panose="020E0502060401010101" pitchFamily="34" charset="-79"/>
              </a:rPr>
              <a:t>בפלאורה</a:t>
            </a:r>
            <a:r>
              <a:rPr lang="he-IL" baseline="0" dirty="0">
                <a:latin typeface="David" panose="020E0502060401010101" pitchFamily="34" charset="-79"/>
                <a:cs typeface="David" panose="020E0502060401010101" pitchFamily="34" charset="-79"/>
              </a:rPr>
              <a:t>:</a:t>
            </a:r>
          </a:p>
          <a:p>
            <a:pPr marL="0" marR="0" indent="0" algn="r" defTabSz="914400" rtl="1" eaLnBrk="1" fontAlgn="auto" latinLnBrk="0" hangingPunct="1">
              <a:lnSpc>
                <a:spcPct val="100000"/>
              </a:lnSpc>
              <a:spcBef>
                <a:spcPts val="0"/>
              </a:spcBef>
              <a:spcAft>
                <a:spcPts val="0"/>
              </a:spcAft>
              <a:buClrTx/>
              <a:buSzTx/>
              <a:buFontTx/>
              <a:buNone/>
              <a:tabLst/>
              <a:defRPr/>
            </a:pPr>
            <a:r>
              <a:rPr lang="en-US" dirty="0">
                <a:latin typeface="David" panose="020E0502060401010101" pitchFamily="34" charset="-79"/>
                <a:cs typeface="David" panose="020E0502060401010101" pitchFamily="34" charset="-79"/>
              </a:rPr>
              <a:t>Pleurisy</a:t>
            </a:r>
            <a:r>
              <a:rPr lang="he-IL" dirty="0">
                <a:latin typeface="David" panose="020E0502060401010101" pitchFamily="34" charset="-79"/>
                <a:cs typeface="David" panose="020E0502060401010101" pitchFamily="34" charset="-79"/>
              </a:rPr>
              <a:t> – דלקת של </a:t>
            </a:r>
            <a:r>
              <a:rPr lang="he-IL" dirty="0" err="1">
                <a:latin typeface="David" panose="020E0502060401010101" pitchFamily="34" charset="-79"/>
                <a:cs typeface="David" panose="020E0502060401010101" pitchFamily="34" charset="-79"/>
              </a:rPr>
              <a:t>הפלאורה</a:t>
            </a:r>
            <a:r>
              <a:rPr lang="he-IL" dirty="0">
                <a:latin typeface="David" panose="020E0502060401010101" pitchFamily="34" charset="-79"/>
                <a:cs typeface="David" panose="020E0502060401010101" pitchFamily="34" charset="-79"/>
              </a:rPr>
              <a:t>. מגבילה את התרחבות בית החזה ומובילה לנשימה שטחית בגלל כאב. </a:t>
            </a:r>
            <a:endParaRPr lang="he-IL" baseline="0" dirty="0">
              <a:latin typeface="David" panose="020E0502060401010101" pitchFamily="34" charset="-79"/>
              <a:cs typeface="David" panose="020E0502060401010101" pitchFamily="34" charset="-79"/>
            </a:endParaRPr>
          </a:p>
          <a:p>
            <a:endParaRPr lang="he-IL" baseline="0" dirty="0">
              <a:latin typeface="David" panose="020E0502060401010101" pitchFamily="34" charset="-79"/>
              <a:cs typeface="David" panose="020E0502060401010101" pitchFamily="34" charset="-79"/>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a:latin typeface="David" panose="020E0502060401010101" pitchFamily="34" charset="-79"/>
                <a:cs typeface="David" panose="020E0502060401010101" pitchFamily="34" charset="-79"/>
              </a:rPr>
              <a:t>תפליט </a:t>
            </a:r>
            <a:r>
              <a:rPr lang="he-IL" baseline="0" dirty="0" err="1">
                <a:latin typeface="David" panose="020E0502060401010101" pitchFamily="34" charset="-79"/>
                <a:cs typeface="David" panose="020E0502060401010101" pitchFamily="34" charset="-79"/>
              </a:rPr>
              <a:t>פלאורלי</a:t>
            </a:r>
            <a:r>
              <a:rPr lang="he-IL" baseline="0" dirty="0">
                <a:latin typeface="David" panose="020E0502060401010101" pitchFamily="34" charset="-79"/>
                <a:cs typeface="David" panose="020E0502060401010101" pitchFamily="34" charset="-79"/>
              </a:rPr>
              <a:t> – </a:t>
            </a:r>
            <a:r>
              <a:rPr lang="he-IL" dirty="0">
                <a:latin typeface="David" panose="020E0502060401010101" pitchFamily="34" charset="-79"/>
                <a:cs typeface="David" panose="020E0502060401010101" pitchFamily="34" charset="-79"/>
              </a:rPr>
              <a:t>נוצר כשיש חוסר איזון בין קצב סינון הנוזל </a:t>
            </a:r>
            <a:r>
              <a:rPr lang="he-IL" dirty="0" err="1">
                <a:latin typeface="David" panose="020E0502060401010101" pitchFamily="34" charset="-79"/>
                <a:cs typeface="David" panose="020E0502060401010101" pitchFamily="34" charset="-79"/>
              </a:rPr>
              <a:t>בפלאורה</a:t>
            </a:r>
            <a:r>
              <a:rPr lang="he-IL" dirty="0">
                <a:latin typeface="David" panose="020E0502060401010101" pitchFamily="34" charset="-79"/>
                <a:cs typeface="David" panose="020E0502060401010101" pitchFamily="34" charset="-79"/>
              </a:rPr>
              <a:t> לבין קצב הפינוי </a:t>
            </a:r>
            <a:r>
              <a:rPr lang="he-IL" dirty="0" err="1">
                <a:latin typeface="David" panose="020E0502060401010101" pitchFamily="34" charset="-79"/>
                <a:cs typeface="David" panose="020E0502060401010101" pitchFamily="34" charset="-79"/>
              </a:rPr>
              <a:t>הלימפטי</a:t>
            </a:r>
            <a:r>
              <a:rPr lang="he-IL" dirty="0">
                <a:latin typeface="David" panose="020E0502060401010101" pitchFamily="34" charset="-79"/>
                <a:cs typeface="David" panose="020E0502060401010101" pitchFamily="34" charset="-79"/>
              </a:rPr>
              <a:t>.</a:t>
            </a:r>
          </a:p>
          <a:p>
            <a:r>
              <a:rPr lang="he-IL" baseline="0" dirty="0">
                <a:latin typeface="David" panose="020E0502060401010101" pitchFamily="34" charset="-79"/>
                <a:cs typeface="David" panose="020E0502060401010101" pitchFamily="34" charset="-79"/>
              </a:rPr>
              <a:t>גורם לעליה ב-</a:t>
            </a:r>
            <a:r>
              <a:rPr lang="en-US" baseline="0" dirty="0">
                <a:latin typeface="David" panose="020E0502060401010101" pitchFamily="34" charset="-79"/>
                <a:cs typeface="David" panose="020E0502060401010101" pitchFamily="34" charset="-79"/>
              </a:rPr>
              <a:t>WOB</a:t>
            </a:r>
            <a:r>
              <a:rPr lang="he-IL" baseline="0" dirty="0">
                <a:latin typeface="David" panose="020E0502060401010101" pitchFamily="34" charset="-79"/>
                <a:cs typeface="David" panose="020E0502060401010101" pitchFamily="34" charset="-79"/>
              </a:rPr>
              <a:t>. ירידה בקולות נשימה. לפעמים שיעול יבש. נראה בצילום. טיפול -  ניקור ואם לא עוזר, נקז. לפעמים ניתוח אם יש פגיעה ברקמה. </a:t>
            </a:r>
          </a:p>
          <a:p>
            <a:endParaRPr lang="he-IL" baseline="0" dirty="0">
              <a:latin typeface="David" panose="020E0502060401010101" pitchFamily="34" charset="-79"/>
              <a:cs typeface="David" panose="020E0502060401010101" pitchFamily="34" charset="-79"/>
            </a:endParaRPr>
          </a:p>
          <a:p>
            <a:r>
              <a:rPr lang="he-IL" baseline="0" dirty="0" err="1">
                <a:latin typeface="David" panose="020E0502060401010101" pitchFamily="34" charset="-79"/>
                <a:cs typeface="David" panose="020E0502060401010101" pitchFamily="34" charset="-79"/>
              </a:rPr>
              <a:t>אמפיאמה</a:t>
            </a:r>
            <a:r>
              <a:rPr lang="he-IL" baseline="0" dirty="0">
                <a:latin typeface="David" panose="020E0502060401010101" pitchFamily="34" charset="-79"/>
                <a:cs typeface="David" panose="020E0502060401010101" pitchFamily="34" charset="-79"/>
              </a:rPr>
              <a:t> -  מוגלה בחלל </a:t>
            </a:r>
            <a:r>
              <a:rPr lang="he-IL" baseline="0" dirty="0" err="1">
                <a:latin typeface="David" panose="020E0502060401010101" pitchFamily="34" charset="-79"/>
                <a:cs typeface="David" panose="020E0502060401010101" pitchFamily="34" charset="-79"/>
              </a:rPr>
              <a:t>הפלאורה</a:t>
            </a:r>
            <a:r>
              <a:rPr lang="he-IL" baseline="0" dirty="0">
                <a:latin typeface="David" panose="020E0502060401010101" pitchFamily="34" charset="-79"/>
                <a:cs typeface="David" panose="020E0502060401010101" pitchFamily="34" charset="-79"/>
              </a:rPr>
              <a:t>. מסבכת </a:t>
            </a:r>
            <a:r>
              <a:rPr lang="he-IL" baseline="0" dirty="0" err="1">
                <a:latin typeface="David" panose="020E0502060401010101" pitchFamily="34" charset="-79"/>
                <a:cs typeface="David" panose="020E0502060401010101" pitchFamily="34" charset="-79"/>
              </a:rPr>
              <a:t>הכל</a:t>
            </a:r>
            <a:r>
              <a:rPr lang="he-IL" baseline="0" dirty="0">
                <a:latin typeface="David" panose="020E0502060401010101" pitchFamily="34" charset="-79"/>
                <a:cs typeface="David" panose="020E0502060401010101" pitchFamily="34" charset="-79"/>
              </a:rPr>
              <a:t>. 20% תמותה. המוגלה הורסת את </a:t>
            </a:r>
            <a:r>
              <a:rPr lang="he-IL" baseline="0" dirty="0" err="1">
                <a:latin typeface="David" panose="020E0502060401010101" pitchFamily="34" charset="-79"/>
                <a:cs typeface="David" panose="020E0502060401010101" pitchFamily="34" charset="-79"/>
              </a:rPr>
              <a:t>הפלאורה</a:t>
            </a:r>
            <a:r>
              <a:rPr lang="he-IL" baseline="0" dirty="0">
                <a:latin typeface="David" panose="020E0502060401010101" pitchFamily="34" charset="-79"/>
                <a:cs typeface="David" panose="020E0502060401010101" pitchFamily="34" charset="-79"/>
              </a:rPr>
              <a:t> ויכולה לגרום </a:t>
            </a:r>
            <a:r>
              <a:rPr lang="he-IL" baseline="0" dirty="0" err="1">
                <a:latin typeface="David" panose="020E0502060401010101" pitchFamily="34" charset="-79"/>
                <a:cs typeface="David" panose="020E0502060401010101" pitchFamily="34" charset="-79"/>
              </a:rPr>
              <a:t>לפיסטולה</a:t>
            </a:r>
            <a:r>
              <a:rPr lang="he-IL" baseline="0" dirty="0">
                <a:latin typeface="David" panose="020E0502060401010101" pitchFamily="34" charset="-79"/>
                <a:cs typeface="David" panose="020E0502060401010101" pitchFamily="34" charset="-79"/>
              </a:rPr>
              <a:t> -  לא כדאי להשכיב אנשים עם </a:t>
            </a:r>
            <a:r>
              <a:rPr lang="he-IL" baseline="0" dirty="0" err="1">
                <a:latin typeface="David" panose="020E0502060401010101" pitchFamily="34" charset="-79"/>
                <a:cs typeface="David" panose="020E0502060401010101" pitchFamily="34" charset="-79"/>
              </a:rPr>
              <a:t>אמפיאמה</a:t>
            </a:r>
            <a:r>
              <a:rPr lang="he-IL" baseline="0" dirty="0">
                <a:latin typeface="David" panose="020E0502060401010101" pitchFamily="34" charset="-79"/>
                <a:cs typeface="David" panose="020E0502060401010101" pitchFamily="34" charset="-79"/>
              </a:rPr>
              <a:t> עם הריאה הפגועה למעלה כדי למנוע אפשרות של זרימת מוגלה לתוך הריאה. </a:t>
            </a:r>
          </a:p>
          <a:p>
            <a:endParaRPr lang="he-IL" baseline="0" dirty="0">
              <a:latin typeface="David" panose="020E0502060401010101" pitchFamily="34" charset="-79"/>
              <a:cs typeface="David" panose="020E0502060401010101" pitchFamily="34" charset="-79"/>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err="1">
                <a:latin typeface="David" panose="020E0502060401010101" pitchFamily="34" charset="-79"/>
                <a:cs typeface="David" panose="020E0502060401010101" pitchFamily="34" charset="-79"/>
              </a:rPr>
              <a:t>פנאומוטורקס</a:t>
            </a:r>
            <a:r>
              <a:rPr lang="he-IL" baseline="0" dirty="0">
                <a:latin typeface="David" panose="020E0502060401010101" pitchFamily="34" charset="-79"/>
                <a:cs typeface="David" panose="020E0502060401010101" pitchFamily="34" charset="-79"/>
              </a:rPr>
              <a:t> -  </a:t>
            </a:r>
            <a:r>
              <a:rPr lang="he-IL" dirty="0">
                <a:latin typeface="David" panose="020E0502060401010101" pitchFamily="34" charset="-79"/>
                <a:cs typeface="David" panose="020E0502060401010101" pitchFamily="34" charset="-79"/>
              </a:rPr>
              <a:t>קרע באחת משכבות </a:t>
            </a:r>
            <a:r>
              <a:rPr lang="he-IL" dirty="0" err="1">
                <a:latin typeface="David" panose="020E0502060401010101" pitchFamily="34" charset="-79"/>
                <a:cs typeface="David" panose="020E0502060401010101" pitchFamily="34" charset="-79"/>
              </a:rPr>
              <a:t>הפלאורה</a:t>
            </a:r>
            <a:r>
              <a:rPr lang="he-IL" dirty="0">
                <a:latin typeface="David" panose="020E0502060401010101" pitchFamily="34" charset="-79"/>
                <a:cs typeface="David" panose="020E0502060401010101" pitchFamily="34" charset="-79"/>
              </a:rPr>
              <a:t> שגורם לחדירת אוויר פנימה ופגיעה בלחץ השלילי המונע קריסה של הריאה. </a:t>
            </a:r>
          </a:p>
          <a:p>
            <a:endParaRPr lang="he-IL" baseline="0" dirty="0">
              <a:latin typeface="David" panose="020E0502060401010101" pitchFamily="34" charset="-79"/>
              <a:cs typeface="David" panose="020E0502060401010101" pitchFamily="34" charset="-79"/>
            </a:endParaRPr>
          </a:p>
          <a:p>
            <a:pPr lvl="1" algn="r" rtl="1">
              <a:buFont typeface="Wingdings" panose="05000000000000000000" pitchFamily="2" charset="2"/>
              <a:buChar char="ü"/>
            </a:pPr>
            <a:r>
              <a:rPr lang="en-US" dirty="0">
                <a:latin typeface="David" panose="020E0502060401010101" pitchFamily="34" charset="-79"/>
                <a:cs typeface="David" panose="020E0502060401010101" pitchFamily="34" charset="-79"/>
              </a:rPr>
              <a:t>Secondary</a:t>
            </a:r>
            <a:r>
              <a:rPr lang="he-IL" dirty="0">
                <a:latin typeface="David" panose="020E0502060401010101" pitchFamily="34" charset="-79"/>
                <a:cs typeface="David" panose="020E0502060401010101" pitchFamily="34" charset="-79"/>
              </a:rPr>
              <a:t> – נגרם מניקור של צלע שבורה/החדרה לא </a:t>
            </a:r>
            <a:r>
              <a:rPr lang="he-IL" dirty="0" err="1">
                <a:latin typeface="David" panose="020E0502060401010101" pitchFamily="34" charset="-79"/>
                <a:cs typeface="David" panose="020E0502060401010101" pitchFamily="34" charset="-79"/>
              </a:rPr>
              <a:t>מדוייקת</a:t>
            </a:r>
            <a:r>
              <a:rPr lang="he-IL" dirty="0">
                <a:latin typeface="David" panose="020E0502060401010101" pitchFamily="34" charset="-79"/>
                <a:cs typeface="David" panose="020E0502060401010101" pitchFamily="34" charset="-79"/>
              </a:rPr>
              <a:t> של קנולה/הנשמה בנפח גבוה/קרע של בולה </a:t>
            </a:r>
            <a:r>
              <a:rPr lang="he-IL" dirty="0" err="1">
                <a:latin typeface="David" panose="020E0502060401010101" pitchFamily="34" charset="-79"/>
                <a:cs typeface="David" panose="020E0502060401010101" pitchFamily="34" charset="-79"/>
              </a:rPr>
              <a:t>אנפיזימטית</a:t>
            </a:r>
            <a:r>
              <a:rPr lang="he-IL" dirty="0">
                <a:latin typeface="David" panose="020E0502060401010101" pitchFamily="34" charset="-79"/>
                <a:cs typeface="David" panose="020E0502060401010101" pitchFamily="34" charset="-79"/>
              </a:rPr>
              <a:t>/</a:t>
            </a:r>
            <a:r>
              <a:rPr lang="he-IL" dirty="0" err="1">
                <a:latin typeface="David" panose="020E0502060401010101" pitchFamily="34" charset="-79"/>
                <a:cs typeface="David" panose="020E0502060401010101" pitchFamily="34" charset="-79"/>
              </a:rPr>
              <a:t>ולסלבה</a:t>
            </a:r>
            <a:r>
              <a:rPr lang="he-IL" dirty="0">
                <a:latin typeface="David" panose="020E0502060401010101" pitchFamily="34" charset="-79"/>
                <a:cs typeface="David" panose="020E0502060401010101" pitchFamily="34" charset="-79"/>
              </a:rPr>
              <a:t> – הפסקות נשימה ארוכות.</a:t>
            </a:r>
          </a:p>
          <a:p>
            <a:pPr lvl="1" algn="r" rtl="1">
              <a:buFont typeface="Wingdings" panose="05000000000000000000" pitchFamily="2" charset="2"/>
              <a:buChar char="ü"/>
            </a:pPr>
            <a:r>
              <a:rPr lang="en-US" dirty="0">
                <a:latin typeface="David" panose="020E0502060401010101" pitchFamily="34" charset="-79"/>
                <a:cs typeface="David" panose="020E0502060401010101" pitchFamily="34" charset="-79"/>
              </a:rPr>
              <a:t>Tension</a:t>
            </a:r>
            <a:r>
              <a:rPr lang="he-IL" dirty="0">
                <a:latin typeface="David" panose="020E0502060401010101" pitchFamily="34" charset="-79"/>
                <a:cs typeface="David" panose="020E0502060401010101" pitchFamily="34" charset="-79"/>
              </a:rPr>
              <a:t> – מצב חירום במצבים שהקרע </a:t>
            </a:r>
            <a:r>
              <a:rPr lang="he-IL" dirty="0" err="1">
                <a:latin typeface="David" panose="020E0502060401010101" pitchFamily="34" charset="-79"/>
                <a:cs typeface="David" panose="020E0502060401010101" pitchFamily="34" charset="-79"/>
              </a:rPr>
              <a:t>בפלאורה</a:t>
            </a:r>
            <a:r>
              <a:rPr lang="he-IL" dirty="0">
                <a:latin typeface="David" panose="020E0502060401010101" pitchFamily="34" charset="-79"/>
                <a:cs typeface="David" panose="020E0502060401010101" pitchFamily="34" charset="-79"/>
              </a:rPr>
              <a:t> </a:t>
            </a:r>
            <a:r>
              <a:rPr lang="he-IL" dirty="0" err="1">
                <a:latin typeface="David" panose="020E0502060401010101" pitchFamily="34" charset="-79"/>
                <a:cs typeface="David" panose="020E0502060401010101" pitchFamily="34" charset="-79"/>
              </a:rPr>
              <a:t>הויסצרלית</a:t>
            </a:r>
            <a:r>
              <a:rPr lang="he-IL" dirty="0">
                <a:latin typeface="David" panose="020E0502060401010101" pitchFamily="34" charset="-79"/>
                <a:cs typeface="David" panose="020E0502060401010101" pitchFamily="34" charset="-79"/>
              </a:rPr>
              <a:t> משמש כשסתום -  </a:t>
            </a:r>
            <a:r>
              <a:rPr lang="he-IL" dirty="0" err="1">
                <a:latin typeface="David" panose="020E0502060401010101" pitchFamily="34" charset="-79"/>
                <a:cs typeface="David" panose="020E0502060401010101" pitchFamily="34" charset="-79"/>
              </a:rPr>
              <a:t>הוורי</a:t>
            </a:r>
            <a:r>
              <a:rPr lang="he-IL" dirty="0">
                <a:latin typeface="David" panose="020E0502060401010101" pitchFamily="34" charset="-79"/>
                <a:cs typeface="David" panose="020E0502060401010101" pitchFamily="34" charset="-79"/>
              </a:rPr>
              <a:t> נכנס ולא יכול לצאת, קורה בעיקר בקרב מונשמים.</a:t>
            </a:r>
          </a:p>
          <a:p>
            <a:endParaRPr lang="he-IL" baseline="0" dirty="0">
              <a:latin typeface="David" panose="020E0502060401010101" pitchFamily="34" charset="-79"/>
              <a:cs typeface="David" panose="020E0502060401010101" pitchFamily="34" charset="-79"/>
            </a:endParaRPr>
          </a:p>
          <a:p>
            <a:r>
              <a:rPr lang="he-IL" baseline="0" dirty="0">
                <a:latin typeface="David" panose="020E0502060401010101" pitchFamily="34" charset="-79"/>
                <a:cs typeface="David" panose="020E0502060401010101" pitchFamily="34" charset="-79"/>
              </a:rPr>
              <a:t>טיפול: לפעמים מסתדר מעצמו. אם לא -  ניקוז. </a:t>
            </a:r>
          </a:p>
          <a:p>
            <a:r>
              <a:rPr lang="he-IL" baseline="0" dirty="0">
                <a:latin typeface="David" panose="020E0502060401010101" pitchFamily="34" charset="-79"/>
                <a:cs typeface="David" panose="020E0502060401010101" pitchFamily="34" charset="-79"/>
              </a:rPr>
              <a:t>להימנע מטכניקות נשימה בלחץ חיובי -  כגון </a:t>
            </a:r>
            <a:r>
              <a:rPr lang="en-US" baseline="0" dirty="0">
                <a:latin typeface="David" panose="020E0502060401010101" pitchFamily="34" charset="-79"/>
                <a:cs typeface="David" panose="020E0502060401010101" pitchFamily="34" charset="-79"/>
              </a:rPr>
              <a:t>CPAP</a:t>
            </a:r>
            <a:r>
              <a:rPr lang="he-IL" baseline="0" dirty="0">
                <a:latin typeface="David" panose="020E0502060401010101" pitchFamily="34" charset="-79"/>
                <a:cs typeface="David" panose="020E0502060401010101" pitchFamily="34" charset="-79"/>
              </a:rPr>
              <a:t>. להימנע משיעול ותרגילי נשימה אגרסיביים. </a:t>
            </a:r>
          </a:p>
          <a:p>
            <a:r>
              <a:rPr lang="he-IL" baseline="0" dirty="0">
                <a:latin typeface="David" panose="020E0502060401010101" pitchFamily="34" charset="-79"/>
                <a:cs typeface="David" panose="020E0502060401010101" pitchFamily="34" charset="-79"/>
              </a:rPr>
              <a:t>בעיקר תנוחה לשיפור </a:t>
            </a:r>
            <a:r>
              <a:rPr lang="en-US" baseline="0" dirty="0">
                <a:latin typeface="David" panose="020E0502060401010101" pitchFamily="34" charset="-79"/>
                <a:cs typeface="David" panose="020E0502060401010101" pitchFamily="34" charset="-79"/>
              </a:rPr>
              <a:t>V</a:t>
            </a:r>
            <a:r>
              <a:rPr lang="he-IL" baseline="0" dirty="0">
                <a:latin typeface="David" panose="020E0502060401010101" pitchFamily="34" charset="-79"/>
                <a:cs typeface="David" panose="020E0502060401010101" pitchFamily="34" charset="-79"/>
              </a:rPr>
              <a:t>/</a:t>
            </a:r>
            <a:r>
              <a:rPr lang="en-US" baseline="0" dirty="0">
                <a:latin typeface="David" panose="020E0502060401010101" pitchFamily="34" charset="-79"/>
                <a:cs typeface="David" panose="020E0502060401010101" pitchFamily="34" charset="-79"/>
              </a:rPr>
              <a:t>Q</a:t>
            </a:r>
            <a:r>
              <a:rPr lang="he-IL" baseline="0" dirty="0">
                <a:latin typeface="David" panose="020E0502060401010101" pitchFamily="34" charset="-79"/>
                <a:cs typeface="David" panose="020E0502060401010101" pitchFamily="34" charset="-79"/>
              </a:rPr>
              <a:t> ואם צריך -  עזרה בניידות.</a:t>
            </a:r>
          </a:p>
          <a:p>
            <a:endParaRPr lang="he-IL" baseline="0" dirty="0">
              <a:latin typeface="David" panose="020E0502060401010101" pitchFamily="34" charset="-79"/>
              <a:cs typeface="David" panose="020E0502060401010101" pitchFamily="34" charset="-79"/>
            </a:endParaRPr>
          </a:p>
          <a:p>
            <a:r>
              <a:rPr lang="he-IL" baseline="0" dirty="0">
                <a:latin typeface="David" panose="020E0502060401010101" pitchFamily="34" charset="-79"/>
                <a:cs typeface="David" panose="020E0502060401010101" pitchFamily="34" charset="-79"/>
              </a:rPr>
              <a:t>הפרעות </a:t>
            </a:r>
            <a:r>
              <a:rPr lang="he-IL" baseline="0" dirty="0" err="1">
                <a:latin typeface="David" panose="020E0502060401010101" pitchFamily="34" charset="-79"/>
                <a:cs typeface="David" panose="020E0502060401010101" pitchFamily="34" charset="-79"/>
              </a:rPr>
              <a:t>נוירומסקולריות</a:t>
            </a:r>
            <a:r>
              <a:rPr lang="he-IL" baseline="0" dirty="0">
                <a:latin typeface="David" panose="020E0502060401010101" pitchFamily="34" charset="-79"/>
                <a:cs typeface="David" panose="020E0502060401010101" pitchFamily="34" charset="-79"/>
              </a:rPr>
              <a:t>: תמיד יש עייפות! </a:t>
            </a:r>
          </a:p>
          <a:p>
            <a:r>
              <a:rPr lang="he-IL" baseline="0" dirty="0">
                <a:latin typeface="David" panose="020E0502060401010101" pitchFamily="34" charset="-79"/>
                <a:cs typeface="David" panose="020E0502060401010101" pitchFamily="34" charset="-79"/>
              </a:rPr>
              <a:t>במצבים של זיהום -  אפשרות </a:t>
            </a:r>
            <a:r>
              <a:rPr lang="he-IL" baseline="0" dirty="0" err="1">
                <a:latin typeface="David" panose="020E0502060401010101" pitchFamily="34" charset="-79"/>
                <a:cs typeface="David" panose="020E0502060401010101" pitchFamily="34" charset="-79"/>
              </a:rPr>
              <a:t>להיפרקאפניה</a:t>
            </a:r>
            <a:r>
              <a:rPr lang="he-IL" baseline="0" dirty="0">
                <a:latin typeface="David" panose="020E0502060401010101" pitchFamily="34" charset="-79"/>
                <a:cs typeface="David" panose="020E0502060401010101" pitchFamily="34" charset="-79"/>
              </a:rPr>
              <a:t>.</a:t>
            </a:r>
          </a:p>
          <a:p>
            <a:r>
              <a:rPr lang="he-IL" baseline="0" dirty="0">
                <a:latin typeface="David" panose="020E0502060401010101" pitchFamily="34" charset="-79"/>
                <a:cs typeface="David" panose="020E0502060401010101" pitchFamily="34" charset="-79"/>
              </a:rPr>
              <a:t>כאב כרוני. </a:t>
            </a:r>
          </a:p>
          <a:p>
            <a:r>
              <a:rPr lang="he-IL" baseline="0" dirty="0">
                <a:latin typeface="David" panose="020E0502060401010101" pitchFamily="34" charset="-79"/>
                <a:cs typeface="David" panose="020E0502060401010101" pitchFamily="34" charset="-79"/>
              </a:rPr>
              <a:t>המטרות בטיפול -  לשמור על חמצון; לשמור על </a:t>
            </a:r>
            <a:r>
              <a:rPr lang="en-US" baseline="0" dirty="0">
                <a:latin typeface="David" panose="020E0502060401010101" pitchFamily="34" charset="-79"/>
                <a:cs typeface="David" panose="020E0502060401010101" pitchFamily="34" charset="-79"/>
              </a:rPr>
              <a:t>flow </a:t>
            </a:r>
            <a:r>
              <a:rPr lang="he-IL" baseline="0" dirty="0">
                <a:latin typeface="David" panose="020E0502060401010101" pitchFamily="34" charset="-79"/>
                <a:cs typeface="David" panose="020E0502060401010101" pitchFamily="34" charset="-79"/>
              </a:rPr>
              <a:t>בזמן השיעול.</a:t>
            </a:r>
          </a:p>
          <a:p>
            <a:r>
              <a:rPr lang="he-IL" baseline="0" dirty="0">
                <a:latin typeface="David" panose="020E0502060401010101" pitchFamily="34" charset="-79"/>
                <a:cs typeface="David" panose="020E0502060401010101" pitchFamily="34" charset="-79"/>
              </a:rPr>
              <a:t>טיפול מניעתי -  שימור נפחי ריאה, פינוי הפרשות, הפחתת קוצר נשימה. </a:t>
            </a:r>
          </a:p>
          <a:p>
            <a:endParaRPr lang="he-IL" baseline="0" dirty="0">
              <a:latin typeface="David" panose="020E0502060401010101" pitchFamily="34" charset="-79"/>
              <a:cs typeface="David" panose="020E0502060401010101" pitchFamily="34" charset="-79"/>
            </a:endParaRPr>
          </a:p>
          <a:p>
            <a:pPr algn="r" rtl="1"/>
            <a:r>
              <a:rPr lang="he-IL" baseline="0" dirty="0">
                <a:latin typeface="David" panose="020E0502060401010101" pitchFamily="34" charset="-79"/>
                <a:cs typeface="David" panose="020E0502060401010101" pitchFamily="34" charset="-79"/>
              </a:rPr>
              <a:t>סרטן ריאות: </a:t>
            </a:r>
            <a:r>
              <a:rPr lang="he-IL" sz="2800" dirty="0">
                <a:latin typeface="David" panose="020E0502060401010101" pitchFamily="34" charset="-79"/>
                <a:cs typeface="David" panose="020E0502060401010101" pitchFamily="34" charset="-79"/>
              </a:rPr>
              <a:t>אחד הסרטנים האלימים. </a:t>
            </a:r>
          </a:p>
          <a:p>
            <a:pPr algn="r" rtl="1"/>
            <a:r>
              <a:rPr lang="he-IL" sz="2800" dirty="0">
                <a:latin typeface="David" panose="020E0502060401010101" pitchFamily="34" charset="-79"/>
                <a:cs typeface="David" panose="020E0502060401010101" pitchFamily="34" charset="-79"/>
              </a:rPr>
              <a:t>עישון -  גורם מספר 1!</a:t>
            </a:r>
          </a:p>
          <a:p>
            <a:pPr algn="r" rtl="1"/>
            <a:r>
              <a:rPr lang="he-IL" sz="2800" dirty="0">
                <a:latin typeface="David" panose="020E0502060401010101" pitchFamily="34" charset="-79"/>
                <a:cs typeface="David" panose="020E0502060401010101" pitchFamily="34" charset="-79"/>
              </a:rPr>
              <a:t>הגידולים השכיחים ביותר-   </a:t>
            </a:r>
            <a:r>
              <a:rPr lang="he-IL" sz="2800" dirty="0" err="1">
                <a:latin typeface="David" panose="020E0502060401010101" pitchFamily="34" charset="-79"/>
                <a:cs typeface="David" panose="020E0502060401010101" pitchFamily="34" charset="-79"/>
              </a:rPr>
              <a:t>בברונכוס</a:t>
            </a:r>
            <a:r>
              <a:rPr lang="he-IL" sz="2800" dirty="0">
                <a:latin typeface="David" panose="020E0502060401010101" pitchFamily="34" charset="-79"/>
                <a:cs typeface="David" panose="020E0502060401010101" pitchFamily="34" charset="-79"/>
              </a:rPr>
              <a:t> הגדול.</a:t>
            </a:r>
          </a:p>
          <a:p>
            <a:pPr algn="r" rtl="1"/>
            <a:r>
              <a:rPr lang="he-IL" sz="2800" dirty="0">
                <a:latin typeface="David" panose="020E0502060401010101" pitchFamily="34" charset="-79"/>
                <a:cs typeface="David" panose="020E0502060401010101" pitchFamily="34" charset="-79"/>
              </a:rPr>
              <a:t>סימנים: קוצר נשימה, שיעול לא פרודוקטיבי (40-70% מהמטופלים), עייפות לא מוסברת, דכאון.   </a:t>
            </a:r>
            <a:br>
              <a:rPr lang="en-US"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בחלק מהמקרים – כאב בחזה, </a:t>
            </a:r>
            <a:r>
              <a:rPr lang="he-IL" sz="2800" dirty="0" err="1">
                <a:latin typeface="David" panose="020E0502060401010101" pitchFamily="34" charset="-79"/>
                <a:cs typeface="David" panose="020E0502060401010101" pitchFamily="34" charset="-79"/>
              </a:rPr>
              <a:t>סטרידור</a:t>
            </a:r>
            <a:r>
              <a:rPr lang="he-IL" sz="2800" dirty="0">
                <a:latin typeface="David" panose="020E0502060401010101" pitchFamily="34" charset="-79"/>
                <a:cs typeface="David" panose="020E0502060401010101" pitchFamily="34" charset="-79"/>
              </a:rPr>
              <a:t>, צפצופים, שיעול דמי. </a:t>
            </a:r>
          </a:p>
          <a:p>
            <a:pPr algn="r" rtl="1"/>
            <a:r>
              <a:rPr lang="he-IL" sz="2800" dirty="0">
                <a:latin typeface="David" panose="020E0502060401010101" pitchFamily="34" charset="-79"/>
                <a:cs typeface="David" panose="020E0502060401010101" pitchFamily="34" charset="-79"/>
              </a:rPr>
              <a:t>טיפול: ניתוחי/תרופתי/</a:t>
            </a:r>
            <a:r>
              <a:rPr lang="he-IL" sz="2800" dirty="0" err="1">
                <a:latin typeface="David" panose="020E0502060401010101" pitchFamily="34" charset="-79"/>
                <a:cs typeface="David" panose="020E0502060401010101" pitchFamily="34" charset="-79"/>
              </a:rPr>
              <a:t>פליאטיבי</a:t>
            </a:r>
            <a:r>
              <a:rPr lang="he-IL" sz="2800" dirty="0">
                <a:latin typeface="David" panose="020E0502060401010101" pitchFamily="34" charset="-79"/>
                <a:cs typeface="David" panose="020E0502060401010101" pitchFamily="34" charset="-79"/>
              </a:rPr>
              <a:t>.</a:t>
            </a:r>
          </a:p>
          <a:p>
            <a:pPr lvl="1" algn="r" rtl="1">
              <a:buFont typeface="Wingdings" panose="05000000000000000000" pitchFamily="2" charset="2"/>
              <a:buChar char="ü"/>
            </a:pPr>
            <a:r>
              <a:rPr lang="he-IL" sz="2400" dirty="0">
                <a:latin typeface="David" panose="020E0502060401010101" pitchFamily="34" charset="-79"/>
                <a:cs typeface="David" panose="020E0502060401010101" pitchFamily="34" charset="-79"/>
              </a:rPr>
              <a:t>פיזיותרפיה – משתלבת בכל שלב -  פינוי הפרשות, הכנה טרום ניתוחית, הרגעה, תרגול אקטיבי..                                       </a:t>
            </a:r>
            <a:endParaRPr lang="en-US" sz="2400" dirty="0">
              <a:latin typeface="David" panose="020E0502060401010101" pitchFamily="34" charset="-79"/>
              <a:cs typeface="David" panose="020E0502060401010101" pitchFamily="34" charset="-79"/>
            </a:endParaRPr>
          </a:p>
          <a:p>
            <a:endParaRPr lang="he-IL" baseline="0" dirty="0">
              <a:latin typeface="David" panose="020E0502060401010101" pitchFamily="34" charset="-79"/>
              <a:cs typeface="David" panose="020E0502060401010101" pitchFamily="34" charset="-79"/>
            </a:endParaRPr>
          </a:p>
          <a:p>
            <a:r>
              <a:rPr lang="he-IL" baseline="0" dirty="0">
                <a:latin typeface="David" panose="020E0502060401010101" pitchFamily="34" charset="-79"/>
                <a:cs typeface="David" panose="020E0502060401010101" pitchFamily="34" charset="-79"/>
              </a:rPr>
              <a:t>מטופלים לאחר ניתוחי בטן וחזה:</a:t>
            </a:r>
          </a:p>
          <a:p>
            <a:r>
              <a:rPr lang="he-IL" dirty="0">
                <a:latin typeface="David" panose="020E0502060401010101" pitchFamily="34" charset="-79"/>
                <a:cs typeface="David" panose="020E0502060401010101" pitchFamily="34" charset="-79"/>
              </a:rPr>
              <a:t>לאחר ניתוח בהרדמה מלאה בד"כ תהיה ליחה עקב: </a:t>
            </a:r>
            <a:r>
              <a:rPr lang="en-US" dirty="0">
                <a:latin typeface="David" panose="020E0502060401010101" pitchFamily="34" charset="-79"/>
                <a:cs typeface="David" panose="020E0502060401010101" pitchFamily="34" charset="-79"/>
              </a:rPr>
              <a:t>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שעות ללא תנועה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הרדמה של המערכת </a:t>
            </a:r>
            <a:r>
              <a:rPr lang="he-IL" dirty="0" err="1">
                <a:latin typeface="David" panose="020E0502060401010101" pitchFamily="34" charset="-79"/>
                <a:cs typeface="David" panose="020E0502060401010101" pitchFamily="34" charset="-79"/>
              </a:rPr>
              <a:t>המוקוסיליארית</a:t>
            </a:r>
            <a:r>
              <a:rPr lang="he-IL" dirty="0">
                <a:latin typeface="David" panose="020E0502060401010101" pitchFamily="34" charset="-79"/>
                <a:cs typeface="David" panose="020E0502060401010101" pitchFamily="34" charset="-79"/>
              </a:rPr>
              <a:t>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החדרת </a:t>
            </a:r>
            <a:r>
              <a:rPr lang="he-IL" dirty="0" err="1">
                <a:latin typeface="David" panose="020E0502060401010101" pitchFamily="34" charset="-79"/>
                <a:cs typeface="David" panose="020E0502060401010101" pitchFamily="34" charset="-79"/>
              </a:rPr>
              <a:t>טובוס</a:t>
            </a:r>
            <a:r>
              <a:rPr lang="he-IL" dirty="0">
                <a:latin typeface="David" panose="020E0502060401010101" pitchFamily="34" charset="-79"/>
                <a:cs typeface="David" panose="020E0502060401010101" pitchFamily="34" charset="-79"/>
              </a:rPr>
              <a:t> </a:t>
            </a:r>
          </a:p>
          <a:p>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למטופלים לאחר ניתוח באזורים אלה יהיה קושי בפינוי הליחה, כמו כן קושי בנשימה עמוקה מה שעלול להוביל לבעיה בחמצון/אוורור שעלולים לגרום להתפתחות זיהום או תמט.      </a:t>
            </a:r>
          </a:p>
        </p:txBody>
      </p:sp>
      <p:sp>
        <p:nvSpPr>
          <p:cNvPr id="4" name="מציין מיקום של מספר שקופית 3"/>
          <p:cNvSpPr>
            <a:spLocks noGrp="1"/>
          </p:cNvSpPr>
          <p:nvPr>
            <p:ph type="sldNum" sz="quarter" idx="10"/>
          </p:nvPr>
        </p:nvSpPr>
        <p:spPr/>
        <p:txBody>
          <a:bodyPr/>
          <a:lstStyle/>
          <a:p>
            <a:fld id="{8BF81B70-1276-4144-8D1D-E1E405BC0409}" type="slidenum">
              <a:rPr lang="he-IL" smtClean="0"/>
              <a:t>5</a:t>
            </a:fld>
            <a:endParaRPr lang="he-IL"/>
          </a:p>
        </p:txBody>
      </p:sp>
    </p:spTree>
    <p:extLst>
      <p:ext uri="{BB962C8B-B14F-4D97-AF65-F5344CB8AC3E}">
        <p14:creationId xmlns:p14="http://schemas.microsoft.com/office/powerpoint/2010/main" val="79119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algn="r" rtl="1"/>
            <a:r>
              <a:rPr lang="he-IL" u="none" dirty="0"/>
              <a:t>מאחר</a:t>
            </a:r>
            <a:r>
              <a:rPr lang="he-IL" u="none" baseline="0" dirty="0"/>
              <a:t> ופיזיותרפיה הוא תחום ששואף להיות מבוסס מחקרית, להלן מספר מחקרים</a:t>
            </a:r>
          </a:p>
          <a:p>
            <a:pPr algn="r" rtl="1"/>
            <a:endParaRPr lang="he-IL" u="none" dirty="0"/>
          </a:p>
          <a:p>
            <a:pPr algn="r" rtl="1"/>
            <a:r>
              <a:rPr lang="he-IL" u="none" dirty="0"/>
              <a:t>הראשון- סקירת ספרות מ-</a:t>
            </a:r>
            <a:r>
              <a:rPr lang="en-US" u="none" dirty="0"/>
              <a:t>Journal of Physiotherapy 2018 </a:t>
            </a:r>
            <a:r>
              <a:rPr lang="he-IL" u="none" dirty="0"/>
              <a:t>על פיזיותרפיה ביחידה לטיפול נמרץ. ציטוט:</a:t>
            </a:r>
          </a:p>
          <a:p>
            <a:pPr algn="r" rtl="1"/>
            <a:endParaRPr lang="he-IL" u="none" dirty="0"/>
          </a:p>
          <a:p>
            <a:pPr algn="r" rtl="1"/>
            <a:r>
              <a:rPr lang="he-IL" u="none" dirty="0"/>
              <a:t> </a:t>
            </a:r>
            <a:r>
              <a:rPr lang="en-US" u="none" dirty="0" err="1"/>
              <a:t>D.Pozuelo-Carrascosa</a:t>
            </a:r>
            <a:r>
              <a:rPr lang="en-US" u="none" dirty="0"/>
              <a:t> , </a:t>
            </a:r>
            <a:r>
              <a:rPr lang="en-US" u="none" dirty="0" err="1"/>
              <a:t>A.Torres-Costoso</a:t>
            </a:r>
            <a:r>
              <a:rPr lang="en-US" u="none" dirty="0"/>
              <a:t> 2, </a:t>
            </a:r>
            <a:r>
              <a:rPr lang="en-US" u="none" dirty="0" err="1"/>
              <a:t>C.Alvarez</a:t>
            </a:r>
            <a:r>
              <a:rPr lang="en-US" u="none" dirty="0"/>
              <a:t>-Bueno 1, </a:t>
            </a:r>
            <a:r>
              <a:rPr lang="en-US" u="none" dirty="0" err="1"/>
              <a:t>I.Cavero</a:t>
            </a:r>
            <a:r>
              <a:rPr lang="en-US" u="none" dirty="0"/>
              <a:t>-Redondo 1, </a:t>
            </a:r>
            <a:r>
              <a:rPr lang="en-US" u="none" dirty="0" err="1"/>
              <a:t>P.López</a:t>
            </a:r>
            <a:r>
              <a:rPr lang="en-US" u="none" dirty="0"/>
              <a:t> Muñoz 2, </a:t>
            </a:r>
            <a:r>
              <a:rPr lang="en-US" u="none" dirty="0" err="1"/>
              <a:t>V.Martínez-Vizcaíno</a:t>
            </a:r>
            <a:r>
              <a:rPr lang="en-US" u="none" dirty="0"/>
              <a:t> (2018). Multimodality respiratory physiotherapy reduces mortality but may not prevent ventilator-associated pneumonia or reduce length of stay in the intensive care unit: a systematic review. Journal of Physiotherapy, 64(4), 222-228</a:t>
            </a:r>
          </a:p>
          <a:p>
            <a:pPr algn="r" rtl="1"/>
            <a:endParaRPr lang="en-US" u="none" dirty="0"/>
          </a:p>
          <a:p>
            <a:pPr algn="r" rtl="1"/>
            <a:r>
              <a:rPr lang="he-IL" u="none" dirty="0"/>
              <a:t>השני- סקירת ספרות מ – </a:t>
            </a:r>
            <a:r>
              <a:rPr lang="en-US" u="none" dirty="0"/>
              <a:t>Respiratory medicine 2013 </a:t>
            </a:r>
            <a:r>
              <a:rPr lang="he-IL" u="none" dirty="0"/>
              <a:t>על יעילות הפיזיותרפיה בחולי אסתמה. ציטוט:</a:t>
            </a:r>
          </a:p>
          <a:p>
            <a:pPr algn="r" rtl="1"/>
            <a:endParaRPr lang="he-IL" u="none" dirty="0"/>
          </a:p>
          <a:p>
            <a:pPr algn="r" rtl="1"/>
            <a:r>
              <a:rPr lang="en-US" u="none" dirty="0"/>
              <a:t>M.L J </a:t>
            </a:r>
            <a:r>
              <a:rPr lang="en-US" u="none" dirty="0" err="1"/>
              <a:t>Bruurs</a:t>
            </a:r>
            <a:r>
              <a:rPr lang="en-US" u="none" dirty="0"/>
              <a:t> , L.J van der Giessen, </a:t>
            </a:r>
            <a:r>
              <a:rPr lang="en-US" u="none" dirty="0" err="1"/>
              <a:t>H.Moed</a:t>
            </a:r>
            <a:r>
              <a:rPr lang="en-US" u="none" dirty="0"/>
              <a:t> (2013). The effectiveness of physiotherapy in patients with asthma: a systematic review of the literature. Respiratory medicine,107(4),483-494</a:t>
            </a:r>
          </a:p>
          <a:p>
            <a:pPr algn="r" rtl="1"/>
            <a:endParaRPr lang="en-US" u="none" dirty="0"/>
          </a:p>
          <a:p>
            <a:pPr algn="r" rtl="1"/>
            <a:r>
              <a:rPr lang="he-IL" u="none" dirty="0"/>
              <a:t>השלישי: סקירת ספרות מ - </a:t>
            </a:r>
            <a:r>
              <a:rPr lang="en-US" u="none" dirty="0" err="1"/>
              <a:t>Monaldi</a:t>
            </a:r>
            <a:r>
              <a:rPr lang="en-US" u="none" dirty="0"/>
              <a:t> Archives for Chest Disease </a:t>
            </a:r>
            <a:r>
              <a:rPr lang="he-IL" u="none" dirty="0"/>
              <a:t>מ-2020 על פיזיותרפיה ושיקום ריאות לאנשים עם </a:t>
            </a:r>
            <a:r>
              <a:rPr lang="he-IL" u="none" dirty="0" err="1"/>
              <a:t>ברונכיאקטזיות</a:t>
            </a:r>
            <a:r>
              <a:rPr lang="he-IL" u="none" dirty="0"/>
              <a:t>. ציטוט:</a:t>
            </a:r>
          </a:p>
          <a:p>
            <a:pPr algn="r" rtl="1"/>
            <a:endParaRPr lang="he-IL" u="none" dirty="0"/>
          </a:p>
          <a:p>
            <a:pPr algn="r" rtl="1"/>
            <a:r>
              <a:rPr lang="en-US" u="none" dirty="0"/>
              <a:t>S. </a:t>
            </a:r>
            <a:r>
              <a:rPr lang="en-US" u="none" dirty="0" err="1"/>
              <a:t>Annoni</a:t>
            </a:r>
            <a:r>
              <a:rPr lang="en-US" u="none" dirty="0"/>
              <a:t>, A. </a:t>
            </a:r>
            <a:r>
              <a:rPr lang="en-US" u="none" dirty="0" err="1"/>
              <a:t>Bellofiore</a:t>
            </a:r>
            <a:r>
              <a:rPr lang="en-US" u="none" dirty="0"/>
              <a:t>, E. </a:t>
            </a:r>
            <a:r>
              <a:rPr lang="en-US" u="none" dirty="0" err="1"/>
              <a:t>Repossini</a:t>
            </a:r>
            <a:r>
              <a:rPr lang="en-US" u="none" dirty="0"/>
              <a:t>, M. </a:t>
            </a:r>
            <a:r>
              <a:rPr lang="en-US" u="none" dirty="0" err="1"/>
              <a:t>Lazzeri</a:t>
            </a:r>
            <a:r>
              <a:rPr lang="en-US" u="none" dirty="0"/>
              <a:t>, A. </a:t>
            </a:r>
            <a:r>
              <a:rPr lang="en-US" u="none" dirty="0" err="1"/>
              <a:t>Nicolini</a:t>
            </a:r>
            <a:r>
              <a:rPr lang="en-US" u="none" dirty="0"/>
              <a:t>, P. </a:t>
            </a:r>
            <a:r>
              <a:rPr lang="en-US" u="none" dirty="0" err="1"/>
              <a:t>Tarsia</a:t>
            </a:r>
            <a:r>
              <a:rPr lang="en-US" u="none" dirty="0"/>
              <a:t>, Effectiveness of chest physiotherapy and pulmonary rehabilitation in patients with non-cystic fibrosis bronchiectasis: a narrative review, </a:t>
            </a:r>
            <a:r>
              <a:rPr lang="en-US" u="none" dirty="0" err="1"/>
              <a:t>Monaldi</a:t>
            </a:r>
            <a:r>
              <a:rPr lang="en-US" u="none" dirty="0"/>
              <a:t> Archives for Chest Disease, 90(1) </a:t>
            </a:r>
          </a:p>
          <a:p>
            <a:pPr algn="r" rtl="1"/>
            <a:endParaRPr lang="en-US" u="none" dirty="0"/>
          </a:p>
          <a:p>
            <a:pPr algn="r" rtl="1"/>
            <a:r>
              <a:rPr lang="he-IL" u="none" dirty="0"/>
              <a:t>הרביעי- סקירת ספרות מ-</a:t>
            </a:r>
            <a:r>
              <a:rPr lang="en-US" u="none" dirty="0"/>
              <a:t>Physiotherapy Canada, </a:t>
            </a:r>
            <a:r>
              <a:rPr lang="he-IL" u="none" dirty="0"/>
              <a:t>על יעילות תנועה מוקדמת שמשולבת בטיפול </a:t>
            </a:r>
            <a:r>
              <a:rPr lang="he-IL" u="none" dirty="0" err="1"/>
              <a:t>פיזיותרפי</a:t>
            </a:r>
            <a:r>
              <a:rPr lang="he-IL" u="none" dirty="0"/>
              <a:t>, בחולי דלקת ריאות. ציטוט:</a:t>
            </a:r>
          </a:p>
          <a:p>
            <a:pPr algn="r" rtl="1"/>
            <a:r>
              <a:rPr lang="he-IL" u="none" dirty="0"/>
              <a:t> </a:t>
            </a:r>
          </a:p>
          <a:p>
            <a:pPr algn="r" rtl="1"/>
            <a:r>
              <a:rPr lang="en-US" u="none" dirty="0" err="1"/>
              <a:t>T.Larsen</a:t>
            </a:r>
            <a:r>
              <a:rPr lang="en-US" u="none" dirty="0"/>
              <a:t>, </a:t>
            </a:r>
            <a:r>
              <a:rPr lang="en-US" u="none" dirty="0" err="1"/>
              <a:t>A.Lee</a:t>
            </a:r>
            <a:r>
              <a:rPr lang="en-US" u="none" dirty="0"/>
              <a:t>, </a:t>
            </a:r>
            <a:r>
              <a:rPr lang="en-US" u="none" dirty="0" err="1"/>
              <a:t>D.Brooks</a:t>
            </a:r>
            <a:r>
              <a:rPr lang="en-US" u="none" dirty="0"/>
              <a:t>, </a:t>
            </a:r>
            <a:r>
              <a:rPr lang="en-US" u="none" dirty="0" err="1"/>
              <a:t>S.Michieli</a:t>
            </a:r>
            <a:r>
              <a:rPr lang="en-US" u="none" dirty="0"/>
              <a:t>, </a:t>
            </a:r>
            <a:r>
              <a:rPr lang="en-US" u="none" dirty="0" err="1"/>
              <a:t>M.Robson</a:t>
            </a:r>
            <a:r>
              <a:rPr lang="en-US" u="none" dirty="0"/>
              <a:t>, </a:t>
            </a:r>
            <a:r>
              <a:rPr lang="en-US" u="none" dirty="0" err="1"/>
              <a:t>J.Veens</a:t>
            </a:r>
            <a:r>
              <a:rPr lang="en-US" u="none" dirty="0"/>
              <a:t>, </a:t>
            </a:r>
            <a:r>
              <a:rPr lang="en-US" u="none" dirty="0" err="1"/>
              <a:t>O.Vokes</a:t>
            </a:r>
            <a:r>
              <a:rPr lang="en-US" u="none" dirty="0"/>
              <a:t>, </a:t>
            </a:r>
            <a:r>
              <a:rPr lang="en-US" u="none" dirty="0" err="1"/>
              <a:t>S.Deborah</a:t>
            </a:r>
            <a:r>
              <a:rPr lang="en-US" u="none" dirty="0"/>
              <a:t> Lucy. Effect of Early Mobility as a Physiotherapy Treatment for Pneumonia: A Systematic Review and Meta-Analysis, Physiotherapy Canada, 71(1), 82-89</a:t>
            </a:r>
            <a:endParaRPr lang="he-IL" u="none" dirty="0"/>
          </a:p>
        </p:txBody>
      </p:sp>
      <p:sp>
        <p:nvSpPr>
          <p:cNvPr id="4" name="מציין מיקום של מספר שקופית 3"/>
          <p:cNvSpPr>
            <a:spLocks noGrp="1"/>
          </p:cNvSpPr>
          <p:nvPr>
            <p:ph type="sldNum" sz="quarter" idx="10"/>
          </p:nvPr>
        </p:nvSpPr>
        <p:spPr/>
        <p:txBody>
          <a:bodyPr/>
          <a:lstStyle/>
          <a:p>
            <a:fld id="{8BF81B70-1276-4144-8D1D-E1E405BC0409}" type="slidenum">
              <a:rPr lang="he-IL" smtClean="0"/>
              <a:t>6</a:t>
            </a:fld>
            <a:endParaRPr lang="he-IL"/>
          </a:p>
        </p:txBody>
      </p:sp>
    </p:spTree>
    <p:extLst>
      <p:ext uri="{BB962C8B-B14F-4D97-AF65-F5344CB8AC3E}">
        <p14:creationId xmlns:p14="http://schemas.microsoft.com/office/powerpoint/2010/main" val="283411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t>על אף שדיברנו על המחלות,</a:t>
            </a:r>
            <a:r>
              <a:rPr lang="he-IL" baseline="0" dirty="0"/>
              <a:t> טיפול </a:t>
            </a:r>
            <a:r>
              <a:rPr lang="he-IL" baseline="0" dirty="0" err="1"/>
              <a:t>פיזיותרפי</a:t>
            </a:r>
            <a:r>
              <a:rPr lang="he-IL" baseline="0" dirty="0"/>
              <a:t> אינו מתבצע ע"פ מחלה, אלא ע"פ ממצאי ההערכה הנשימתית. כלומר אין דבר כזה "פרוטוקול דלקת ריאות", או פרוטוקול קורונה, כל אחד מקבל טיפול בהתאם לממצאי הבדיקה וכמובן ע"פ הקשיים שחווה. </a:t>
            </a:r>
            <a:endParaRPr lang="he-IL" dirty="0"/>
          </a:p>
        </p:txBody>
      </p:sp>
      <p:sp>
        <p:nvSpPr>
          <p:cNvPr id="4" name="Slide Number Placeholder 3"/>
          <p:cNvSpPr>
            <a:spLocks noGrp="1"/>
          </p:cNvSpPr>
          <p:nvPr>
            <p:ph type="sldNum" sz="quarter" idx="10"/>
          </p:nvPr>
        </p:nvSpPr>
        <p:spPr/>
        <p:txBody>
          <a:bodyPr/>
          <a:lstStyle/>
          <a:p>
            <a:fld id="{FD70B1E0-97E4-40A5-AF6E-66E76FB05B7A}" type="slidenum">
              <a:rPr lang="en-US" smtClean="0"/>
              <a:t>7</a:t>
            </a:fld>
            <a:endParaRPr lang="en-US"/>
          </a:p>
        </p:txBody>
      </p:sp>
    </p:spTree>
    <p:extLst>
      <p:ext uri="{BB962C8B-B14F-4D97-AF65-F5344CB8AC3E}">
        <p14:creationId xmlns:p14="http://schemas.microsoft.com/office/powerpoint/2010/main" val="292571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a:t>רשומה רפואית- </a:t>
            </a:r>
          </a:p>
          <a:p>
            <a:r>
              <a:rPr lang="he-IL" dirty="0"/>
              <a:t>מחלה עיקרית,</a:t>
            </a:r>
            <a:r>
              <a:rPr lang="he-IL" baseline="0" dirty="0"/>
              <a:t> מחלות רקע, פרוצדורות עבר, אשפוזים קודמים, הדמיה (</a:t>
            </a:r>
            <a:r>
              <a:rPr lang="en-US" baseline="0" dirty="0"/>
              <a:t>CT</a:t>
            </a:r>
            <a:r>
              <a:rPr lang="he-IL" baseline="0" dirty="0"/>
              <a:t>, </a:t>
            </a:r>
            <a:r>
              <a:rPr lang="he-IL" baseline="0" dirty="0" err="1"/>
              <a:t>צל"ח</a:t>
            </a:r>
            <a:r>
              <a:rPr lang="he-IL" baseline="0" dirty="0"/>
              <a:t>), תפקודי ריאות קודמים, בדיקות דם, </a:t>
            </a:r>
            <a:r>
              <a:rPr lang="he-IL" baseline="0" dirty="0" err="1"/>
              <a:t>ייעוצים</a:t>
            </a:r>
            <a:r>
              <a:rPr lang="he-IL" baseline="0" dirty="0"/>
              <a:t> רלוונטיים (למשל של </a:t>
            </a:r>
            <a:r>
              <a:rPr lang="he-IL" baseline="0" dirty="0" err="1"/>
              <a:t>אורטופד</a:t>
            </a:r>
            <a:r>
              <a:rPr lang="he-IL" baseline="0" dirty="0"/>
              <a:t>- הוראות/</a:t>
            </a:r>
            <a:r>
              <a:rPr lang="he-IL" baseline="0" dirty="0" err="1"/>
              <a:t>קונטראינדיקציות</a:t>
            </a:r>
            <a:r>
              <a:rPr lang="he-IL" baseline="0" dirty="0"/>
              <a:t>) מדדים עדכניים, ביקור רופא ואחות עדכניים. </a:t>
            </a:r>
          </a:p>
          <a:p>
            <a:endParaRPr lang="he-IL" baseline="0" dirty="0"/>
          </a:p>
          <a:p>
            <a:r>
              <a:rPr lang="he-IL" baseline="0" dirty="0"/>
              <a:t>בדיקה סובייקטיבית- ריאיון – גם שייך לבדיקה האובייקטיבית: להתרשם </a:t>
            </a:r>
            <a:r>
              <a:rPr lang="he-IL" baseline="0" dirty="0" err="1"/>
              <a:t>מעירנות</a:t>
            </a:r>
            <a:r>
              <a:rPr lang="he-IL" baseline="0" dirty="0"/>
              <a:t>, יכולת הדיבור, </a:t>
            </a:r>
            <a:r>
              <a:rPr lang="en-US" baseline="0" dirty="0" err="1"/>
              <a:t>spaach</a:t>
            </a:r>
            <a:r>
              <a:rPr lang="en-US" baseline="0" dirty="0"/>
              <a:t> apnea</a:t>
            </a:r>
            <a:r>
              <a:rPr lang="he-IL" baseline="0" dirty="0"/>
              <a:t>. המטופל או מלווה יתנו פרטים דמוגרפיים ע"פ הצורך ויתארו את התפקוד הקודם שלו, ידווח על קשיים כרוניים בנשימה, מה עוזר, מה מחמיר, כיצד טיפל עד עכשיו? איך מרגיש עכשיו, אם יש כאב? האם חווה קושי נשימתי מאז האשפוז ובאיזה אופן. </a:t>
            </a:r>
          </a:p>
          <a:p>
            <a:endParaRPr lang="he-IL" dirty="0"/>
          </a:p>
          <a:p>
            <a:r>
              <a:rPr lang="he-IL" dirty="0"/>
              <a:t>בדיקה אובייקטיבית:</a:t>
            </a:r>
          </a:p>
          <a:p>
            <a:r>
              <a:rPr lang="he-IL" dirty="0">
                <a:latin typeface="David" panose="020E0502060401010101" pitchFamily="34" charset="-79"/>
                <a:cs typeface="David" panose="020E0502060401010101" pitchFamily="34" charset="-79"/>
              </a:rPr>
              <a:t>הסתכלות – כללית: אנו מתרשמים מתנוחת המטופל, </a:t>
            </a:r>
            <a:r>
              <a:rPr lang="he-IL" dirty="0" err="1">
                <a:latin typeface="David" panose="020E0502060401010101" pitchFamily="34" charset="-79"/>
                <a:cs typeface="David" panose="020E0502060401010101" pitchFamily="34" charset="-79"/>
              </a:rPr>
              <a:t>העירנות</a:t>
            </a:r>
            <a:r>
              <a:rPr lang="he-IL" dirty="0">
                <a:latin typeface="David" panose="020E0502060401010101" pitchFamily="34" charset="-79"/>
                <a:cs typeface="David" panose="020E0502060401010101" pitchFamily="34" charset="-79"/>
              </a:rPr>
              <a:t> שלו, </a:t>
            </a:r>
            <a:r>
              <a:rPr lang="he-IL" dirty="0" err="1">
                <a:latin typeface="David" panose="020E0502060401010101" pitchFamily="34" charset="-79"/>
                <a:cs typeface="David" panose="020E0502060401010101" pitchFamily="34" charset="-79"/>
              </a:rPr>
              <a:t>קכקציה</a:t>
            </a:r>
            <a:r>
              <a:rPr lang="he-IL" dirty="0">
                <a:latin typeface="David" panose="020E0502060401010101" pitchFamily="34" charset="-79"/>
                <a:cs typeface="David" panose="020E0502060401010101" pitchFamily="34" charset="-79"/>
              </a:rPr>
              <a:t>, צבע עור- כיחלון,</a:t>
            </a:r>
            <a:r>
              <a:rPr lang="he-IL" baseline="0" dirty="0">
                <a:latin typeface="David" panose="020E0502060401010101" pitchFamily="34" charset="-79"/>
                <a:cs typeface="David" panose="020E0502060401010101" pitchFamily="34" charset="-79"/>
              </a:rPr>
              <a:t> אודם, חיוורון, צהבת, נפיחות, </a:t>
            </a:r>
            <a:r>
              <a:rPr lang="he-IL" baseline="0" dirty="0" err="1">
                <a:latin typeface="David" panose="020E0502060401010101" pitchFamily="34" charset="-79"/>
                <a:cs typeface="David" panose="020E0502060401010101" pitchFamily="34" charset="-79"/>
              </a:rPr>
              <a:t>המטומה</a:t>
            </a:r>
            <a:r>
              <a:rPr lang="he-IL" baseline="0" dirty="0">
                <a:latin typeface="David" panose="020E0502060401010101" pitchFamily="34" charset="-79"/>
                <a:cs typeface="David" panose="020E0502060401010101" pitchFamily="34" charset="-79"/>
              </a:rPr>
              <a:t>, פצעים או כל דבר אחר שבולט לעין, </a:t>
            </a:r>
            <a:r>
              <a:rPr lang="he-IL" dirty="0">
                <a:latin typeface="David" panose="020E0502060401010101" pitchFamily="34" charset="-79"/>
                <a:cs typeface="David" panose="020E0502060401010101" pitchFamily="34" charset="-79"/>
              </a:rPr>
              <a:t>יכולת התקשורת שלו, מה נמצא בסביבתו</a:t>
            </a:r>
            <a:r>
              <a:rPr lang="he-IL" baseline="0" dirty="0">
                <a:latin typeface="David" panose="020E0502060401010101" pitchFamily="34" charset="-79"/>
                <a:cs typeface="David" panose="020E0502060401010101" pitchFamily="34" charset="-79"/>
              </a:rPr>
              <a:t> (יכול להיות למשל </a:t>
            </a:r>
            <a:r>
              <a:rPr lang="en-US" baseline="0" dirty="0">
                <a:latin typeface="David" panose="020E0502060401010101" pitchFamily="34" charset="-79"/>
                <a:cs typeface="David" panose="020E0502060401010101" pitchFamily="34" charset="-79"/>
              </a:rPr>
              <a:t>BPAP</a:t>
            </a:r>
            <a:r>
              <a:rPr lang="he-IL" baseline="0" dirty="0">
                <a:latin typeface="David" panose="020E0502060401010101" pitchFamily="34" charset="-79"/>
                <a:cs typeface="David" panose="020E0502060401010101" pitchFamily="34" charset="-79"/>
              </a:rPr>
              <a:t> ביתי, אינהלציה, משאפים), צנרת- תמיכת חמצן, נקזים למיניהם, </a:t>
            </a:r>
            <a:r>
              <a:rPr lang="he-IL" baseline="0" dirty="0" err="1">
                <a:latin typeface="David" panose="020E0502060401010101" pitchFamily="34" charset="-79"/>
                <a:cs typeface="David" panose="020E0502060401010101" pitchFamily="34" charset="-79"/>
              </a:rPr>
              <a:t>קטטר</a:t>
            </a:r>
            <a:r>
              <a:rPr lang="he-IL" baseline="0" dirty="0">
                <a:latin typeface="David" panose="020E0502060401010101" pitchFamily="34" charset="-79"/>
                <a:cs typeface="David" panose="020E0502060401010101" pitchFamily="34" charset="-79"/>
              </a:rPr>
              <a:t> שתן, זונדה, עירוי, חתכים ניתוחיים אם יש, ועוד. הסתכלות ספציפית: תבנית הנשימה (יותר חזית/</a:t>
            </a:r>
            <a:r>
              <a:rPr lang="he-IL" baseline="0" dirty="0" err="1">
                <a:latin typeface="David" panose="020E0502060401010101" pitchFamily="34" charset="-79"/>
                <a:cs typeface="David" panose="020E0502060401010101" pitchFamily="34" charset="-79"/>
              </a:rPr>
              <a:t>סרעפתית</a:t>
            </a:r>
            <a:r>
              <a:rPr lang="he-IL" baseline="0" dirty="0">
                <a:latin typeface="David" panose="020E0502060401010101" pitchFamily="34" charset="-79"/>
                <a:cs typeface="David" panose="020E0502060401010101" pitchFamily="34" charset="-79"/>
              </a:rPr>
              <a:t>), צורת בית החזה, שימוש בשרירי עזר לנשימה, </a:t>
            </a:r>
            <a:r>
              <a:rPr lang="en-US" baseline="0" dirty="0">
                <a:latin typeface="David" panose="020E0502060401010101" pitchFamily="34" charset="-79"/>
                <a:cs typeface="David" panose="020E0502060401010101" pitchFamily="34" charset="-79"/>
              </a:rPr>
              <a:t>PLB</a:t>
            </a:r>
            <a:r>
              <a:rPr lang="he-IL" baseline="0" dirty="0">
                <a:latin typeface="David" panose="020E0502060401010101" pitchFamily="34" charset="-79"/>
                <a:cs typeface="David" panose="020E0502060401010101" pitchFamily="34" charset="-79"/>
              </a:rPr>
              <a:t> (נשימה  בשפתיים קפוצות), הרחבת הנחיריים, </a:t>
            </a:r>
            <a:r>
              <a:rPr lang="he-IL" baseline="0" dirty="0" err="1">
                <a:latin typeface="David" panose="020E0502060401010101" pitchFamily="34" charset="-79"/>
                <a:cs typeface="David" panose="020E0502060401010101" pitchFamily="34" charset="-79"/>
              </a:rPr>
              <a:t>קלאבינג</a:t>
            </a:r>
            <a:r>
              <a:rPr lang="he-IL" baseline="0" dirty="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מדידת </a:t>
            </a:r>
            <a:r>
              <a:rPr lang="he-IL" dirty="0" err="1">
                <a:latin typeface="David" panose="020E0502060401010101" pitchFamily="34" charset="-79"/>
                <a:cs typeface="David" panose="020E0502060401010101" pitchFamily="34" charset="-79"/>
              </a:rPr>
              <a:t>סטורציה</a:t>
            </a:r>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קצב הנשימות</a:t>
            </a:r>
          </a:p>
          <a:p>
            <a:r>
              <a:rPr lang="he-IL" dirty="0">
                <a:latin typeface="David" panose="020E0502060401010101" pitchFamily="34" charset="-79"/>
                <a:cs typeface="David" panose="020E0502060401010101" pitchFamily="34" charset="-79"/>
              </a:rPr>
              <a:t>התרחבות בית החזה – ניתן למדוד עם ידיים ולהשוות בין הצדדים,</a:t>
            </a:r>
            <a:r>
              <a:rPr lang="he-IL" baseline="0" dirty="0">
                <a:latin typeface="David" panose="020E0502060401010101" pitchFamily="34" charset="-79"/>
                <a:cs typeface="David" panose="020E0502060401010101" pitchFamily="34" charset="-79"/>
              </a:rPr>
              <a:t> ניתן למדוד עם סרט מדידה. </a:t>
            </a:r>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האזנה עם סטטוסקופ</a:t>
            </a:r>
          </a:p>
          <a:p>
            <a:r>
              <a:rPr lang="he-IL" dirty="0">
                <a:latin typeface="David" panose="020E0502060401010101" pitchFamily="34" charset="-79"/>
                <a:cs typeface="David" panose="020E0502060401010101" pitchFamily="34" charset="-79"/>
              </a:rPr>
              <a:t>שיעול – האם מסוגל להשתעל?</a:t>
            </a:r>
            <a:r>
              <a:rPr lang="he-IL" baseline="0" dirty="0">
                <a:latin typeface="David" panose="020E0502060401010101" pitchFamily="34" charset="-79"/>
                <a:cs typeface="David" panose="020E0502060401010101" pitchFamily="34" charset="-79"/>
              </a:rPr>
              <a:t> איזה סוג שיעול מפיק (אפקטיבי, ספסטי, לח, יבש...), ? ליחה? איזה סוג? </a:t>
            </a:r>
            <a:r>
              <a:rPr lang="he-IL" dirty="0"/>
              <a:t> </a:t>
            </a:r>
          </a:p>
        </p:txBody>
      </p:sp>
      <p:sp>
        <p:nvSpPr>
          <p:cNvPr id="4" name="מציין מיקום של מספר שקופית 3"/>
          <p:cNvSpPr>
            <a:spLocks noGrp="1"/>
          </p:cNvSpPr>
          <p:nvPr>
            <p:ph type="sldNum" sz="quarter" idx="10"/>
          </p:nvPr>
        </p:nvSpPr>
        <p:spPr/>
        <p:txBody>
          <a:bodyPr/>
          <a:lstStyle/>
          <a:p>
            <a:fld id="{8BF81B70-1276-4144-8D1D-E1E405BC0409}" type="slidenum">
              <a:rPr lang="he-IL" smtClean="0"/>
              <a:t>8</a:t>
            </a:fld>
            <a:endParaRPr lang="he-IL"/>
          </a:p>
        </p:txBody>
      </p:sp>
    </p:spTree>
    <p:extLst>
      <p:ext uri="{BB962C8B-B14F-4D97-AF65-F5344CB8AC3E}">
        <p14:creationId xmlns:p14="http://schemas.microsoft.com/office/powerpoint/2010/main" val="262419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a:t>בהתאם לממצאי הבדיקה</a:t>
            </a:r>
            <a:endParaRPr lang="he-IL" baseline="0" dirty="0"/>
          </a:p>
          <a:p>
            <a:r>
              <a:rPr lang="he-IL" altLang="he-IL" dirty="0"/>
              <a:t>כל טיפול מתבצע בהתאם לצרכיו של המטופל ע"פ הבדיקה באותו יום. </a:t>
            </a:r>
          </a:p>
        </p:txBody>
      </p:sp>
      <p:sp>
        <p:nvSpPr>
          <p:cNvPr id="4" name="מציין מיקום של מספר שקופית 3"/>
          <p:cNvSpPr>
            <a:spLocks noGrp="1"/>
          </p:cNvSpPr>
          <p:nvPr>
            <p:ph type="sldNum" sz="quarter" idx="10"/>
          </p:nvPr>
        </p:nvSpPr>
        <p:spPr/>
        <p:txBody>
          <a:bodyPr/>
          <a:lstStyle/>
          <a:p>
            <a:fld id="{8BF81B70-1276-4144-8D1D-E1E405BC0409}" type="slidenum">
              <a:rPr lang="he-IL" smtClean="0"/>
              <a:t>9</a:t>
            </a:fld>
            <a:endParaRPr lang="he-IL"/>
          </a:p>
        </p:txBody>
      </p:sp>
    </p:spTree>
    <p:extLst>
      <p:ext uri="{BB962C8B-B14F-4D97-AF65-F5344CB8AC3E}">
        <p14:creationId xmlns:p14="http://schemas.microsoft.com/office/powerpoint/2010/main" val="79119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1B1F800-633D-4388-8C1E-EEF648B271E9}" type="slidenum">
              <a:rPr lang="he-IL" smtClean="0"/>
              <a:t>10</a:t>
            </a:fld>
            <a:endParaRPr lang="he-IL"/>
          </a:p>
        </p:txBody>
      </p:sp>
    </p:spTree>
    <p:extLst>
      <p:ext uri="{BB962C8B-B14F-4D97-AF65-F5344CB8AC3E}">
        <p14:creationId xmlns:p14="http://schemas.microsoft.com/office/powerpoint/2010/main" val="210735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ה'/חשון/תשפ"ב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ה'/חשון/תשפ"ב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ה'/חשון/תשפ"ב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ה'/חשון/תשפ"ב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ה'/חשון/תשפ"ב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ה'/חשון/תשפ"ב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t>ה'/חשון/תשפ"ב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t>ה'/חשון/תשפ"ב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t>ה'/חשון/תשפ"ב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ה'/חשון/תשפ"ב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a:t>לחץ כדי לערוך סגנון כותרת של תבנית בסיס</a:t>
            </a:r>
          </a:p>
        </p:txBody>
      </p:sp>
      <p:sp>
        <p:nvSpPr>
          <p:cNvPr id="3" name="מציין מיקום של ציור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ה'/חשון/תשפ"ב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t>ה'/חשון/תשפ"ב</a:t>
            </a:fld>
            <a:endParaRPr lang="he-IL"/>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919536" y="2132856"/>
            <a:ext cx="7772400" cy="1470025"/>
          </a:xfrm>
        </p:spPr>
        <p:txBody>
          <a:bodyPr>
            <a:normAutofit fontScale="90000"/>
          </a:bodyPr>
          <a:lstStyle/>
          <a:p>
            <a:r>
              <a:rPr lang="he-IL" sz="3600" b="1" dirty="0">
                <a:solidFill>
                  <a:srgbClr val="002060"/>
                </a:solidFill>
                <a:latin typeface="Calibri" panose="020F0502020204030204" pitchFamily="34" charset="0"/>
                <a:cs typeface="Calibri" panose="020F0502020204030204" pitchFamily="34" charset="0"/>
              </a:rPr>
              <a:t>שבוע הפיזיותרפיה בישראל 2021</a:t>
            </a:r>
            <a:br>
              <a:rPr lang="en-US" sz="3600" b="1" dirty="0">
                <a:solidFill>
                  <a:srgbClr val="002060"/>
                </a:solidFill>
                <a:latin typeface="Calibri" panose="020F0502020204030204" pitchFamily="34" charset="0"/>
                <a:cs typeface="Calibri" panose="020F0502020204030204" pitchFamily="34" charset="0"/>
              </a:rPr>
            </a:br>
            <a:r>
              <a:rPr lang="he-IL" sz="3600" b="1" dirty="0">
                <a:solidFill>
                  <a:srgbClr val="002060"/>
                </a:solidFill>
                <a:latin typeface="Calibri" panose="020F0502020204030204" pitchFamily="34" charset="0"/>
                <a:cs typeface="Calibri" panose="020F0502020204030204" pitchFamily="34" charset="0"/>
              </a:rPr>
              <a:t>מצגת בנושא:</a:t>
            </a:r>
            <a:br>
              <a:rPr lang="en-US" sz="3600" b="1" dirty="0">
                <a:solidFill>
                  <a:srgbClr val="002060"/>
                </a:solidFill>
                <a:latin typeface="Calibri" panose="020F0502020204030204" pitchFamily="34" charset="0"/>
                <a:cs typeface="Calibri" panose="020F0502020204030204" pitchFamily="34" charset="0"/>
              </a:rPr>
            </a:br>
            <a:r>
              <a:rPr lang="he-IL" sz="4900" b="1" dirty="0">
                <a:solidFill>
                  <a:srgbClr val="002060"/>
                </a:solidFill>
                <a:latin typeface="Calibri" panose="020F0502020204030204" pitchFamily="34" charset="0"/>
                <a:cs typeface="Calibri" panose="020F0502020204030204" pitchFamily="34" charset="0"/>
              </a:rPr>
              <a:t>פיזיותרפיה נשימתית</a:t>
            </a:r>
          </a:p>
        </p:txBody>
      </p:sp>
      <p:sp>
        <p:nvSpPr>
          <p:cNvPr id="3" name="TextBox 2"/>
          <p:cNvSpPr txBox="1"/>
          <p:nvPr/>
        </p:nvSpPr>
        <p:spPr>
          <a:xfrm>
            <a:off x="-3049016" y="5289860"/>
            <a:ext cx="8280920" cy="707886"/>
          </a:xfrm>
          <a:prstGeom prst="rect">
            <a:avLst/>
          </a:prstGeom>
          <a:noFill/>
        </p:spPr>
        <p:txBody>
          <a:bodyPr wrap="square" rtlCol="1">
            <a:spAutoFit/>
          </a:bodyPr>
          <a:lstStyle/>
          <a:p>
            <a:r>
              <a:rPr lang="he-IL" sz="2000" b="1" dirty="0">
                <a:latin typeface="Calibri" panose="020F0502020204030204" pitchFamily="34" charset="0"/>
                <a:cs typeface="Calibri" panose="020F0502020204030204" pitchFamily="34" charset="0"/>
              </a:rPr>
              <a:t>מצגת נכתבה ונערכה על ידי נטע קיסרי</a:t>
            </a:r>
            <a:br>
              <a:rPr lang="en-US" sz="2000" dirty="0">
                <a:latin typeface="Calibri" panose="020F0502020204030204" pitchFamily="34" charset="0"/>
                <a:cs typeface="Calibri" panose="020F0502020204030204" pitchFamily="34" charset="0"/>
              </a:rPr>
            </a:br>
            <a:r>
              <a:rPr lang="he-IL" sz="2000" dirty="0">
                <a:latin typeface="Calibri" panose="020F0502020204030204" pitchFamily="34" charset="0"/>
                <a:cs typeface="Calibri" panose="020F0502020204030204" pitchFamily="34" charset="0"/>
              </a:rPr>
              <a:t>טלפון: 050-5620642</a:t>
            </a:r>
          </a:p>
        </p:txBody>
      </p:sp>
      <p:pic>
        <p:nvPicPr>
          <p:cNvPr id="11" name="תמונה 10">
            <a:extLst>
              <a:ext uri="{FF2B5EF4-FFF2-40B4-BE49-F238E27FC236}">
                <a16:creationId xmlns:a16="http://schemas.microsoft.com/office/drawing/2014/main" id="{AB216D3B-BAB6-4C0F-A229-A60296C38B5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762" b="73016" l="18404" r="37948">
                        <a14:foregroundMark x1="27036" y1="16402" x2="27036" y2="16402"/>
                        <a14:foregroundMark x1="32736" y1="6349" x2="32736" y2="6349"/>
                        <a14:foregroundMark x1="37948" y1="44444" x2="37948" y2="44444"/>
                        <a14:foregroundMark x1="18404" y1="34392" x2="18404" y2="34392"/>
                        <a14:foregroundMark x1="21173" y1="72487" x2="21173" y2="72487"/>
                        <a14:foregroundMark x1="28502" y1="73016" x2="28502" y2="73016"/>
                      </a14:backgroundRemoval>
                    </a14:imgEffect>
                  </a14:imgLayer>
                </a14:imgProps>
              </a:ext>
            </a:extLst>
          </a:blip>
          <a:srcRect l="16886" r="60043" b="20461"/>
          <a:stretch/>
        </p:blipFill>
        <p:spPr>
          <a:xfrm>
            <a:off x="464307" y="5118275"/>
            <a:ext cx="860084" cy="1216999"/>
          </a:xfrm>
          <a:prstGeom prst="rect">
            <a:avLst/>
          </a:prstGeom>
        </p:spPr>
      </p:pic>
      <p:sp>
        <p:nvSpPr>
          <p:cNvPr id="12" name="כותרת 1">
            <a:extLst>
              <a:ext uri="{FF2B5EF4-FFF2-40B4-BE49-F238E27FC236}">
                <a16:creationId xmlns:a16="http://schemas.microsoft.com/office/drawing/2014/main" id="{34D3D3DE-65EF-4724-A13A-88F069CD79ED}"/>
              </a:ext>
            </a:extLst>
          </p:cNvPr>
          <p:cNvSpPr txBox="1">
            <a:spLocks/>
          </p:cNvSpPr>
          <p:nvPr/>
        </p:nvSpPr>
        <p:spPr>
          <a:xfrm>
            <a:off x="2717677" y="5227377"/>
            <a:ext cx="2751525" cy="1140727"/>
          </a:xfrm>
          <a:prstGeom prst="rect">
            <a:avLst/>
          </a:prstGeom>
        </p:spPr>
        <p:txBody>
          <a:bodyPr vert="horz" lIns="68580" tIns="34290" rIns="68580" bIns="3429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000" dirty="0">
                <a:solidFill>
                  <a:srgbClr val="00B0F0"/>
                </a:solidFill>
                <a:ea typeface="Tahoma" panose="020B0604030504040204" pitchFamily="34" charset="0"/>
                <a:cs typeface="Tahoma" panose="020B0604030504040204" pitchFamily="34" charset="0"/>
              </a:rPr>
              <a:t>מערך הפיזיותרפיה</a:t>
            </a:r>
            <a:endParaRPr lang="en-US" sz="2000" dirty="0">
              <a:solidFill>
                <a:srgbClr val="00B0F0"/>
              </a:solidFill>
              <a:ea typeface="Tahoma" panose="020B0604030504040204" pitchFamily="34" charset="0"/>
              <a:cs typeface="Tahoma" panose="020B0604030504040204" pitchFamily="34" charset="0"/>
            </a:endParaRPr>
          </a:p>
        </p:txBody>
      </p:sp>
      <p:sp>
        <p:nvSpPr>
          <p:cNvPr id="13" name="כותרת 1">
            <a:extLst>
              <a:ext uri="{FF2B5EF4-FFF2-40B4-BE49-F238E27FC236}">
                <a16:creationId xmlns:a16="http://schemas.microsoft.com/office/drawing/2014/main" id="{18C84B13-81FB-4AAF-93BF-16156B8446E2}"/>
              </a:ext>
            </a:extLst>
          </p:cNvPr>
          <p:cNvSpPr txBox="1">
            <a:spLocks/>
          </p:cNvSpPr>
          <p:nvPr/>
        </p:nvSpPr>
        <p:spPr>
          <a:xfrm>
            <a:off x="778131" y="5588447"/>
            <a:ext cx="2523019" cy="779657"/>
          </a:xfrm>
          <a:prstGeom prst="rect">
            <a:avLst/>
          </a:prstGeom>
        </p:spPr>
        <p:txBody>
          <a:bodyPr vert="horz" lIns="68580" tIns="34290" rIns="68580" bIns="3429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000" dirty="0">
                <a:solidFill>
                  <a:schemeClr val="bg1">
                    <a:lumMod val="50000"/>
                  </a:schemeClr>
                </a:solidFill>
                <a:ea typeface="Tahoma" panose="020B0604030504040204" pitchFamily="34" charset="0"/>
                <a:cs typeface="Tahoma" panose="020B0604030504040204" pitchFamily="34" charset="0"/>
              </a:rPr>
              <a:t>מרכז רפואי מאיר</a:t>
            </a:r>
            <a:endParaRPr lang="en-US" sz="2000" dirty="0">
              <a:solidFill>
                <a:schemeClr val="bg1">
                  <a:lumMod val="50000"/>
                </a:scheme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008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a:solidFill>
                  <a:srgbClr val="002060"/>
                </a:solidFill>
                <a:latin typeface="Calibri" panose="020F0502020204030204" pitchFamily="34" charset="0"/>
                <a:cs typeface="Calibri" panose="020F0502020204030204" pitchFamily="34" charset="0"/>
              </a:rPr>
              <a:t>הטיפול</a:t>
            </a:r>
          </a:p>
        </p:txBody>
      </p:sp>
      <p:sp>
        <p:nvSpPr>
          <p:cNvPr id="5" name="TextBox 4"/>
          <p:cNvSpPr txBox="1"/>
          <p:nvPr/>
        </p:nvSpPr>
        <p:spPr>
          <a:xfrm>
            <a:off x="5663952" y="1484785"/>
            <a:ext cx="4104456" cy="6617196"/>
          </a:xfrm>
          <a:prstGeom prst="rect">
            <a:avLst/>
          </a:prstGeom>
          <a:noFill/>
        </p:spPr>
        <p:txBody>
          <a:bodyPr wrap="square" rtlCol="1">
            <a:spAutoFit/>
          </a:bodyPr>
          <a:lstStyle/>
          <a:p>
            <a:r>
              <a:rPr lang="he-IL" sz="2400" dirty="0">
                <a:latin typeface="Calibri" panose="020F0502020204030204" pitchFamily="34" charset="0"/>
                <a:cs typeface="Calibri" panose="020F0502020204030204" pitchFamily="34" charset="0"/>
              </a:rPr>
              <a:t>תנוחה</a:t>
            </a:r>
            <a:br>
              <a:rPr lang="en-US" sz="2400" dirty="0">
                <a:latin typeface="Calibri" panose="020F0502020204030204" pitchFamily="34" charset="0"/>
                <a:cs typeface="Calibri" panose="020F0502020204030204" pitchFamily="34" charset="0"/>
              </a:rPr>
            </a:br>
            <a:endParaRPr lang="he-IL" sz="2400" dirty="0">
              <a:latin typeface="Calibri" panose="020F0502020204030204" pitchFamily="34" charset="0"/>
              <a:cs typeface="Calibri" panose="020F0502020204030204" pitchFamily="34" charset="0"/>
            </a:endParaRPr>
          </a:p>
          <a:p>
            <a:r>
              <a:rPr lang="he-IL" sz="2400" dirty="0">
                <a:latin typeface="Calibri" panose="020F0502020204030204" pitchFamily="34" charset="0"/>
                <a:cs typeface="Calibri" panose="020F0502020204030204" pitchFamily="34" charset="0"/>
              </a:rPr>
              <a:t>תנועתיות בית חזה</a:t>
            </a:r>
            <a:br>
              <a:rPr lang="en-US" sz="2400" dirty="0">
                <a:latin typeface="Calibri" panose="020F0502020204030204" pitchFamily="34" charset="0"/>
                <a:cs typeface="Calibri" panose="020F0502020204030204" pitchFamily="34" charset="0"/>
              </a:rPr>
            </a:br>
            <a:endParaRPr lang="he-IL" sz="2400" dirty="0">
              <a:latin typeface="Calibri" panose="020F0502020204030204" pitchFamily="34" charset="0"/>
              <a:cs typeface="Calibri" panose="020F0502020204030204" pitchFamily="34" charset="0"/>
            </a:endParaRPr>
          </a:p>
          <a:p>
            <a:r>
              <a:rPr lang="he-IL" sz="2400" dirty="0">
                <a:latin typeface="Calibri" panose="020F0502020204030204" pitchFamily="34" charset="0"/>
                <a:cs typeface="Calibri" panose="020F0502020204030204" pitchFamily="34" charset="0"/>
              </a:rPr>
              <a:t>הפעלה</a:t>
            </a:r>
            <a:br>
              <a:rPr lang="en-US" sz="2400" dirty="0">
                <a:latin typeface="Calibri" panose="020F0502020204030204" pitchFamily="34" charset="0"/>
                <a:cs typeface="Calibri" panose="020F0502020204030204" pitchFamily="34" charset="0"/>
              </a:rPr>
            </a:br>
            <a:endParaRPr lang="he-IL" sz="2400" dirty="0">
              <a:latin typeface="Calibri" panose="020F0502020204030204" pitchFamily="34" charset="0"/>
              <a:cs typeface="Calibri" panose="020F0502020204030204" pitchFamily="34" charset="0"/>
            </a:endParaRPr>
          </a:p>
          <a:p>
            <a:r>
              <a:rPr lang="he-IL" sz="2400" dirty="0">
                <a:latin typeface="Calibri" panose="020F0502020204030204" pitchFamily="34" charset="0"/>
                <a:cs typeface="Calibri" panose="020F0502020204030204" pitchFamily="34" charset="0"/>
              </a:rPr>
              <a:t>תרגילי נשימה</a:t>
            </a:r>
            <a:br>
              <a:rPr lang="en-US" sz="2400" dirty="0">
                <a:latin typeface="Calibri" panose="020F0502020204030204" pitchFamily="34" charset="0"/>
                <a:cs typeface="Calibri" panose="020F0502020204030204" pitchFamily="34" charset="0"/>
              </a:rPr>
            </a:br>
            <a:endParaRPr lang="he-IL"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Manual Technics</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r>
              <a:rPr lang="he-IL" sz="2400" dirty="0">
                <a:latin typeface="Calibri" panose="020F0502020204030204" pitchFamily="34" charset="0"/>
                <a:cs typeface="Calibri" panose="020F0502020204030204" pitchFamily="34" charset="0"/>
              </a:rPr>
              <a:t>אביזרי עזר</a:t>
            </a:r>
            <a:endParaRPr lang="en-US" sz="2400" dirty="0">
              <a:latin typeface="Calibri" panose="020F0502020204030204" pitchFamily="34" charset="0"/>
              <a:cs typeface="Calibri" panose="020F0502020204030204" pitchFamily="34" charset="0"/>
            </a:endParaRPr>
          </a:p>
          <a:p>
            <a:endParaRPr lang="he-IL"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he-IL"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he-IL" sz="2800" dirty="0">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endParaRPr lang="he-IL" sz="2800" dirty="0">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endParaRPr lang="en-US" sz="2800" dirty="0">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endParaRPr lang="en-US" sz="2800" dirty="0">
              <a:latin typeface="David" panose="020E0502060401010101" pitchFamily="34" charset="-79"/>
              <a:cs typeface="David" panose="020E0502060401010101" pitchFamily="34" charset="-79"/>
            </a:endParaRPr>
          </a:p>
        </p:txBody>
      </p:sp>
      <p:sp>
        <p:nvSpPr>
          <p:cNvPr id="4" name="TextBox 3"/>
          <p:cNvSpPr txBox="1"/>
          <p:nvPr/>
        </p:nvSpPr>
        <p:spPr>
          <a:xfrm>
            <a:off x="1934746" y="1801314"/>
            <a:ext cx="2304257" cy="646331"/>
          </a:xfrm>
          <a:prstGeom prst="rect">
            <a:avLst/>
          </a:prstGeom>
          <a:noFill/>
        </p:spPr>
        <p:txBody>
          <a:bodyPr wrap="square" rtlCol="1">
            <a:spAutoFit/>
          </a:bodyPr>
          <a:lstStyle/>
          <a:p>
            <a:r>
              <a:rPr lang="he-IL" sz="3600" dirty="0">
                <a:latin typeface="Calibri" panose="020F0502020204030204" pitchFamily="34" charset="0"/>
                <a:cs typeface="Calibri" panose="020F0502020204030204" pitchFamily="34" charset="0"/>
              </a:rPr>
              <a:t>הדרכה</a:t>
            </a:r>
          </a:p>
        </p:txBody>
      </p:sp>
      <p:pic>
        <p:nvPicPr>
          <p:cNvPr id="7" name="תמונה 6">
            <a:extLst>
              <a:ext uri="{FF2B5EF4-FFF2-40B4-BE49-F238E27FC236}">
                <a16:creationId xmlns:a16="http://schemas.microsoft.com/office/drawing/2014/main" id="{3AD6FF44-D895-491C-A82E-31AA44EB379A}"/>
              </a:ext>
            </a:extLst>
          </p:cNvPr>
          <p:cNvPicPr>
            <a:picLocks noChangeAspect="1"/>
          </p:cNvPicPr>
          <p:nvPr/>
        </p:nvPicPr>
        <p:blipFill>
          <a:blip r:embed="rId3"/>
          <a:stretch>
            <a:fillRect/>
          </a:stretch>
        </p:blipFill>
        <p:spPr>
          <a:xfrm>
            <a:off x="839416" y="2346333"/>
            <a:ext cx="5400600" cy="4128045"/>
          </a:xfrm>
          <a:prstGeom prst="rect">
            <a:avLst/>
          </a:prstGeom>
        </p:spPr>
      </p:pic>
    </p:spTree>
    <p:extLst>
      <p:ext uri="{BB962C8B-B14F-4D97-AF65-F5344CB8AC3E}">
        <p14:creationId xmlns:p14="http://schemas.microsoft.com/office/powerpoint/2010/main" val="26807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a:solidFill>
                  <a:srgbClr val="002060"/>
                </a:solidFill>
                <a:latin typeface="Calibri" panose="020F0502020204030204" pitchFamily="34" charset="0"/>
                <a:cs typeface="Calibri" panose="020F0502020204030204" pitchFamily="34" charset="0"/>
              </a:rPr>
              <a:t>תנוחה</a:t>
            </a:r>
          </a:p>
        </p:txBody>
      </p:sp>
      <p:sp>
        <p:nvSpPr>
          <p:cNvPr id="3" name="מציין מיקום תוכן 2"/>
          <p:cNvSpPr>
            <a:spLocks noGrp="1"/>
          </p:cNvSpPr>
          <p:nvPr>
            <p:ph idx="1"/>
          </p:nvPr>
        </p:nvSpPr>
        <p:spPr>
          <a:xfrm>
            <a:off x="1991544" y="1412777"/>
            <a:ext cx="8229600" cy="4857403"/>
          </a:xfrm>
        </p:spPr>
        <p:txBody>
          <a:bodyPr>
            <a:noAutofit/>
          </a:bodyPr>
          <a:lstStyle/>
          <a:p>
            <a:pPr marL="0" indent="0">
              <a:buNone/>
            </a:pPr>
            <a:r>
              <a:rPr lang="he-IL" sz="2400" b="1" dirty="0">
                <a:latin typeface="Calibri" panose="020F0502020204030204" pitchFamily="34" charset="0"/>
                <a:cs typeface="Calibri" panose="020F0502020204030204" pitchFamily="34" charset="0"/>
              </a:rPr>
              <a:t>תנוחה משפיעה על:</a:t>
            </a:r>
          </a:p>
          <a:p>
            <a:r>
              <a:rPr lang="he-IL" sz="2400" dirty="0">
                <a:latin typeface="Calibri" panose="020F0502020204030204" pitchFamily="34" charset="0"/>
                <a:cs typeface="Calibri" panose="020F0502020204030204" pitchFamily="34" charset="0"/>
              </a:rPr>
              <a:t>ניקוז הפרשות </a:t>
            </a:r>
            <a:r>
              <a:rPr lang="en-US" sz="2400" dirty="0">
                <a:latin typeface="Calibri" panose="020F0502020204030204" pitchFamily="34" charset="0"/>
                <a:cs typeface="Calibri" panose="020F0502020204030204" pitchFamily="34" charset="0"/>
              </a:rPr>
              <a:t>Postural Drainage</a:t>
            </a:r>
          </a:p>
          <a:p>
            <a:r>
              <a:rPr lang="he-IL" sz="2400" dirty="0">
                <a:latin typeface="Calibri" panose="020F0502020204030204" pitchFamily="34" charset="0"/>
                <a:cs typeface="Calibri" panose="020F0502020204030204" pitchFamily="34" charset="0"/>
              </a:rPr>
              <a:t>יחס אוורור </a:t>
            </a:r>
            <a:r>
              <a:rPr lang="he-IL" sz="2400" dirty="0" err="1">
                <a:latin typeface="Calibri" panose="020F0502020204030204" pitchFamily="34" charset="0"/>
                <a:cs typeface="Calibri" panose="020F0502020204030204" pitchFamily="34" charset="0"/>
              </a:rPr>
              <a:t>פרפוזיה</a:t>
            </a:r>
            <a:r>
              <a:rPr lang="he-IL" sz="2400" dirty="0">
                <a:latin typeface="Calibri" panose="020F0502020204030204" pitchFamily="34" charset="0"/>
                <a:cs typeface="Calibri" panose="020F0502020204030204" pitchFamily="34" charset="0"/>
              </a:rPr>
              <a:t> – במקום שיש בו יותר זרימת דם, יש יותר אוורור (מושפע מכוח המשיכה).</a:t>
            </a:r>
            <a:br>
              <a:rPr lang="en-US" sz="2400" dirty="0">
                <a:latin typeface="Calibri" panose="020F0502020204030204" pitchFamily="34" charset="0"/>
                <a:cs typeface="Calibri" panose="020F0502020204030204" pitchFamily="34" charset="0"/>
              </a:rPr>
            </a:br>
            <a:r>
              <a:rPr lang="he-IL" sz="2400" dirty="0">
                <a:latin typeface="Calibri" panose="020F0502020204030204" pitchFamily="34" charset="0"/>
                <a:cs typeface="Calibri" panose="020F0502020204030204" pitchFamily="34" charset="0"/>
              </a:rPr>
              <a:t>*איך נדע אם התנוחה מאפשרת אוורור </a:t>
            </a:r>
            <a:r>
              <a:rPr lang="he-IL" sz="2400" dirty="0" err="1">
                <a:latin typeface="Calibri" panose="020F0502020204030204" pitchFamily="34" charset="0"/>
                <a:cs typeface="Calibri" panose="020F0502020204030204" pitchFamily="34" charset="0"/>
              </a:rPr>
              <a:t>ופרפוזיה</a:t>
            </a:r>
            <a:r>
              <a:rPr lang="he-IL" sz="2400" dirty="0">
                <a:latin typeface="Calibri" panose="020F0502020204030204" pitchFamily="34" charset="0"/>
                <a:cs typeface="Calibri" panose="020F0502020204030204" pitchFamily="34" charset="0"/>
              </a:rPr>
              <a:t> טובים?</a:t>
            </a:r>
          </a:p>
          <a:p>
            <a:r>
              <a:rPr lang="en-US" sz="2400" dirty="0">
                <a:latin typeface="Calibri" panose="020F0502020204030204" pitchFamily="34" charset="0"/>
                <a:cs typeface="Calibri" panose="020F0502020204030204" pitchFamily="34" charset="0"/>
              </a:rPr>
              <a:t>FRC</a:t>
            </a:r>
            <a:r>
              <a:rPr lang="he-IL" sz="2400" dirty="0">
                <a:latin typeface="Calibri" panose="020F0502020204030204" pitchFamily="34" charset="0"/>
                <a:cs typeface="Calibri" panose="020F0502020204030204" pitchFamily="34" charset="0"/>
              </a:rPr>
              <a:t> – יהיה גדול יותר ככל שהמטופל יהיה בתנוחה זקופה יותר.</a:t>
            </a:r>
          </a:p>
          <a:p>
            <a:r>
              <a:rPr lang="he-IL" sz="2400" dirty="0">
                <a:latin typeface="Calibri" panose="020F0502020204030204" pitchFamily="34" charset="0"/>
                <a:cs typeface="Calibri" panose="020F0502020204030204" pitchFamily="34" charset="0"/>
              </a:rPr>
              <a:t>הרפיה</a:t>
            </a:r>
          </a:p>
          <a:p>
            <a:r>
              <a:rPr lang="he-IL" sz="2400" dirty="0">
                <a:latin typeface="Calibri" panose="020F0502020204030204" pitchFamily="34" charset="0"/>
                <a:cs typeface="Calibri" panose="020F0502020204030204" pitchFamily="34" charset="0"/>
              </a:rPr>
              <a:t>יעילות השיעול </a:t>
            </a:r>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8088" y="476673"/>
            <a:ext cx="302997" cy="6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תמונה 6" descr="תמונה שמכילה אדם, איש, כהה&#10;&#10;התיאור נוצר באופן אוטומטי">
            <a:extLst>
              <a:ext uri="{FF2B5EF4-FFF2-40B4-BE49-F238E27FC236}">
                <a16:creationId xmlns:a16="http://schemas.microsoft.com/office/drawing/2014/main" id="{935DECCD-E027-4A4C-B33D-1C47732D2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784" y="3067946"/>
            <a:ext cx="5304656" cy="3789040"/>
          </a:xfrm>
          <a:prstGeom prst="rect">
            <a:avLst/>
          </a:prstGeom>
        </p:spPr>
      </p:pic>
    </p:spTree>
    <p:extLst>
      <p:ext uri="{BB962C8B-B14F-4D97-AF65-F5344CB8AC3E}">
        <p14:creationId xmlns:p14="http://schemas.microsoft.com/office/powerpoint/2010/main" val="279545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a:solidFill>
                  <a:srgbClr val="002060"/>
                </a:solidFill>
                <a:latin typeface="Calibri" panose="020F0502020204030204" pitchFamily="34" charset="0"/>
                <a:cs typeface="Calibri" panose="020F0502020204030204" pitchFamily="34" charset="0"/>
              </a:rPr>
              <a:t>תנועתיות בית חזה</a:t>
            </a:r>
          </a:p>
        </p:txBody>
      </p:sp>
      <p:sp>
        <p:nvSpPr>
          <p:cNvPr id="4" name="מציין מיקום תוכן 2"/>
          <p:cNvSpPr>
            <a:spLocks noGrp="1"/>
          </p:cNvSpPr>
          <p:nvPr>
            <p:ph idx="1"/>
          </p:nvPr>
        </p:nvSpPr>
        <p:spPr>
          <a:xfrm>
            <a:off x="-528736" y="1984113"/>
            <a:ext cx="10972800" cy="4525963"/>
          </a:xfrm>
        </p:spPr>
        <p:txBody>
          <a:bodyPr>
            <a:normAutofit/>
          </a:bodyPr>
          <a:lstStyle/>
          <a:p>
            <a:r>
              <a:rPr lang="he-IL" sz="2400" dirty="0">
                <a:latin typeface="Calibri" panose="020F0502020204030204" pitchFamily="34" charset="0"/>
                <a:cs typeface="Calibri" panose="020F0502020204030204" pitchFamily="34" charset="0"/>
              </a:rPr>
              <a:t>חיזוק ומתיחה של שרירי החזה, </a:t>
            </a:r>
            <a:br>
              <a:rPr lang="en-US" sz="2400" dirty="0">
                <a:latin typeface="Calibri" panose="020F0502020204030204" pitchFamily="34" charset="0"/>
                <a:cs typeface="Calibri" panose="020F0502020204030204" pitchFamily="34" charset="0"/>
              </a:rPr>
            </a:br>
            <a:r>
              <a:rPr lang="he-IL" sz="2400" dirty="0">
                <a:latin typeface="Calibri" panose="020F0502020204030204" pitchFamily="34" charset="0"/>
                <a:cs typeface="Calibri" panose="020F0502020204030204" pitchFamily="34" charset="0"/>
              </a:rPr>
              <a:t>הגו והבטן ישפרו את ההיענות של </a:t>
            </a:r>
            <a:br>
              <a:rPr lang="en-US" sz="2400" dirty="0">
                <a:latin typeface="Calibri" panose="020F0502020204030204" pitchFamily="34" charset="0"/>
                <a:cs typeface="Calibri" panose="020F0502020204030204" pitchFamily="34" charset="0"/>
              </a:rPr>
            </a:br>
            <a:r>
              <a:rPr lang="he-IL" sz="2400" dirty="0">
                <a:latin typeface="Calibri" panose="020F0502020204030204" pitchFamily="34" charset="0"/>
                <a:cs typeface="Calibri" panose="020F0502020204030204" pitchFamily="34" charset="0"/>
              </a:rPr>
              <a:t>מערכת הנשימה</a:t>
            </a:r>
          </a:p>
          <a:p>
            <a:pPr marL="0" indent="0">
              <a:buNone/>
            </a:pPr>
            <a:endParaRPr lang="he-IL" dirty="0">
              <a:latin typeface="David" panose="020E0502060401010101" pitchFamily="34" charset="-79"/>
              <a:cs typeface="David" panose="020E0502060401010101" pitchFamily="34" charset="-79"/>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76247">
            <a:off x="8235061" y="165208"/>
            <a:ext cx="185612" cy="124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4" descr="תמונה שמכילה אדם&#10;&#10;התיאור נוצר באופן אוטומטי">
            <a:extLst>
              <a:ext uri="{FF2B5EF4-FFF2-40B4-BE49-F238E27FC236}">
                <a16:creationId xmlns:a16="http://schemas.microsoft.com/office/drawing/2014/main" id="{098F4E9B-AE60-48C8-A547-F3468AD86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376" y="-15010"/>
            <a:ext cx="3931667" cy="6858000"/>
          </a:xfrm>
          <a:prstGeom prst="rect">
            <a:avLst/>
          </a:prstGeom>
        </p:spPr>
      </p:pic>
    </p:spTree>
    <p:extLst>
      <p:ext uri="{BB962C8B-B14F-4D97-AF65-F5344CB8AC3E}">
        <p14:creationId xmlns:p14="http://schemas.microsoft.com/office/powerpoint/2010/main" val="164917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a:solidFill>
                  <a:srgbClr val="002060"/>
                </a:solidFill>
                <a:latin typeface="Calibri" panose="020F0502020204030204" pitchFamily="34" charset="0"/>
                <a:cs typeface="Calibri" panose="020F0502020204030204" pitchFamily="34" charset="0"/>
              </a:rPr>
              <a:t>הפעלה</a:t>
            </a:r>
          </a:p>
        </p:txBody>
      </p:sp>
      <p:sp>
        <p:nvSpPr>
          <p:cNvPr id="3" name="מציין מיקום תוכן 2"/>
          <p:cNvSpPr>
            <a:spLocks noGrp="1"/>
          </p:cNvSpPr>
          <p:nvPr>
            <p:ph idx="1"/>
          </p:nvPr>
        </p:nvSpPr>
        <p:spPr>
          <a:xfrm>
            <a:off x="-456728" y="1600201"/>
            <a:ext cx="10972800" cy="4525963"/>
          </a:xfrm>
        </p:spPr>
        <p:txBody>
          <a:bodyPr>
            <a:normAutofit/>
          </a:bodyPr>
          <a:lstStyle/>
          <a:p>
            <a:r>
              <a:rPr lang="he-IL" sz="2400" dirty="0">
                <a:latin typeface="Calibri" panose="020F0502020204030204" pitchFamily="34" charset="0"/>
                <a:cs typeface="Calibri" panose="020F0502020204030204" pitchFamily="34" charset="0"/>
              </a:rPr>
              <a:t>ניתן להגדיל את צריכת החמצן ע"י פעילות גופנית עד פי 12-18.</a:t>
            </a:r>
          </a:p>
          <a:p>
            <a:pPr marL="0" indent="0">
              <a:buNone/>
            </a:pPr>
            <a:br>
              <a:rPr lang="en-US" sz="2400" dirty="0">
                <a:latin typeface="Calibri" panose="020F0502020204030204" pitchFamily="34" charset="0"/>
                <a:cs typeface="Calibri" panose="020F0502020204030204" pitchFamily="34" charset="0"/>
              </a:rPr>
            </a:br>
            <a:r>
              <a:rPr lang="he-IL" sz="2400" dirty="0">
                <a:latin typeface="Calibri" panose="020F0502020204030204" pitchFamily="34" charset="0"/>
                <a:cs typeface="Calibri" panose="020F0502020204030204" pitchFamily="34" charset="0"/>
              </a:rPr>
              <a:t>השפעות טיפוליות של הפעלה:</a:t>
            </a:r>
            <a:br>
              <a:rPr lang="en-US" sz="2400" dirty="0">
                <a:latin typeface="Calibri" panose="020F0502020204030204" pitchFamily="34" charset="0"/>
                <a:cs typeface="Calibri" panose="020F0502020204030204" pitchFamily="34" charset="0"/>
              </a:rPr>
            </a:br>
            <a:endParaRPr lang="he-IL" sz="2400" dirty="0">
              <a:latin typeface="Calibri" panose="020F0502020204030204" pitchFamily="34" charset="0"/>
              <a:cs typeface="Calibri" panose="020F0502020204030204" pitchFamily="34" charset="0"/>
            </a:endParaRPr>
          </a:p>
          <a:p>
            <a:r>
              <a:rPr lang="he-IL" sz="2400" dirty="0">
                <a:latin typeface="Calibri" panose="020F0502020204030204" pitchFamily="34" charset="0"/>
                <a:cs typeface="Calibri" panose="020F0502020204030204" pitchFamily="34" charset="0"/>
              </a:rPr>
              <a:t>דופק        קצב נשימה      </a:t>
            </a:r>
            <a:r>
              <a:rPr lang="he-IL" sz="2400" dirty="0" err="1">
                <a:latin typeface="Calibri" panose="020F0502020204030204" pitchFamily="34" charset="0"/>
                <a:cs typeface="Calibri" panose="020F0502020204030204" pitchFamily="34" charset="0"/>
              </a:rPr>
              <a:t>סטורציה</a:t>
            </a:r>
            <a:r>
              <a:rPr lang="he-IL" sz="2400" dirty="0">
                <a:latin typeface="Calibri" panose="020F0502020204030204" pitchFamily="34" charset="0"/>
                <a:cs typeface="Calibri" panose="020F0502020204030204" pitchFamily="34" charset="0"/>
              </a:rPr>
              <a:t>? </a:t>
            </a:r>
          </a:p>
          <a:p>
            <a:r>
              <a:rPr lang="he-IL" sz="2400" dirty="0">
                <a:latin typeface="Calibri" panose="020F0502020204030204" pitchFamily="34" charset="0"/>
                <a:cs typeface="Calibri" panose="020F0502020204030204" pitchFamily="34" charset="0"/>
              </a:rPr>
              <a:t>פינוי הפרשות</a:t>
            </a:r>
          </a:p>
          <a:p>
            <a:r>
              <a:rPr lang="he-IL" sz="2400" dirty="0">
                <a:latin typeface="Calibri" panose="020F0502020204030204" pitchFamily="34" charset="0"/>
                <a:cs typeface="Calibri" panose="020F0502020204030204" pitchFamily="34" charset="0"/>
              </a:rPr>
              <a:t>השפעות לטווח ארוך- אפקטים של אימון, מניעה של תחלואה משנית.</a:t>
            </a:r>
          </a:p>
        </p:txBody>
      </p:sp>
      <p:sp>
        <p:nvSpPr>
          <p:cNvPr id="5" name="חץ למעלה 4"/>
          <p:cNvSpPr/>
          <p:nvPr/>
        </p:nvSpPr>
        <p:spPr>
          <a:xfrm>
            <a:off x="6757571" y="3801615"/>
            <a:ext cx="360040" cy="3621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חץ למעלה 5"/>
          <p:cNvSpPr/>
          <p:nvPr/>
        </p:nvSpPr>
        <p:spPr>
          <a:xfrm>
            <a:off x="8033690" y="3788285"/>
            <a:ext cx="360040" cy="3621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37035">
            <a:off x="7026386" y="295685"/>
            <a:ext cx="515198" cy="101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77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a:solidFill>
                  <a:srgbClr val="002060"/>
                </a:solidFill>
                <a:latin typeface="Calibri" panose="020F0502020204030204" pitchFamily="34" charset="0"/>
                <a:cs typeface="Calibri" panose="020F0502020204030204" pitchFamily="34" charset="0"/>
              </a:rPr>
              <a:t>תרגילי נשימה</a:t>
            </a:r>
          </a:p>
        </p:txBody>
      </p:sp>
      <p:sp>
        <p:nvSpPr>
          <p:cNvPr id="3" name="מציין מיקום תוכן 2"/>
          <p:cNvSpPr>
            <a:spLocks noGrp="1"/>
          </p:cNvSpPr>
          <p:nvPr>
            <p:ph idx="1"/>
          </p:nvPr>
        </p:nvSpPr>
        <p:spPr>
          <a:xfrm>
            <a:off x="-888776" y="1802227"/>
            <a:ext cx="10972800" cy="4525963"/>
          </a:xfrm>
        </p:spPr>
        <p:txBody>
          <a:bodyPr>
            <a:normAutofit/>
          </a:bodyPr>
          <a:lstStyle/>
          <a:p>
            <a:pPr marL="0" indent="0">
              <a:buNone/>
            </a:pPr>
            <a:r>
              <a:rPr lang="he-IL" sz="2400" dirty="0">
                <a:latin typeface="Calibri" panose="020F0502020204030204" pitchFamily="34" charset="0"/>
                <a:cs typeface="Calibri" panose="020F0502020204030204" pitchFamily="34" charset="0"/>
              </a:rPr>
              <a:t>כמו...</a:t>
            </a:r>
            <a:endParaRPr lang="en-US" sz="24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Active cycle of breathing techniques (ACBT)</a:t>
            </a:r>
          </a:p>
          <a:p>
            <a:r>
              <a:rPr lang="en-US" sz="2200" dirty="0">
                <a:latin typeface="Calibri" panose="020F0502020204030204" pitchFamily="34" charset="0"/>
                <a:cs typeface="Calibri" panose="020F0502020204030204" pitchFamily="34" charset="0"/>
              </a:rPr>
              <a:t>Forced expiration technique (FET)= HUFF</a:t>
            </a:r>
          </a:p>
          <a:p>
            <a:r>
              <a:rPr lang="en-US" sz="2200" dirty="0">
                <a:latin typeface="Calibri" panose="020F0502020204030204" pitchFamily="34" charset="0"/>
                <a:cs typeface="Calibri" panose="020F0502020204030204" pitchFamily="34" charset="0"/>
              </a:rPr>
              <a:t>Autogenic drainage</a:t>
            </a:r>
            <a:endParaRPr lang="en-US" sz="2200" b="1" dirty="0">
              <a:latin typeface="Calibri" panose="020F0502020204030204" pitchFamily="34" charset="0"/>
              <a:cs typeface="Calibri" panose="020F0502020204030204" pitchFamily="34" charset="0"/>
            </a:endParaRPr>
          </a:p>
        </p:txBody>
      </p:sp>
      <p:pic>
        <p:nvPicPr>
          <p:cNvPr id="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2326" y="692696"/>
            <a:ext cx="1281987" cy="42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02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solidFill>
                  <a:srgbClr val="002060"/>
                </a:solidFill>
                <a:latin typeface="Calibri" panose="020F0502020204030204" pitchFamily="34" charset="0"/>
                <a:cs typeface="Calibri" panose="020F0502020204030204" pitchFamily="34" charset="0"/>
              </a:rPr>
              <a:t>טכניקות מנואליות</a:t>
            </a:r>
          </a:p>
        </p:txBody>
      </p:sp>
      <p:sp>
        <p:nvSpPr>
          <p:cNvPr id="3" name="מציין מיקום תוכן 2"/>
          <p:cNvSpPr>
            <a:spLocks noGrp="1"/>
          </p:cNvSpPr>
          <p:nvPr>
            <p:ph idx="1"/>
          </p:nvPr>
        </p:nvSpPr>
        <p:spPr>
          <a:xfrm>
            <a:off x="-1104800" y="1722478"/>
            <a:ext cx="10972800" cy="4525963"/>
          </a:xfrm>
        </p:spPr>
        <p:txBody>
          <a:bodyPr/>
          <a:lstStyle/>
          <a:p>
            <a:r>
              <a:rPr lang="en-US" sz="2400" dirty="0">
                <a:latin typeface="Calibri" panose="020F0502020204030204" pitchFamily="34" charset="0"/>
                <a:cs typeface="Calibri" panose="020F0502020204030204" pitchFamily="34" charset="0"/>
              </a:rPr>
              <a:t>Clapping</a:t>
            </a:r>
          </a:p>
          <a:p>
            <a:r>
              <a:rPr lang="en-US" sz="2400" dirty="0">
                <a:latin typeface="Calibri" panose="020F0502020204030204" pitchFamily="34" charset="0"/>
                <a:cs typeface="Calibri" panose="020F0502020204030204" pitchFamily="34" charset="0"/>
              </a:rPr>
              <a:t>Shaking</a:t>
            </a:r>
          </a:p>
          <a:p>
            <a:r>
              <a:rPr lang="en-US" sz="2400" dirty="0">
                <a:latin typeface="Calibri" panose="020F0502020204030204" pitchFamily="34" charset="0"/>
                <a:cs typeface="Calibri" panose="020F0502020204030204" pitchFamily="34" charset="0"/>
              </a:rPr>
              <a:t>Vibration</a:t>
            </a:r>
          </a:p>
          <a:p>
            <a:endParaRPr lang="en-US" dirty="0">
              <a:latin typeface="David" panose="020E0502060401010101" pitchFamily="34" charset="-79"/>
              <a:cs typeface="David" panose="020E0502060401010101" pitchFamily="34" charset="-79"/>
            </a:endParaRPr>
          </a:p>
          <a:p>
            <a:pPr marL="0" indent="0">
              <a:buNone/>
            </a:pPr>
            <a:endParaRPr lang="he-IL" dirty="0">
              <a:latin typeface="David" panose="020E0502060401010101" pitchFamily="34" charset="-79"/>
              <a:cs typeface="David" panose="020E0502060401010101" pitchFamily="34" charset="-79"/>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307137">
            <a:off x="7794111" y="84850"/>
            <a:ext cx="638697" cy="128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תמונה 5">
            <a:extLst>
              <a:ext uri="{FF2B5EF4-FFF2-40B4-BE49-F238E27FC236}">
                <a16:creationId xmlns:a16="http://schemas.microsoft.com/office/drawing/2014/main" id="{09887A5F-6A14-44FD-AFA7-89797083523B}"/>
              </a:ext>
            </a:extLst>
          </p:cNvPr>
          <p:cNvPicPr>
            <a:picLocks noChangeAspect="1"/>
          </p:cNvPicPr>
          <p:nvPr/>
        </p:nvPicPr>
        <p:blipFill>
          <a:blip r:embed="rId4"/>
          <a:stretch>
            <a:fillRect/>
          </a:stretch>
        </p:blipFill>
        <p:spPr>
          <a:xfrm>
            <a:off x="644352" y="2894293"/>
            <a:ext cx="7971927" cy="3939064"/>
          </a:xfrm>
          <a:prstGeom prst="rect">
            <a:avLst/>
          </a:prstGeom>
        </p:spPr>
      </p:pic>
    </p:spTree>
    <p:extLst>
      <p:ext uri="{BB962C8B-B14F-4D97-AF65-F5344CB8AC3E}">
        <p14:creationId xmlns:p14="http://schemas.microsoft.com/office/powerpoint/2010/main" val="537585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a:solidFill>
                  <a:srgbClr val="002060"/>
                </a:solidFill>
                <a:latin typeface="Calibri" panose="020F0502020204030204" pitchFamily="34" charset="0"/>
                <a:cs typeface="Calibri" panose="020F0502020204030204" pitchFamily="34" charset="0"/>
              </a:rPr>
              <a:t>אביזרי עזר</a:t>
            </a:r>
          </a:p>
        </p:txBody>
      </p:sp>
      <p:sp>
        <p:nvSpPr>
          <p:cNvPr id="3" name="מציין מיקום תוכן 2"/>
          <p:cNvSpPr>
            <a:spLocks noGrp="1"/>
          </p:cNvSpPr>
          <p:nvPr>
            <p:ph idx="1"/>
          </p:nvPr>
        </p:nvSpPr>
        <p:spPr>
          <a:xfrm>
            <a:off x="-532814" y="1731924"/>
            <a:ext cx="10972800" cy="4525963"/>
          </a:xfrm>
        </p:spPr>
        <p:txBody>
          <a:bodyPr>
            <a:normAutofit/>
          </a:bodyPr>
          <a:lstStyle/>
          <a:p>
            <a:pPr marL="0" indent="0">
              <a:buNone/>
            </a:pPr>
            <a:r>
              <a:rPr lang="he-IL" sz="2400" b="1" dirty="0">
                <a:latin typeface="Calibri" panose="020F0502020204030204" pitchFamily="34" charset="0"/>
                <a:cs typeface="Calibri" panose="020F0502020204030204" pitchFamily="34" charset="0"/>
              </a:rPr>
              <a:t>שני סוגים עיקריים:</a:t>
            </a:r>
          </a:p>
          <a:p>
            <a:pPr marL="0" indent="0">
              <a:buNone/>
            </a:pPr>
            <a:r>
              <a:rPr lang="he-IL" sz="2400" dirty="0">
                <a:latin typeface="Calibri" panose="020F0502020204030204" pitchFamily="34" charset="0"/>
                <a:cs typeface="Calibri" panose="020F0502020204030204" pitchFamily="34" charset="0"/>
              </a:rPr>
              <a:t>1. מעודדים שאיפה</a:t>
            </a:r>
            <a:endParaRPr lang="en-US" sz="2400" dirty="0">
              <a:latin typeface="Calibri" panose="020F0502020204030204" pitchFamily="34" charset="0"/>
              <a:cs typeface="Calibri" panose="020F0502020204030204" pitchFamily="34" charset="0"/>
            </a:endParaRPr>
          </a:p>
          <a:p>
            <a:pPr marL="0" indent="0">
              <a:buNone/>
            </a:pPr>
            <a:endParaRPr lang="he-IL" sz="3600" dirty="0">
              <a:latin typeface="David" panose="020E0502060401010101" pitchFamily="34" charset="-79"/>
              <a:cs typeface="David" panose="020E0502060401010101" pitchFamily="34" charset="-79"/>
            </a:endParaRPr>
          </a:p>
          <a:p>
            <a:pPr marL="0" indent="0">
              <a:buNone/>
            </a:pPr>
            <a:endParaRPr lang="he-IL" sz="3600" dirty="0">
              <a:latin typeface="David" panose="020E0502060401010101" pitchFamily="34" charset="-79"/>
              <a:cs typeface="David" panose="020E0502060401010101" pitchFamily="34" charset="-79"/>
            </a:endParaRPr>
          </a:p>
          <a:p>
            <a:pPr marL="0" indent="0">
              <a:buNone/>
            </a:pPr>
            <a:endParaRPr lang="he-IL" sz="3600" dirty="0">
              <a:latin typeface="David" panose="020E0502060401010101" pitchFamily="34" charset="-79"/>
              <a:cs typeface="David" panose="020E0502060401010101" pitchFamily="34" charset="-79"/>
            </a:endParaRPr>
          </a:p>
          <a:p>
            <a:pPr marL="0" indent="0">
              <a:buNone/>
            </a:pPr>
            <a:r>
              <a:rPr lang="he-IL" sz="2400" dirty="0">
                <a:latin typeface="Calibri" panose="020F0502020204030204" pitchFamily="34" charset="0"/>
                <a:cs typeface="Calibri" panose="020F0502020204030204" pitchFamily="34" charset="0"/>
              </a:rPr>
              <a:t>2. מסייעים בנשיפה ובפינוי הפרשות</a:t>
            </a:r>
            <a:endParaRPr lang="en-US" sz="2400" dirty="0">
              <a:latin typeface="Calibri" panose="020F0502020204030204" pitchFamily="34" charset="0"/>
              <a:cs typeface="Calibri" panose="020F0502020204030204" pitchFamily="34" charset="0"/>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73057">
            <a:off x="7364077" y="208228"/>
            <a:ext cx="307368" cy="113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תמונה 5">
            <a:extLst>
              <a:ext uri="{FF2B5EF4-FFF2-40B4-BE49-F238E27FC236}">
                <a16:creationId xmlns:a16="http://schemas.microsoft.com/office/drawing/2014/main" id="{EA24C281-51AB-4900-A11B-3597F6507BF8}"/>
              </a:ext>
            </a:extLst>
          </p:cNvPr>
          <p:cNvPicPr>
            <a:picLocks noChangeAspect="1"/>
          </p:cNvPicPr>
          <p:nvPr/>
        </p:nvPicPr>
        <p:blipFill>
          <a:blip r:embed="rId4"/>
          <a:stretch>
            <a:fillRect/>
          </a:stretch>
        </p:blipFill>
        <p:spPr>
          <a:xfrm>
            <a:off x="5584778" y="1731924"/>
            <a:ext cx="1631775" cy="2254816"/>
          </a:xfrm>
          <a:prstGeom prst="rect">
            <a:avLst/>
          </a:prstGeom>
        </p:spPr>
      </p:pic>
    </p:spTree>
    <p:extLst>
      <p:ext uri="{BB962C8B-B14F-4D97-AF65-F5344CB8AC3E}">
        <p14:creationId xmlns:p14="http://schemas.microsoft.com/office/powerpoint/2010/main" val="242299396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60784" y="1772816"/>
            <a:ext cx="10972800" cy="4525963"/>
          </a:xfrm>
        </p:spPr>
        <p:txBody>
          <a:bodyPr>
            <a:normAutofit/>
          </a:bodyPr>
          <a:lstStyle/>
          <a:p>
            <a:r>
              <a:rPr lang="he-IL" sz="2400" dirty="0">
                <a:latin typeface="Calibri" panose="020F0502020204030204" pitchFamily="34" charset="0"/>
                <a:cs typeface="Calibri" panose="020F0502020204030204" pitchFamily="34" charset="0"/>
              </a:rPr>
              <a:t>משעל</a:t>
            </a:r>
          </a:p>
          <a:p>
            <a:r>
              <a:rPr lang="he-IL" sz="2400" dirty="0" err="1">
                <a:latin typeface="Calibri" panose="020F0502020204030204" pitchFamily="34" charset="0"/>
                <a:cs typeface="Calibri" panose="020F0502020204030204" pitchFamily="34" charset="0"/>
              </a:rPr>
              <a:t>אנהלציה</a:t>
            </a:r>
            <a:endParaRPr lang="he-IL" sz="2400" dirty="0">
              <a:latin typeface="Calibri" panose="020F0502020204030204" pitchFamily="34" charset="0"/>
              <a:cs typeface="Calibri" panose="020F0502020204030204" pitchFamily="34" charset="0"/>
            </a:endParaRPr>
          </a:p>
          <a:p>
            <a:r>
              <a:rPr lang="en-US" sz="2400" dirty="0" err="1">
                <a:latin typeface="Calibri" panose="020F0502020204030204" pitchFamily="34" charset="0"/>
                <a:cs typeface="Calibri" panose="020F0502020204030204" pitchFamily="34" charset="0"/>
              </a:rPr>
              <a:t>Intrapulmunary</a:t>
            </a:r>
            <a:r>
              <a:rPr lang="en-US" sz="2400" dirty="0">
                <a:latin typeface="Calibri" panose="020F0502020204030204" pitchFamily="34" charset="0"/>
                <a:cs typeface="Calibri" panose="020F0502020204030204" pitchFamily="34" charset="0"/>
              </a:rPr>
              <a:t> percussive ventilation (IPV)</a:t>
            </a:r>
          </a:p>
          <a:p>
            <a:r>
              <a:rPr lang="he-IL" sz="2400" dirty="0" err="1">
                <a:latin typeface="Calibri" panose="020F0502020204030204" pitchFamily="34" charset="0"/>
                <a:cs typeface="Calibri" panose="020F0502020204030204" pitchFamily="34" charset="0"/>
              </a:rPr>
              <a:t>אמבו</a:t>
            </a:r>
            <a:r>
              <a:rPr lang="he-IL" sz="2400" dirty="0">
                <a:latin typeface="Calibri" panose="020F0502020204030204" pitchFamily="34" charset="0"/>
                <a:cs typeface="Calibri" panose="020F0502020204030204" pitchFamily="34" charset="0"/>
              </a:rPr>
              <a:t> – </a:t>
            </a:r>
            <a:r>
              <a:rPr lang="en-US" sz="2400" dirty="0">
                <a:latin typeface="Calibri" panose="020F0502020204030204" pitchFamily="34" charset="0"/>
                <a:cs typeface="Calibri" panose="020F0502020204030204" pitchFamily="34" charset="0"/>
              </a:rPr>
              <a:t>Air stacking </a:t>
            </a:r>
            <a:endParaRPr lang="he-IL" sz="2400" dirty="0">
              <a:latin typeface="Calibri" panose="020F0502020204030204" pitchFamily="34" charset="0"/>
              <a:cs typeface="Calibri" panose="020F0502020204030204" pitchFamily="34" charset="0"/>
            </a:endParaRPr>
          </a:p>
        </p:txBody>
      </p:sp>
      <p:pic>
        <p:nvPicPr>
          <p:cNvPr id="5" name="תמונה 4" descr="תמונה שמכילה אדם, איש, אכילה, צהוב&#10;&#10;התיאור נוצר באופן אוטומטי">
            <a:extLst>
              <a:ext uri="{FF2B5EF4-FFF2-40B4-BE49-F238E27FC236}">
                <a16:creationId xmlns:a16="http://schemas.microsoft.com/office/drawing/2014/main" id="{FB3D075E-5D49-411D-908A-C20497A833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45"/>
          <a:stretch/>
        </p:blipFill>
        <p:spPr>
          <a:xfrm>
            <a:off x="47328" y="1772816"/>
            <a:ext cx="4968552" cy="5085184"/>
          </a:xfrm>
          <a:prstGeom prst="rect">
            <a:avLst/>
          </a:prstGeom>
        </p:spPr>
      </p:pic>
    </p:spTree>
    <p:extLst>
      <p:ext uri="{BB962C8B-B14F-4D97-AF65-F5344CB8AC3E}">
        <p14:creationId xmlns:p14="http://schemas.microsoft.com/office/powerpoint/2010/main" val="2302680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86218"/>
            <a:ext cx="10972800" cy="1143000"/>
          </a:xfrm>
        </p:spPr>
        <p:txBody>
          <a:bodyPr>
            <a:normAutofit/>
          </a:bodyPr>
          <a:lstStyle/>
          <a:p>
            <a:r>
              <a:rPr lang="he-IL" sz="3600" b="1" dirty="0">
                <a:solidFill>
                  <a:srgbClr val="002060"/>
                </a:solidFill>
                <a:latin typeface="Calibri" panose="020F0502020204030204" pitchFamily="34" charset="0"/>
                <a:cs typeface="Calibri" panose="020F0502020204030204" pitchFamily="34" charset="0"/>
              </a:rPr>
              <a:t>הדרכה</a:t>
            </a:r>
          </a:p>
        </p:txBody>
      </p:sp>
      <p:pic>
        <p:nvPicPr>
          <p:cNvPr id="5" name="תמונה 4">
            <a:extLst>
              <a:ext uri="{FF2B5EF4-FFF2-40B4-BE49-F238E27FC236}">
                <a16:creationId xmlns:a16="http://schemas.microsoft.com/office/drawing/2014/main" id="{9F2E1687-5D91-402F-B769-0BADA6AF795D}"/>
              </a:ext>
            </a:extLst>
          </p:cNvPr>
          <p:cNvPicPr>
            <a:picLocks noChangeAspect="1"/>
          </p:cNvPicPr>
          <p:nvPr/>
        </p:nvPicPr>
        <p:blipFill>
          <a:blip r:embed="rId3"/>
          <a:stretch>
            <a:fillRect/>
          </a:stretch>
        </p:blipFill>
        <p:spPr>
          <a:xfrm rot="1076112">
            <a:off x="7103519" y="344990"/>
            <a:ext cx="1385463" cy="1617808"/>
          </a:xfrm>
          <a:prstGeom prst="rect">
            <a:avLst/>
          </a:prstGeom>
        </p:spPr>
      </p:pic>
      <p:pic>
        <p:nvPicPr>
          <p:cNvPr id="9" name="תמונה 8">
            <a:extLst>
              <a:ext uri="{FF2B5EF4-FFF2-40B4-BE49-F238E27FC236}">
                <a16:creationId xmlns:a16="http://schemas.microsoft.com/office/drawing/2014/main" id="{F3950295-BD79-4D81-8458-CE75FA221EF6}"/>
              </a:ext>
            </a:extLst>
          </p:cNvPr>
          <p:cNvPicPr>
            <a:picLocks noChangeAspect="1"/>
          </p:cNvPicPr>
          <p:nvPr/>
        </p:nvPicPr>
        <p:blipFill>
          <a:blip r:embed="rId4"/>
          <a:stretch>
            <a:fillRect/>
          </a:stretch>
        </p:blipFill>
        <p:spPr>
          <a:xfrm>
            <a:off x="699171" y="1412776"/>
            <a:ext cx="7200296" cy="5275584"/>
          </a:xfrm>
          <a:prstGeom prst="rect">
            <a:avLst/>
          </a:prstGeom>
        </p:spPr>
      </p:pic>
    </p:spTree>
    <p:extLst>
      <p:ext uri="{BB962C8B-B14F-4D97-AF65-F5344CB8AC3E}">
        <p14:creationId xmlns:p14="http://schemas.microsoft.com/office/powerpoint/2010/main" val="1047868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11424" y="367338"/>
            <a:ext cx="10972800" cy="1143000"/>
          </a:xfrm>
        </p:spPr>
        <p:txBody>
          <a:bodyPr>
            <a:normAutofit/>
          </a:bodyPr>
          <a:lstStyle/>
          <a:p>
            <a:r>
              <a:rPr lang="he-IL" sz="3600" b="1" dirty="0">
                <a:solidFill>
                  <a:srgbClr val="002060"/>
                </a:solidFill>
                <a:latin typeface="Calibri" panose="020F0502020204030204" pitchFamily="34" charset="0"/>
                <a:cs typeface="Calibri" panose="020F0502020204030204" pitchFamily="34" charset="0"/>
              </a:rPr>
              <a:t>קצת על קרונה</a:t>
            </a:r>
          </a:p>
        </p:txBody>
      </p:sp>
      <p:sp>
        <p:nvSpPr>
          <p:cNvPr id="7" name="TextBox 6"/>
          <p:cNvSpPr txBox="1"/>
          <p:nvPr/>
        </p:nvSpPr>
        <p:spPr>
          <a:xfrm>
            <a:off x="1919536" y="6021289"/>
            <a:ext cx="8280920" cy="461665"/>
          </a:xfrm>
          <a:prstGeom prst="rect">
            <a:avLst/>
          </a:prstGeom>
          <a:noFill/>
        </p:spPr>
        <p:txBody>
          <a:bodyPr wrap="square" rtlCol="1">
            <a:spAutoFit/>
          </a:bodyPr>
          <a:lstStyle/>
          <a:p>
            <a:r>
              <a:rPr lang="he-IL" sz="2400" dirty="0">
                <a:latin typeface="David" panose="020E0502060401010101" pitchFamily="34" charset="-79"/>
                <a:cs typeface="David" panose="020E0502060401010101" pitchFamily="34" charset="-79"/>
              </a:rPr>
              <a:t>מאת אופיר דוידוביץ'</a:t>
            </a:r>
          </a:p>
        </p:txBody>
      </p:sp>
      <p:pic>
        <p:nvPicPr>
          <p:cNvPr id="4" name="תמונה 3">
            <a:extLst>
              <a:ext uri="{FF2B5EF4-FFF2-40B4-BE49-F238E27FC236}">
                <a16:creationId xmlns:a16="http://schemas.microsoft.com/office/drawing/2014/main" id="{21C14445-19A8-45AE-BDA4-B88DC3042B57}"/>
              </a:ext>
            </a:extLst>
          </p:cNvPr>
          <p:cNvPicPr>
            <a:picLocks noChangeAspect="1"/>
          </p:cNvPicPr>
          <p:nvPr/>
        </p:nvPicPr>
        <p:blipFill>
          <a:blip r:embed="rId3"/>
          <a:stretch>
            <a:fillRect/>
          </a:stretch>
        </p:blipFill>
        <p:spPr>
          <a:xfrm rot="3591090">
            <a:off x="2682606" y="1664524"/>
            <a:ext cx="1479989" cy="4948430"/>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E423ACBB-EBEC-4E9F-A36B-71237DDBCEB2}"/>
              </a:ext>
            </a:extLst>
          </p:cNvPr>
          <p:cNvPicPr>
            <a:picLocks noChangeAspect="1"/>
          </p:cNvPicPr>
          <p:nvPr/>
        </p:nvPicPr>
        <p:blipFill>
          <a:blip r:embed="rId4"/>
          <a:stretch>
            <a:fillRect/>
          </a:stretch>
        </p:blipFill>
        <p:spPr>
          <a:xfrm>
            <a:off x="4943872" y="1700809"/>
            <a:ext cx="2880320" cy="2880320"/>
          </a:xfrm>
          <a:prstGeom prst="rect">
            <a:avLst/>
          </a:prstGeom>
        </p:spPr>
      </p:pic>
    </p:spTree>
    <p:extLst>
      <p:ext uri="{BB962C8B-B14F-4D97-AF65-F5344CB8AC3E}">
        <p14:creationId xmlns:p14="http://schemas.microsoft.com/office/powerpoint/2010/main" val="3450740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a:solidFill>
                  <a:srgbClr val="002060"/>
                </a:solidFill>
                <a:latin typeface="Calibri" panose="020F0502020204030204" pitchFamily="34" charset="0"/>
                <a:cs typeface="Calibri" panose="020F0502020204030204" pitchFamily="34" charset="0"/>
              </a:rPr>
              <a:t>פיזיותרפיה נשימתית - מה </a:t>
            </a:r>
            <a:r>
              <a:rPr lang="he-IL" sz="3600" b="1" dirty="0" err="1">
                <a:solidFill>
                  <a:srgbClr val="002060"/>
                </a:solidFill>
                <a:latin typeface="Calibri" panose="020F0502020204030204" pitchFamily="34" charset="0"/>
                <a:cs typeface="Calibri" panose="020F0502020204030204" pitchFamily="34" charset="0"/>
              </a:rPr>
              <a:t>הלו"ז</a:t>
            </a:r>
            <a:r>
              <a:rPr lang="he-IL" sz="3600" b="1" dirty="0">
                <a:solidFill>
                  <a:srgbClr val="002060"/>
                </a:solidFill>
                <a:latin typeface="Calibri" panose="020F0502020204030204" pitchFamily="34" charset="0"/>
                <a:cs typeface="Calibri" panose="020F0502020204030204" pitchFamily="34" charset="0"/>
              </a:rPr>
              <a:t>?</a:t>
            </a:r>
          </a:p>
        </p:txBody>
      </p:sp>
      <p:sp>
        <p:nvSpPr>
          <p:cNvPr id="3" name="מציין מיקום תוכן 2"/>
          <p:cNvSpPr>
            <a:spLocks noGrp="1"/>
          </p:cNvSpPr>
          <p:nvPr>
            <p:ph idx="1"/>
          </p:nvPr>
        </p:nvSpPr>
        <p:spPr>
          <a:xfrm>
            <a:off x="1847528" y="1700808"/>
            <a:ext cx="8136904" cy="4536504"/>
          </a:xfrm>
        </p:spPr>
        <p:txBody>
          <a:bodyPr>
            <a:noAutofit/>
          </a:bodyPr>
          <a:lstStyle/>
          <a:p>
            <a:pPr marL="514350" indent="-514350">
              <a:buAutoNum type="arabicPeriod"/>
            </a:pPr>
            <a:r>
              <a:rPr lang="he-IL" sz="2400" b="1" dirty="0">
                <a:solidFill>
                  <a:srgbClr val="002060"/>
                </a:solidFill>
                <a:latin typeface="Calibri" panose="020F0502020204030204" pitchFamily="34" charset="0"/>
                <a:cs typeface="Calibri" panose="020F0502020204030204" pitchFamily="34" charset="0"/>
              </a:rPr>
              <a:t>מה זה?</a:t>
            </a:r>
            <a:endParaRPr lang="en-US" sz="2400" b="1" dirty="0">
              <a:solidFill>
                <a:srgbClr val="002060"/>
              </a:solidFill>
              <a:latin typeface="Calibri" panose="020F0502020204030204" pitchFamily="34" charset="0"/>
              <a:cs typeface="Calibri" panose="020F0502020204030204" pitchFamily="34" charset="0"/>
            </a:endParaRPr>
          </a:p>
          <a:p>
            <a:pPr marL="514350" indent="-514350">
              <a:buAutoNum type="arabicPeriod"/>
            </a:pPr>
            <a:r>
              <a:rPr lang="he-IL" sz="2400" b="1" dirty="0">
                <a:solidFill>
                  <a:srgbClr val="002060"/>
                </a:solidFill>
                <a:latin typeface="Calibri" panose="020F0502020204030204" pitchFamily="34" charset="0"/>
                <a:cs typeface="Calibri" panose="020F0502020204030204" pitchFamily="34" charset="0"/>
              </a:rPr>
              <a:t>למה זה טוב?</a:t>
            </a:r>
          </a:p>
          <a:p>
            <a:pPr marL="514350" indent="-514350">
              <a:buAutoNum type="arabicPeriod"/>
            </a:pPr>
            <a:r>
              <a:rPr lang="he-IL" sz="2400" b="1" dirty="0">
                <a:solidFill>
                  <a:srgbClr val="002060"/>
                </a:solidFill>
                <a:latin typeface="Calibri" panose="020F0502020204030204" pitchFamily="34" charset="0"/>
                <a:cs typeface="Calibri" panose="020F0502020204030204" pitchFamily="34" charset="0"/>
              </a:rPr>
              <a:t>הערכה נשימתית</a:t>
            </a:r>
          </a:p>
          <a:p>
            <a:pPr marL="514350" indent="-514350">
              <a:buAutoNum type="arabicPeriod"/>
            </a:pPr>
            <a:r>
              <a:rPr lang="he-IL" sz="2400" b="1" dirty="0">
                <a:solidFill>
                  <a:srgbClr val="002060"/>
                </a:solidFill>
                <a:latin typeface="Calibri" panose="020F0502020204030204" pitchFamily="34" charset="0"/>
                <a:cs typeface="Calibri" panose="020F0502020204030204" pitchFamily="34" charset="0"/>
              </a:rPr>
              <a:t>בעיות ומטרות הטיפול</a:t>
            </a:r>
          </a:p>
          <a:p>
            <a:pPr marL="514350" indent="-514350">
              <a:buAutoNum type="arabicPeriod"/>
            </a:pPr>
            <a:r>
              <a:rPr lang="he-IL" sz="2400" b="1" dirty="0">
                <a:solidFill>
                  <a:srgbClr val="002060"/>
                </a:solidFill>
                <a:latin typeface="Calibri" panose="020F0502020204030204" pitchFamily="34" charset="0"/>
                <a:cs typeface="Calibri" panose="020F0502020204030204" pitchFamily="34" charset="0"/>
              </a:rPr>
              <a:t>הטיפול</a:t>
            </a:r>
          </a:p>
          <a:p>
            <a:pPr marL="514350" indent="-514350">
              <a:buAutoNum type="arabicPeriod"/>
            </a:pPr>
            <a:r>
              <a:rPr lang="he-IL" sz="2400" b="1" dirty="0">
                <a:solidFill>
                  <a:srgbClr val="002060"/>
                </a:solidFill>
                <a:latin typeface="Calibri" panose="020F0502020204030204" pitchFamily="34" charset="0"/>
                <a:cs typeface="Calibri" panose="020F0502020204030204" pitchFamily="34" charset="0"/>
              </a:rPr>
              <a:t>אז מתי לקרוא לנו? </a:t>
            </a:r>
            <a:br>
              <a:rPr lang="en-US" sz="2400" dirty="0">
                <a:solidFill>
                  <a:srgbClr val="002060"/>
                </a:solidFill>
                <a:latin typeface="Calibri" panose="020F0502020204030204" pitchFamily="34" charset="0"/>
                <a:cs typeface="Calibri" panose="020F0502020204030204" pitchFamily="34" charset="0"/>
              </a:rPr>
            </a:br>
            <a:r>
              <a:rPr lang="he-IL" sz="2400" dirty="0">
                <a:solidFill>
                  <a:srgbClr val="002060"/>
                </a:solidFill>
                <a:latin typeface="Calibri" panose="020F0502020204030204" pitchFamily="34" charset="0"/>
                <a:cs typeface="Calibri" panose="020F0502020204030204" pitchFamily="34" charset="0"/>
              </a:rPr>
              <a:t>אינדיקציות וקונטרה-אינדיקציות לפיזיותרפיה נשימתית</a:t>
            </a:r>
          </a:p>
          <a:p>
            <a:pPr marL="514350" indent="-514350">
              <a:buAutoNum type="arabicPeriod"/>
            </a:pPr>
            <a:r>
              <a:rPr lang="he-IL" sz="2400" b="1" dirty="0">
                <a:solidFill>
                  <a:srgbClr val="002060"/>
                </a:solidFill>
                <a:latin typeface="Calibri" panose="020F0502020204030204" pitchFamily="34" charset="0"/>
                <a:cs typeface="Calibri" panose="020F0502020204030204" pitchFamily="34" charset="0"/>
              </a:rPr>
              <a:t>נהלים</a:t>
            </a:r>
          </a:p>
        </p:txBody>
      </p:sp>
    </p:spTree>
    <p:extLst>
      <p:ext uri="{BB962C8B-B14F-4D97-AF65-F5344CB8AC3E}">
        <p14:creationId xmlns:p14="http://schemas.microsoft.com/office/powerpoint/2010/main" val="184382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83832" y="458405"/>
            <a:ext cx="5179475" cy="640445"/>
          </a:xfrm>
          <a:prstGeom prst="rect">
            <a:avLst/>
          </a:prstGeom>
        </p:spPr>
        <p:txBody>
          <a:bodyPr>
            <a:normAutofit/>
          </a:bodyPr>
          <a:lstStyle>
            <a:lvl1pPr algn="l" defTabSz="914400" rtl="1" eaLnBrk="1" latinLnBrk="0" hangingPunct="1">
              <a:spcBef>
                <a:spcPct val="0"/>
              </a:spcBef>
              <a:buNone/>
              <a:defRPr sz="40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600" b="1" dirty="0">
                <a:solidFill>
                  <a:srgbClr val="002060"/>
                </a:solidFill>
                <a:latin typeface="Calibri" panose="020F0502020204030204" pitchFamily="34" charset="0"/>
                <a:cs typeface="Calibri" panose="020F0502020204030204" pitchFamily="34" charset="0"/>
              </a:rPr>
              <a:t>מאפייני מטופל עם קורונה</a:t>
            </a:r>
          </a:p>
        </p:txBody>
      </p:sp>
      <p:sp>
        <p:nvSpPr>
          <p:cNvPr id="3" name="TextBox 2"/>
          <p:cNvSpPr txBox="1"/>
          <p:nvPr/>
        </p:nvSpPr>
        <p:spPr>
          <a:xfrm>
            <a:off x="719944" y="1098850"/>
            <a:ext cx="8735888" cy="5632311"/>
          </a:xfrm>
          <a:prstGeom prst="rect">
            <a:avLst/>
          </a:prstGeom>
          <a:noFill/>
        </p:spPr>
        <p:txBody>
          <a:bodyPr wrap="square" rtlCol="1">
            <a:spAutoFit/>
          </a:bodyPr>
          <a:lstStyle/>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מצב קל – ללא תסמינים משמעותיים, מצב הלא מצריך אשפוז</a:t>
            </a:r>
            <a:endParaRPr lang="en-US" sz="24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מצב בינוני – הצללות בצילום חזה</a:t>
            </a:r>
            <a:br>
              <a:rPr lang="en-US" sz="2400" dirty="0">
                <a:latin typeface="Calibri" panose="020F0502020204030204" pitchFamily="34" charset="0"/>
                <a:cs typeface="Calibri" panose="020F0502020204030204" pitchFamily="34" charset="0"/>
              </a:rPr>
            </a:br>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מצב קשה – דה-סטורציה של 93% ומטה באוויר חדר</a:t>
            </a:r>
            <a:br>
              <a:rPr lang="en-US" sz="2400" dirty="0">
                <a:latin typeface="Calibri" panose="020F0502020204030204" pitchFamily="34" charset="0"/>
                <a:cs typeface="Calibri" panose="020F0502020204030204" pitchFamily="34" charset="0"/>
              </a:rPr>
            </a:br>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לכל המצבים הנ"ל, אך בעיקר למצב הבינוני והקשה נלווים </a:t>
            </a:r>
            <a:r>
              <a:rPr lang="he-IL" sz="2400" dirty="0" err="1">
                <a:latin typeface="Calibri" panose="020F0502020204030204" pitchFamily="34" charset="0"/>
                <a:cs typeface="Calibri" panose="020F0502020204030204" pitchFamily="34" charset="0"/>
              </a:rPr>
              <a:t>סמפטומים</a:t>
            </a:r>
            <a:r>
              <a:rPr lang="he-IL" sz="2400" dirty="0">
                <a:latin typeface="Calibri" panose="020F0502020204030204" pitchFamily="34" charset="0"/>
                <a:cs typeface="Calibri" panose="020F0502020204030204" pitchFamily="34" charset="0"/>
              </a:rPr>
              <a:t> </a:t>
            </a:r>
            <a:br>
              <a:rPr lang="en-US" sz="2400" dirty="0">
                <a:latin typeface="Calibri" panose="020F0502020204030204" pitchFamily="34" charset="0"/>
                <a:cs typeface="Calibri" panose="020F0502020204030204" pitchFamily="34" charset="0"/>
              </a:rPr>
            </a:br>
            <a:r>
              <a:rPr lang="he-IL" sz="2400" dirty="0">
                <a:latin typeface="Calibri" panose="020F0502020204030204" pitchFamily="34" charset="0"/>
                <a:cs typeface="Calibri" panose="020F0502020204030204" pitchFamily="34" charset="0"/>
              </a:rPr>
              <a:t>רבים כגון:</a:t>
            </a:r>
          </a:p>
          <a:p>
            <a:pPr marL="742950" lvl="1" indent="-285750">
              <a:buFont typeface="Wingdings" pitchFamily="2" charset="2"/>
              <a:buChar char="§"/>
            </a:pPr>
            <a:r>
              <a:rPr lang="he-IL" sz="2400" dirty="0">
                <a:latin typeface="Calibri" panose="020F0502020204030204" pitchFamily="34" charset="0"/>
                <a:cs typeface="Calibri" panose="020F0502020204030204" pitchFamily="34" charset="0"/>
              </a:rPr>
              <a:t>כאבי שרירים</a:t>
            </a:r>
          </a:p>
          <a:p>
            <a:pPr marL="742950" lvl="1" indent="-285750">
              <a:buFont typeface="Wingdings" pitchFamily="2" charset="2"/>
              <a:buChar char="§"/>
            </a:pPr>
            <a:r>
              <a:rPr lang="he-IL" sz="2400" dirty="0">
                <a:latin typeface="Calibri" panose="020F0502020204030204" pitchFamily="34" charset="0"/>
                <a:cs typeface="Calibri" panose="020F0502020204030204" pitchFamily="34" charset="0"/>
              </a:rPr>
              <a:t>עייפות מוגברת</a:t>
            </a:r>
          </a:p>
          <a:p>
            <a:pPr marL="742950" lvl="1" indent="-285750">
              <a:buFont typeface="Wingdings" pitchFamily="2" charset="2"/>
              <a:buChar char="§"/>
            </a:pPr>
            <a:r>
              <a:rPr lang="he-IL" sz="2400" dirty="0">
                <a:latin typeface="Calibri" panose="020F0502020204030204" pitchFamily="34" charset="0"/>
                <a:cs typeface="Calibri" panose="020F0502020204030204" pitchFamily="34" charset="0"/>
              </a:rPr>
              <a:t>שיעול טורדני</a:t>
            </a:r>
          </a:p>
          <a:p>
            <a:pPr marL="742950" lvl="1" indent="-285750">
              <a:buFont typeface="Wingdings" pitchFamily="2" charset="2"/>
              <a:buChar char="§"/>
            </a:pPr>
            <a:r>
              <a:rPr lang="he-IL" sz="2400" dirty="0">
                <a:latin typeface="Calibri" panose="020F0502020204030204" pitchFamily="34" charset="0"/>
                <a:cs typeface="Calibri" panose="020F0502020204030204" pitchFamily="34" charset="0"/>
              </a:rPr>
              <a:t>חום גבוה</a:t>
            </a:r>
          </a:p>
          <a:p>
            <a:pPr marL="742950" lvl="1" indent="-285750">
              <a:buFont typeface="Wingdings" pitchFamily="2" charset="2"/>
              <a:buChar char="§"/>
            </a:pPr>
            <a:r>
              <a:rPr lang="he-IL" sz="2400" dirty="0">
                <a:latin typeface="Calibri" panose="020F0502020204030204" pitchFamily="34" charset="0"/>
                <a:cs typeface="Calibri" panose="020F0502020204030204" pitchFamily="34" charset="0"/>
              </a:rPr>
              <a:t>איבוד חוש טעם וריח</a:t>
            </a:r>
          </a:p>
          <a:p>
            <a:pPr marL="742950" lvl="1" indent="-285750">
              <a:buFont typeface="Wingdings" pitchFamily="2" charset="2"/>
              <a:buChar char="§"/>
            </a:pPr>
            <a:r>
              <a:rPr lang="he-IL" sz="2400" dirty="0">
                <a:latin typeface="Calibri" panose="020F0502020204030204" pitchFamily="34" charset="0"/>
                <a:cs typeface="Calibri" panose="020F0502020204030204" pitchFamily="34" charset="0"/>
              </a:rPr>
              <a:t>קרישיות דם מוגברת</a:t>
            </a:r>
          </a:p>
          <a:p>
            <a:pPr marL="742950" lvl="1" indent="-285750">
              <a:buFont typeface="Wingdings" pitchFamily="2" charset="2"/>
              <a:buChar char="§"/>
            </a:pPr>
            <a:r>
              <a:rPr lang="he-IL" sz="2400" dirty="0">
                <a:latin typeface="Calibri" panose="020F0502020204030204" pitchFamily="34" charset="0"/>
                <a:cs typeface="Calibri" panose="020F0502020204030204" pitchFamily="34" charset="0"/>
              </a:rPr>
              <a:t>ועוד</a:t>
            </a:r>
          </a:p>
        </p:txBody>
      </p:sp>
      <p:sp>
        <p:nvSpPr>
          <p:cNvPr id="8" name="TextBox 7"/>
          <p:cNvSpPr txBox="1"/>
          <p:nvPr/>
        </p:nvSpPr>
        <p:spPr>
          <a:xfrm>
            <a:off x="-3121024" y="5659192"/>
            <a:ext cx="8280920" cy="461665"/>
          </a:xfrm>
          <a:prstGeom prst="rect">
            <a:avLst/>
          </a:prstGeom>
          <a:noFill/>
        </p:spPr>
        <p:txBody>
          <a:bodyPr wrap="square" rtlCol="1">
            <a:spAutoFit/>
          </a:bodyPr>
          <a:lstStyle/>
          <a:p>
            <a:r>
              <a:rPr lang="he-IL" sz="2400" dirty="0">
                <a:latin typeface="Calibri" panose="020F0502020204030204" pitchFamily="34" charset="0"/>
                <a:cs typeface="Calibri" panose="020F0502020204030204" pitchFamily="34" charset="0"/>
              </a:rPr>
              <a:t>מאת אופיר דוידוביץ'</a:t>
            </a:r>
          </a:p>
        </p:txBody>
      </p:sp>
      <p:pic>
        <p:nvPicPr>
          <p:cNvPr id="7" name="תמונה 6">
            <a:extLst>
              <a:ext uri="{FF2B5EF4-FFF2-40B4-BE49-F238E27FC236}">
                <a16:creationId xmlns:a16="http://schemas.microsoft.com/office/drawing/2014/main" id="{B902AEA2-4533-4EC6-813E-87E6D633F72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762" b="73016" l="18404" r="37948">
                        <a14:foregroundMark x1="27036" y1="16402" x2="27036" y2="16402"/>
                        <a14:foregroundMark x1="32736" y1="6349" x2="32736" y2="6349"/>
                        <a14:foregroundMark x1="37948" y1="44444" x2="37948" y2="44444"/>
                        <a14:foregroundMark x1="18404" y1="34392" x2="18404" y2="34392"/>
                        <a14:foregroundMark x1="21173" y1="72487" x2="21173" y2="72487"/>
                        <a14:foregroundMark x1="28502" y1="73016" x2="28502" y2="73016"/>
                      </a14:backgroundRemoval>
                    </a14:imgEffect>
                  </a14:imgLayer>
                </a14:imgProps>
              </a:ext>
            </a:extLst>
          </a:blip>
          <a:srcRect l="16886" r="60043" b="20461"/>
          <a:stretch/>
        </p:blipFill>
        <p:spPr>
          <a:xfrm>
            <a:off x="464307" y="5197043"/>
            <a:ext cx="804417" cy="1138231"/>
          </a:xfrm>
          <a:prstGeom prst="rect">
            <a:avLst/>
          </a:prstGeom>
        </p:spPr>
      </p:pic>
      <p:sp>
        <p:nvSpPr>
          <p:cNvPr id="9" name="כותרת 1">
            <a:extLst>
              <a:ext uri="{FF2B5EF4-FFF2-40B4-BE49-F238E27FC236}">
                <a16:creationId xmlns:a16="http://schemas.microsoft.com/office/drawing/2014/main" id="{0257119E-6494-45F7-A411-21D54C6CCB47}"/>
              </a:ext>
            </a:extLst>
          </p:cNvPr>
          <p:cNvSpPr txBox="1">
            <a:spLocks/>
          </p:cNvSpPr>
          <p:nvPr/>
        </p:nvSpPr>
        <p:spPr>
          <a:xfrm>
            <a:off x="2717677" y="5301208"/>
            <a:ext cx="2573439" cy="1066896"/>
          </a:xfrm>
          <a:prstGeom prst="rect">
            <a:avLst/>
          </a:prstGeom>
        </p:spPr>
        <p:txBody>
          <a:bodyPr vert="horz" lIns="68580" tIns="34290" rIns="68580" bIns="3429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000" dirty="0">
                <a:solidFill>
                  <a:srgbClr val="00B0F0"/>
                </a:solidFill>
                <a:ea typeface="Tahoma" panose="020B0604030504040204" pitchFamily="34" charset="0"/>
                <a:cs typeface="Tahoma" panose="020B0604030504040204" pitchFamily="34" charset="0"/>
              </a:rPr>
              <a:t>מערך הפיזיותרפיה</a:t>
            </a:r>
            <a:endParaRPr lang="en-US" sz="2000" dirty="0">
              <a:solidFill>
                <a:srgbClr val="00B0F0"/>
              </a:solidFill>
              <a:ea typeface="Tahoma" panose="020B0604030504040204" pitchFamily="34" charset="0"/>
              <a:cs typeface="Tahoma" panose="020B0604030504040204" pitchFamily="34" charset="0"/>
            </a:endParaRPr>
          </a:p>
        </p:txBody>
      </p:sp>
      <p:sp>
        <p:nvSpPr>
          <p:cNvPr id="10" name="כותרת 1">
            <a:extLst>
              <a:ext uri="{FF2B5EF4-FFF2-40B4-BE49-F238E27FC236}">
                <a16:creationId xmlns:a16="http://schemas.microsoft.com/office/drawing/2014/main" id="{95B75041-C717-4037-B9E7-F6DD58455D91}"/>
              </a:ext>
            </a:extLst>
          </p:cNvPr>
          <p:cNvSpPr txBox="1">
            <a:spLocks/>
          </p:cNvSpPr>
          <p:nvPr/>
        </p:nvSpPr>
        <p:spPr>
          <a:xfrm>
            <a:off x="778131" y="5638909"/>
            <a:ext cx="2359721" cy="729195"/>
          </a:xfrm>
          <a:prstGeom prst="rect">
            <a:avLst/>
          </a:prstGeom>
        </p:spPr>
        <p:txBody>
          <a:bodyPr vert="horz" lIns="68580" tIns="34290" rIns="68580" bIns="3429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000" dirty="0">
                <a:solidFill>
                  <a:schemeClr val="bg1">
                    <a:lumMod val="50000"/>
                  </a:schemeClr>
                </a:solidFill>
                <a:ea typeface="Tahoma" panose="020B0604030504040204" pitchFamily="34" charset="0"/>
                <a:cs typeface="Tahoma" panose="020B0604030504040204" pitchFamily="34" charset="0"/>
              </a:rPr>
              <a:t>מרכז רפואי מאיר</a:t>
            </a:r>
            <a:endParaRPr lang="en-US" sz="2000" dirty="0">
              <a:solidFill>
                <a:schemeClr val="bg1">
                  <a:lumMod val="50000"/>
                </a:scheme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652552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871864" y="764704"/>
            <a:ext cx="4950875" cy="640445"/>
          </a:xfrm>
          <a:prstGeom prst="rect">
            <a:avLst/>
          </a:prstGeom>
        </p:spPr>
        <p:txBody>
          <a:bodyPr>
            <a:normAutofit/>
          </a:bodyPr>
          <a:lstStyle>
            <a:lvl1pPr algn="l" defTabSz="914400" rtl="1" eaLnBrk="1" latinLnBrk="0" hangingPunct="1">
              <a:spcBef>
                <a:spcPct val="0"/>
              </a:spcBef>
              <a:buNone/>
              <a:defRPr sz="40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600" b="1" dirty="0">
                <a:solidFill>
                  <a:srgbClr val="002060"/>
                </a:solidFill>
                <a:latin typeface="Calibri" panose="020F0502020204030204" pitchFamily="34" charset="0"/>
                <a:cs typeface="Calibri" panose="020F0502020204030204" pitchFamily="34" charset="0"/>
              </a:rPr>
              <a:t>בדיקת מטופל קורונה</a:t>
            </a:r>
          </a:p>
        </p:txBody>
      </p:sp>
      <p:sp>
        <p:nvSpPr>
          <p:cNvPr id="6" name="TextBox 5"/>
          <p:cNvSpPr txBox="1"/>
          <p:nvPr/>
        </p:nvSpPr>
        <p:spPr>
          <a:xfrm>
            <a:off x="911424" y="1196752"/>
            <a:ext cx="8231832" cy="3785652"/>
          </a:xfrm>
          <a:prstGeom prst="rect">
            <a:avLst/>
          </a:prstGeom>
          <a:noFill/>
        </p:spPr>
        <p:txBody>
          <a:bodyPr wrap="square" rtlCol="1">
            <a:spAutoFit/>
          </a:bodyPr>
          <a:lstStyle/>
          <a:p>
            <a:pPr algn="r" rtl="1"/>
            <a:endParaRPr lang="he-IL" sz="2400" dirty="0">
              <a:latin typeface="David" panose="020E0502060401010101" pitchFamily="34" charset="-79"/>
              <a:cs typeface="David" panose="020E0502060401010101" pitchFamily="34" charset="-79"/>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סטורציה במנוחה ובמאמץ קל</a:t>
            </a:r>
          </a:p>
          <a:p>
            <a:pPr marL="285750" indent="-285750">
              <a:buFont typeface="Wingdings" pitchFamily="2" charset="2"/>
              <a:buChar char="§"/>
            </a:pPr>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עומק נשימה – חומרת שיעול יבש/טורדני</a:t>
            </a:r>
          </a:p>
          <a:p>
            <a:pPr marL="285750" indent="-285750">
              <a:buFont typeface="Wingdings" pitchFamily="2" charset="2"/>
              <a:buChar char="§"/>
            </a:pPr>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מספר נשימות ושימוש בשרירי עזר</a:t>
            </a:r>
          </a:p>
          <a:p>
            <a:pPr algn="r" rtl="1"/>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בדיקת </a:t>
            </a:r>
            <a:r>
              <a:rPr lang="en-US" sz="2400" dirty="0">
                <a:latin typeface="Calibri" panose="020F0502020204030204" pitchFamily="34" charset="0"/>
                <a:cs typeface="Calibri" panose="020F0502020204030204" pitchFamily="34" charset="0"/>
              </a:rPr>
              <a:t>SPEECH DISPNEA</a:t>
            </a:r>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צילום חזה</a:t>
            </a:r>
          </a:p>
        </p:txBody>
      </p:sp>
    </p:spTree>
    <p:extLst>
      <p:ext uri="{BB962C8B-B14F-4D97-AF65-F5344CB8AC3E}">
        <p14:creationId xmlns:p14="http://schemas.microsoft.com/office/powerpoint/2010/main" val="112832119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11824" y="620688"/>
            <a:ext cx="4950875" cy="640445"/>
          </a:xfrm>
          <a:prstGeom prst="rect">
            <a:avLst/>
          </a:prstGeom>
        </p:spPr>
        <p:txBody>
          <a:bodyPr>
            <a:normAutofit/>
          </a:bodyPr>
          <a:lstStyle>
            <a:lvl1pPr algn="l" defTabSz="914400" rtl="1" eaLnBrk="1" latinLnBrk="0" hangingPunct="1">
              <a:spcBef>
                <a:spcPct val="0"/>
              </a:spcBef>
              <a:buNone/>
              <a:defRPr sz="40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600" b="1" dirty="0">
                <a:latin typeface="Calibri" panose="020F0502020204030204" pitchFamily="34" charset="0"/>
                <a:cs typeface="Calibri" panose="020F0502020204030204" pitchFamily="34" charset="0"/>
              </a:rPr>
              <a:t>טיפול במטופל קורונה</a:t>
            </a:r>
          </a:p>
        </p:txBody>
      </p:sp>
      <p:sp>
        <p:nvSpPr>
          <p:cNvPr id="6" name="TextBox 5"/>
          <p:cNvSpPr txBox="1"/>
          <p:nvPr/>
        </p:nvSpPr>
        <p:spPr>
          <a:xfrm>
            <a:off x="701052" y="1097646"/>
            <a:ext cx="8159824" cy="5201424"/>
          </a:xfrm>
          <a:prstGeom prst="rect">
            <a:avLst/>
          </a:prstGeom>
          <a:noFill/>
        </p:spPr>
        <p:txBody>
          <a:bodyPr wrap="square" rtlCol="1">
            <a:spAutoFit/>
          </a:bodyPr>
          <a:lstStyle/>
          <a:p>
            <a:pPr marL="285750" indent="-285750">
              <a:buFont typeface="Wingdings" pitchFamily="2" charset="2"/>
              <a:buChar char="§"/>
            </a:pPr>
            <a:endParaRPr lang="he-IL" sz="2000" dirty="0">
              <a:latin typeface="David" panose="020E0502060401010101" pitchFamily="34" charset="-79"/>
              <a:cs typeface="David" panose="020E0502060401010101" pitchFamily="34" charset="-79"/>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בחירת מנח תרגול ומנוחה – עדיפות גדולה ביותר לשכיבה על הבטן </a:t>
            </a:r>
          </a:p>
          <a:p>
            <a:pPr marL="285750" indent="-285750">
              <a:buFont typeface="Wingdings" pitchFamily="2" charset="2"/>
              <a:buChar char="§"/>
            </a:pPr>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שימוש מתאים בחמצן במחלקה – מניעת היפוקסמיה במהלך היום</a:t>
            </a:r>
          </a:p>
          <a:p>
            <a:pPr marL="285750" indent="-285750">
              <a:buFont typeface="Wingdings" pitchFamily="2" charset="2"/>
              <a:buChar char="§"/>
            </a:pPr>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טכניקות להגדלת נפח נשימה</a:t>
            </a:r>
          </a:p>
          <a:p>
            <a:pPr marL="285750" indent="-285750">
              <a:buFont typeface="Wingdings" pitchFamily="2" charset="2"/>
              <a:buChar char="§"/>
            </a:pPr>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en-US" sz="2400" dirty="0">
                <a:latin typeface="Calibri" panose="020F0502020204030204" pitchFamily="34" charset="0"/>
                <a:cs typeface="Calibri" panose="020F0502020204030204" pitchFamily="34" charset="0"/>
              </a:rPr>
              <a:t>Breathing Control</a:t>
            </a:r>
            <a:r>
              <a:rPr lang="he-IL" sz="2400" dirty="0">
                <a:latin typeface="Calibri" panose="020F0502020204030204" pitchFamily="34" charset="0"/>
                <a:cs typeface="Calibri" panose="020F0502020204030204" pitchFamily="34" charset="0"/>
              </a:rPr>
              <a:t> – שליטה והפחתה של שיעול טורדני</a:t>
            </a:r>
          </a:p>
          <a:p>
            <a:pPr marL="285750" indent="-285750">
              <a:buFont typeface="Wingdings" pitchFamily="2" charset="2"/>
              <a:buChar char="§"/>
            </a:pPr>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הרפיית שרירי עזר לנשימה</a:t>
            </a:r>
          </a:p>
          <a:p>
            <a:pPr marL="285750" indent="-285750">
              <a:buFont typeface="Wingdings" pitchFamily="2" charset="2"/>
              <a:buChar char="§"/>
            </a:pPr>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תנועתיות בית חזה</a:t>
            </a:r>
          </a:p>
          <a:p>
            <a:pPr marL="285750" indent="-285750">
              <a:buFont typeface="Wingdings" pitchFamily="2" charset="2"/>
              <a:buChar char="§"/>
            </a:pPr>
            <a:endParaRPr lang="he-IL"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he-IL" sz="2400" dirty="0">
                <a:latin typeface="Calibri" panose="020F0502020204030204" pitchFamily="34" charset="0"/>
                <a:cs typeface="Calibri" panose="020F0502020204030204" pitchFamily="34" charset="0"/>
              </a:rPr>
              <a:t>מינון ניידות במחלקה עם תמיכת חמצן מתאימה</a:t>
            </a:r>
          </a:p>
        </p:txBody>
      </p:sp>
    </p:spTree>
    <p:extLst>
      <p:ext uri="{BB962C8B-B14F-4D97-AF65-F5344CB8AC3E}">
        <p14:creationId xmlns:p14="http://schemas.microsoft.com/office/powerpoint/2010/main" val="2810413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כותרת 1"/>
          <p:cNvSpPr>
            <a:spLocks noGrp="1"/>
          </p:cNvSpPr>
          <p:nvPr>
            <p:ph type="title"/>
          </p:nvPr>
        </p:nvSpPr>
        <p:spPr>
          <a:xfrm>
            <a:off x="1703388" y="620688"/>
            <a:ext cx="8641084" cy="1328192"/>
          </a:xfrm>
        </p:spPr>
        <p:txBody>
          <a:bodyPr>
            <a:noAutofit/>
          </a:bodyPr>
          <a:lstStyle/>
          <a:p>
            <a:pPr eaLnBrk="1" hangingPunct="1"/>
            <a:r>
              <a:rPr lang="he-IL" altLang="he-IL" sz="3600" b="1" dirty="0">
                <a:solidFill>
                  <a:srgbClr val="002060"/>
                </a:solidFill>
                <a:latin typeface="Calibri" panose="020F0502020204030204" pitchFamily="34" charset="0"/>
                <a:cs typeface="Calibri" panose="020F0502020204030204" pitchFamily="34" charset="0"/>
              </a:rPr>
              <a:t>אינדיקציות לטיפול - </a:t>
            </a:r>
            <a:br>
              <a:rPr lang="he-IL" altLang="he-IL" sz="3600" b="1" dirty="0">
                <a:solidFill>
                  <a:srgbClr val="002060"/>
                </a:solidFill>
                <a:latin typeface="Calibri" panose="020F0502020204030204" pitchFamily="34" charset="0"/>
                <a:cs typeface="Calibri" panose="020F0502020204030204" pitchFamily="34" charset="0"/>
              </a:rPr>
            </a:br>
            <a:r>
              <a:rPr lang="he-IL" altLang="he-IL" sz="3600" b="1" dirty="0">
                <a:solidFill>
                  <a:srgbClr val="002060"/>
                </a:solidFill>
                <a:latin typeface="Calibri" panose="020F0502020204030204" pitchFamily="34" charset="0"/>
                <a:cs typeface="Calibri" panose="020F0502020204030204" pitchFamily="34" charset="0"/>
              </a:rPr>
              <a:t>מתי להזמין פיזיותרפיה נשימתית</a:t>
            </a:r>
          </a:p>
        </p:txBody>
      </p:sp>
      <p:sp>
        <p:nvSpPr>
          <p:cNvPr id="3" name="מציין מיקום תוכן 2"/>
          <p:cNvSpPr>
            <a:spLocks noGrp="1"/>
          </p:cNvSpPr>
          <p:nvPr>
            <p:ph idx="1"/>
          </p:nvPr>
        </p:nvSpPr>
        <p:spPr>
          <a:xfrm>
            <a:off x="767408" y="2204864"/>
            <a:ext cx="8021638" cy="4572000"/>
          </a:xfrm>
        </p:spPr>
        <p:txBody>
          <a:bodyPr>
            <a:normAutofit/>
          </a:bodyPr>
          <a:lstStyle/>
          <a:p>
            <a:pPr>
              <a:lnSpc>
                <a:spcPct val="150000"/>
              </a:lnSpc>
              <a:buFont typeface="Wingdings" panose="05000000000000000000" pitchFamily="2" charset="2"/>
              <a:buChar char="ü"/>
              <a:defRPr/>
            </a:pPr>
            <a:r>
              <a:rPr lang="he-IL" altLang="he-IL" sz="2400" dirty="0">
                <a:latin typeface="Calibri" panose="020F0502020204030204" pitchFamily="34" charset="0"/>
                <a:cs typeface="Calibri" panose="020F0502020204030204" pitchFamily="34" charset="0"/>
              </a:rPr>
              <a:t>תמט ריאתי או תסנין חדש בהדמיה</a:t>
            </a:r>
          </a:p>
          <a:p>
            <a:pPr marL="0" indent="0">
              <a:lnSpc>
                <a:spcPct val="150000"/>
              </a:lnSpc>
              <a:buClr>
                <a:srgbClr val="C00000"/>
              </a:buClr>
              <a:buFont typeface="Wingdings" pitchFamily="2" charset="2"/>
              <a:buChar char="ü"/>
              <a:defRPr/>
            </a:pPr>
            <a:r>
              <a:rPr lang="he-IL" altLang="he-IL" sz="2400" dirty="0">
                <a:latin typeface="Calibri" panose="020F0502020204030204" pitchFamily="34" charset="0"/>
                <a:cs typeface="Calibri" panose="020F0502020204030204" pitchFamily="34" charset="0"/>
              </a:rPr>
              <a:t>החמרה אקוטית במחלה נשימתית כרונית</a:t>
            </a:r>
          </a:p>
          <a:p>
            <a:pPr marL="0" indent="0">
              <a:lnSpc>
                <a:spcPct val="150000"/>
              </a:lnSpc>
              <a:buClr>
                <a:srgbClr val="C00000"/>
              </a:buClr>
              <a:buFont typeface="Wingdings" pitchFamily="2" charset="2"/>
              <a:buChar char="ü"/>
              <a:defRPr/>
            </a:pPr>
            <a:r>
              <a:rPr lang="he-IL" altLang="he-IL" sz="2400" dirty="0">
                <a:latin typeface="Calibri" panose="020F0502020204030204" pitchFamily="34" charset="0"/>
                <a:cs typeface="Calibri" panose="020F0502020204030204" pitchFamily="34" charset="0"/>
              </a:rPr>
              <a:t> לאחר ניתוחי בטן עליונה או חזה.</a:t>
            </a:r>
          </a:p>
          <a:p>
            <a:pPr marL="0" indent="0">
              <a:lnSpc>
                <a:spcPct val="150000"/>
              </a:lnSpc>
              <a:buClr>
                <a:srgbClr val="C00000"/>
              </a:buClr>
              <a:buFont typeface="Wingdings" pitchFamily="2" charset="2"/>
              <a:buChar char="ü"/>
              <a:defRPr/>
            </a:pPr>
            <a:r>
              <a:rPr lang="he-IL" altLang="he-IL" sz="2400" dirty="0">
                <a:latin typeface="Calibri" panose="020F0502020204030204" pitchFamily="34" charset="0"/>
                <a:cs typeface="Calibri" panose="020F0502020204030204" pitchFamily="34" charset="0"/>
              </a:rPr>
              <a:t>ריבוי הפרשות בהאזנה עם קושי בפינוי</a:t>
            </a:r>
          </a:p>
        </p:txBody>
      </p:sp>
    </p:spTree>
    <p:extLst>
      <p:ext uri="{BB962C8B-B14F-4D97-AF65-F5344CB8AC3E}">
        <p14:creationId xmlns:p14="http://schemas.microsoft.com/office/powerpoint/2010/main" val="1202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כותרת 1"/>
          <p:cNvSpPr>
            <a:spLocks noGrp="1"/>
          </p:cNvSpPr>
          <p:nvPr>
            <p:ph type="title"/>
          </p:nvPr>
        </p:nvSpPr>
        <p:spPr>
          <a:xfrm>
            <a:off x="2783632" y="1158007"/>
            <a:ext cx="8534400" cy="758825"/>
          </a:xfrm>
        </p:spPr>
        <p:txBody>
          <a:bodyPr>
            <a:normAutofit/>
          </a:bodyPr>
          <a:lstStyle/>
          <a:p>
            <a:pPr eaLnBrk="1" hangingPunct="1"/>
            <a:r>
              <a:rPr lang="he-IL" altLang="he-IL" sz="3600" b="1" dirty="0">
                <a:solidFill>
                  <a:srgbClr val="002060"/>
                </a:solidFill>
                <a:latin typeface="Calibri" panose="020F0502020204030204" pitchFamily="34" charset="0"/>
                <a:cs typeface="Calibri" panose="020F0502020204030204" pitchFamily="34" charset="0"/>
              </a:rPr>
              <a:t>קונטרה אינדיקציות לטיפול – </a:t>
            </a:r>
          </a:p>
        </p:txBody>
      </p:sp>
      <p:sp>
        <p:nvSpPr>
          <p:cNvPr id="24578" name="Rectangle 3"/>
          <p:cNvSpPr>
            <a:spLocks noGrp="1"/>
          </p:cNvSpPr>
          <p:nvPr>
            <p:ph idx="1"/>
          </p:nvPr>
        </p:nvSpPr>
        <p:spPr>
          <a:xfrm>
            <a:off x="1415480" y="1916832"/>
            <a:ext cx="8085782" cy="4525963"/>
          </a:xfrm>
        </p:spPr>
        <p:txBody>
          <a:bodyPr>
            <a:normAutofit/>
          </a:bodyPr>
          <a:lstStyle/>
          <a:p>
            <a:pPr marL="0" indent="0">
              <a:lnSpc>
                <a:spcPct val="150000"/>
              </a:lnSpc>
              <a:buClr>
                <a:srgbClr val="C00000"/>
              </a:buClr>
              <a:buFont typeface="Wingdings" pitchFamily="2" charset="2"/>
              <a:buChar char="ý"/>
            </a:pPr>
            <a:r>
              <a:rPr lang="en-US" altLang="he-IL" sz="2400" dirty="0">
                <a:latin typeface="Calibri" panose="020F0502020204030204" pitchFamily="34" charset="0"/>
                <a:cs typeface="Calibri" panose="020F0502020204030204" pitchFamily="34" charset="0"/>
              </a:rPr>
              <a:t>Acute PE </a:t>
            </a:r>
          </a:p>
          <a:p>
            <a:pPr marL="0" indent="0">
              <a:lnSpc>
                <a:spcPct val="150000"/>
              </a:lnSpc>
              <a:buClr>
                <a:srgbClr val="C00000"/>
              </a:buClr>
              <a:buFont typeface="Wingdings" pitchFamily="2" charset="2"/>
              <a:buChar char="ý"/>
            </a:pPr>
            <a:r>
              <a:rPr lang="en-US" altLang="he-IL" sz="2400" dirty="0">
                <a:latin typeface="Calibri" panose="020F0502020204030204" pitchFamily="34" charset="0"/>
                <a:cs typeface="Calibri" panose="020F0502020204030204" pitchFamily="34" charset="0"/>
              </a:rPr>
              <a:t>Acute ARDS  </a:t>
            </a:r>
            <a:endParaRPr lang="he-IL" altLang="he-IL" sz="2400" dirty="0">
              <a:latin typeface="Calibri" panose="020F0502020204030204" pitchFamily="34" charset="0"/>
              <a:cs typeface="Calibri" panose="020F0502020204030204" pitchFamily="34" charset="0"/>
            </a:endParaRPr>
          </a:p>
          <a:p>
            <a:pPr marL="0" indent="0">
              <a:lnSpc>
                <a:spcPct val="150000"/>
              </a:lnSpc>
              <a:buClr>
                <a:srgbClr val="C00000"/>
              </a:buClr>
              <a:buFont typeface="Wingdings" pitchFamily="2" charset="2"/>
              <a:buChar char="ý"/>
            </a:pPr>
            <a:r>
              <a:rPr lang="en-US" altLang="he-IL" sz="2400" dirty="0">
                <a:latin typeface="Calibri" panose="020F0502020204030204" pitchFamily="34" charset="0"/>
                <a:cs typeface="Calibri" panose="020F0502020204030204" pitchFamily="34" charset="0"/>
              </a:rPr>
              <a:t>Acute Bronchospasm </a:t>
            </a:r>
          </a:p>
          <a:p>
            <a:pPr marL="0" indent="0">
              <a:lnSpc>
                <a:spcPct val="150000"/>
              </a:lnSpc>
              <a:buClr>
                <a:srgbClr val="C00000"/>
              </a:buClr>
              <a:buFont typeface="Wingdings" pitchFamily="2" charset="2"/>
              <a:buChar char="ý"/>
            </a:pPr>
            <a:r>
              <a:rPr lang="en-US" altLang="he-IL" sz="2400" dirty="0">
                <a:latin typeface="Calibri" panose="020F0502020204030204" pitchFamily="34" charset="0"/>
                <a:cs typeface="Calibri" panose="020F0502020204030204" pitchFamily="34" charset="0"/>
              </a:rPr>
              <a:t>Undrained Pneumothorax </a:t>
            </a:r>
            <a:endParaRPr lang="he-IL" altLang="he-IL" sz="2400" dirty="0">
              <a:latin typeface="Calibri" panose="020F0502020204030204" pitchFamily="34" charset="0"/>
              <a:cs typeface="Calibri" panose="020F0502020204030204" pitchFamily="34" charset="0"/>
            </a:endParaRPr>
          </a:p>
          <a:p>
            <a:pPr marL="0" indent="0">
              <a:lnSpc>
                <a:spcPct val="150000"/>
              </a:lnSpc>
              <a:buClr>
                <a:srgbClr val="C00000"/>
              </a:buClr>
              <a:buFont typeface="Wingdings" pitchFamily="2" charset="2"/>
              <a:buChar char="ý"/>
            </a:pPr>
            <a:r>
              <a:rPr lang="en-US" altLang="he-IL" sz="2400" dirty="0">
                <a:latin typeface="Calibri" panose="020F0502020204030204" pitchFamily="34" charset="0"/>
                <a:cs typeface="Calibri" panose="020F0502020204030204" pitchFamily="34" charset="0"/>
              </a:rPr>
              <a:t>Undrained Pleural Effusion </a:t>
            </a:r>
          </a:p>
        </p:txBody>
      </p:sp>
    </p:spTree>
    <p:extLst>
      <p:ext uri="{BB962C8B-B14F-4D97-AF65-F5344CB8AC3E}">
        <p14:creationId xmlns:p14="http://schemas.microsoft.com/office/powerpoint/2010/main" val="2007655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a:xfrm>
            <a:off x="1487488" y="836712"/>
            <a:ext cx="9144000" cy="758825"/>
          </a:xfrm>
        </p:spPr>
        <p:txBody>
          <a:bodyPr>
            <a:noAutofit/>
          </a:bodyPr>
          <a:lstStyle/>
          <a:p>
            <a:pPr eaLnBrk="1" hangingPunct="1"/>
            <a:r>
              <a:rPr lang="he-IL" altLang="he-IL" sz="3600" b="1" dirty="0">
                <a:solidFill>
                  <a:srgbClr val="002060"/>
                </a:solidFill>
                <a:latin typeface="Calibri" panose="020F0502020204030204" pitchFamily="34" charset="0"/>
                <a:cs typeface="Calibri" panose="020F0502020204030204" pitchFamily="34" charset="0"/>
              </a:rPr>
              <a:t>מצבים שהם אינם אינדיקציה אוטומטית לטיפול-</a:t>
            </a:r>
          </a:p>
        </p:txBody>
      </p:sp>
      <p:sp>
        <p:nvSpPr>
          <p:cNvPr id="25603" name="מציין מיקום תוכן 2"/>
          <p:cNvSpPr>
            <a:spLocks noGrp="1"/>
          </p:cNvSpPr>
          <p:nvPr>
            <p:ph idx="1"/>
          </p:nvPr>
        </p:nvSpPr>
        <p:spPr>
          <a:xfrm>
            <a:off x="1703512" y="1595537"/>
            <a:ext cx="8353052" cy="4762500"/>
          </a:xfrm>
        </p:spPr>
        <p:txBody>
          <a:bodyPr>
            <a:normAutofit/>
          </a:bodyPr>
          <a:lstStyle/>
          <a:p>
            <a:pPr marL="0" indent="0">
              <a:lnSpc>
                <a:spcPct val="150000"/>
              </a:lnSpc>
              <a:buClr>
                <a:srgbClr val="C00000"/>
              </a:buClr>
              <a:buFont typeface="Courier New" pitchFamily="49" charset="0"/>
              <a:buChar char="o"/>
            </a:pPr>
            <a:r>
              <a:rPr lang="he-IL" altLang="he-IL" sz="2400" dirty="0">
                <a:latin typeface="Calibri" panose="020F0502020204030204" pitchFamily="34" charset="0"/>
                <a:cs typeface="Calibri" panose="020F0502020204030204" pitchFamily="34" charset="0"/>
              </a:rPr>
              <a:t> גודש ריאתי</a:t>
            </a:r>
          </a:p>
          <a:p>
            <a:pPr marL="0" indent="0">
              <a:lnSpc>
                <a:spcPct val="150000"/>
              </a:lnSpc>
              <a:buClr>
                <a:srgbClr val="C00000"/>
              </a:buClr>
              <a:buFont typeface="Courier New" pitchFamily="49" charset="0"/>
              <a:buChar char="o"/>
            </a:pPr>
            <a:r>
              <a:rPr lang="he-IL" altLang="he-IL" sz="2400" dirty="0">
                <a:latin typeface="Calibri" panose="020F0502020204030204" pitchFamily="34" charset="0"/>
                <a:cs typeface="Calibri" panose="020F0502020204030204" pitchFamily="34" charset="0"/>
              </a:rPr>
              <a:t> דלקת ריאות </a:t>
            </a:r>
          </a:p>
          <a:p>
            <a:pPr marL="0" indent="0">
              <a:lnSpc>
                <a:spcPct val="150000"/>
              </a:lnSpc>
              <a:buClr>
                <a:srgbClr val="C00000"/>
              </a:buClr>
              <a:buFont typeface="Courier New" pitchFamily="49" charset="0"/>
              <a:buChar char="o"/>
            </a:pPr>
            <a:r>
              <a:rPr lang="en-US" altLang="he-IL" sz="2400" dirty="0">
                <a:latin typeface="Calibri" panose="020F0502020204030204" pitchFamily="34" charset="0"/>
                <a:cs typeface="Calibri" panose="020F0502020204030204" pitchFamily="34" charset="0"/>
              </a:rPr>
              <a:t> </a:t>
            </a:r>
            <a:r>
              <a:rPr lang="he-IL" altLang="he-IL" sz="2400" dirty="0">
                <a:latin typeface="Calibri" panose="020F0502020204030204" pitchFamily="34" charset="0"/>
                <a:cs typeface="Calibri" panose="020F0502020204030204" pitchFamily="34" charset="0"/>
              </a:rPr>
              <a:t>חום</a:t>
            </a:r>
          </a:p>
          <a:p>
            <a:pPr marL="0" indent="0">
              <a:lnSpc>
                <a:spcPct val="150000"/>
              </a:lnSpc>
              <a:buClr>
                <a:srgbClr val="C00000"/>
              </a:buClr>
              <a:buFont typeface="Courier New" pitchFamily="49" charset="0"/>
              <a:buChar char="o"/>
            </a:pPr>
            <a:r>
              <a:rPr lang="en-US" altLang="he-IL" sz="2400" dirty="0">
                <a:latin typeface="Calibri" panose="020F0502020204030204" pitchFamily="34" charset="0"/>
                <a:cs typeface="Calibri" panose="020F0502020204030204" pitchFamily="34" charset="0"/>
              </a:rPr>
              <a:t> </a:t>
            </a:r>
            <a:r>
              <a:rPr lang="he-IL" altLang="he-IL" sz="2400" dirty="0">
                <a:latin typeface="Calibri" panose="020F0502020204030204" pitchFamily="34" charset="0"/>
                <a:cs typeface="Calibri" panose="020F0502020204030204" pitchFamily="34" charset="0"/>
              </a:rPr>
              <a:t>תפליט </a:t>
            </a:r>
            <a:r>
              <a:rPr lang="he-IL" altLang="he-IL" sz="2400" dirty="0" err="1">
                <a:latin typeface="Calibri" panose="020F0502020204030204" pitchFamily="34" charset="0"/>
                <a:cs typeface="Calibri" panose="020F0502020204030204" pitchFamily="34" charset="0"/>
              </a:rPr>
              <a:t>פלאורלי</a:t>
            </a:r>
            <a:r>
              <a:rPr lang="he-IL" altLang="he-IL" sz="2400" dirty="0">
                <a:latin typeface="Calibri" panose="020F0502020204030204" pitchFamily="34" charset="0"/>
                <a:cs typeface="Calibri" panose="020F0502020204030204" pitchFamily="34" charset="0"/>
              </a:rPr>
              <a:t> קטן</a:t>
            </a:r>
          </a:p>
          <a:p>
            <a:pPr marL="0" indent="0">
              <a:lnSpc>
                <a:spcPct val="150000"/>
              </a:lnSpc>
              <a:buClr>
                <a:srgbClr val="C00000"/>
              </a:buClr>
              <a:buFont typeface="Courier New" pitchFamily="49" charset="0"/>
              <a:buChar char="o"/>
            </a:pPr>
            <a:r>
              <a:rPr lang="en-US" altLang="he-IL" sz="2400" dirty="0">
                <a:latin typeface="Calibri" panose="020F0502020204030204" pitchFamily="34" charset="0"/>
                <a:cs typeface="Calibri" panose="020F0502020204030204" pitchFamily="34" charset="0"/>
              </a:rPr>
              <a:t> </a:t>
            </a:r>
            <a:r>
              <a:rPr lang="he-IL" altLang="he-IL" sz="2400" dirty="0">
                <a:latin typeface="Calibri" panose="020F0502020204030204" pitchFamily="34" charset="0"/>
                <a:cs typeface="Calibri" panose="020F0502020204030204" pitchFamily="34" charset="0"/>
              </a:rPr>
              <a:t>מטופל מונשם ומורדם </a:t>
            </a:r>
          </a:p>
          <a:p>
            <a:pPr marL="0" indent="0">
              <a:lnSpc>
                <a:spcPct val="150000"/>
              </a:lnSpc>
              <a:buClr>
                <a:srgbClr val="C00000"/>
              </a:buClr>
              <a:buFont typeface="Courier New" pitchFamily="49" charset="0"/>
              <a:buChar char="o"/>
            </a:pPr>
            <a:r>
              <a:rPr lang="en-US" altLang="he-IL" sz="2400" dirty="0">
                <a:latin typeface="Calibri" panose="020F0502020204030204" pitchFamily="34" charset="0"/>
                <a:cs typeface="Calibri" panose="020F0502020204030204" pitchFamily="34" charset="0"/>
              </a:rPr>
              <a:t> </a:t>
            </a:r>
            <a:r>
              <a:rPr lang="he-IL" altLang="he-IL" sz="2400" dirty="0">
                <a:latin typeface="Calibri" panose="020F0502020204030204" pitchFamily="34" charset="0"/>
                <a:cs typeface="Calibri" panose="020F0502020204030204" pitchFamily="34" charset="0"/>
              </a:rPr>
              <a:t>מטופל שאינו משתף פעולה</a:t>
            </a:r>
          </a:p>
        </p:txBody>
      </p:sp>
    </p:spTree>
    <p:extLst>
      <p:ext uri="{BB962C8B-B14F-4D97-AF65-F5344CB8AC3E}">
        <p14:creationId xmlns:p14="http://schemas.microsoft.com/office/powerpoint/2010/main" val="106523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כותרת 1"/>
          <p:cNvSpPr>
            <a:spLocks noGrp="1"/>
          </p:cNvSpPr>
          <p:nvPr>
            <p:ph type="title"/>
          </p:nvPr>
        </p:nvSpPr>
        <p:spPr/>
        <p:txBody>
          <a:bodyPr>
            <a:normAutofit/>
          </a:bodyPr>
          <a:lstStyle/>
          <a:p>
            <a:pPr eaLnBrk="1" hangingPunct="1"/>
            <a:r>
              <a:rPr lang="he-IL" altLang="he-IL" sz="3600" b="1" dirty="0">
                <a:solidFill>
                  <a:srgbClr val="002060"/>
                </a:solidFill>
                <a:latin typeface="Calibri" panose="020F0502020204030204" pitchFamily="34" charset="0"/>
                <a:cs typeface="Calibri" panose="020F0502020204030204" pitchFamily="34" charset="0"/>
              </a:rPr>
              <a:t>נהלים ובקשות:</a:t>
            </a:r>
          </a:p>
        </p:txBody>
      </p:sp>
      <p:sp>
        <p:nvSpPr>
          <p:cNvPr id="34819" name="מציין מיקום תוכן 2"/>
          <p:cNvSpPr>
            <a:spLocks noGrp="1"/>
          </p:cNvSpPr>
          <p:nvPr>
            <p:ph idx="1"/>
          </p:nvPr>
        </p:nvSpPr>
        <p:spPr>
          <a:xfrm>
            <a:off x="1127448" y="1417638"/>
            <a:ext cx="8504237" cy="4968552"/>
          </a:xfrm>
        </p:spPr>
        <p:txBody>
          <a:bodyPr>
            <a:noAutofit/>
          </a:bodyPr>
          <a:lstStyle/>
          <a:p>
            <a:pPr marL="0" indent="0">
              <a:lnSpc>
                <a:spcPct val="150000"/>
              </a:lnSpc>
              <a:buNone/>
            </a:pPr>
            <a:r>
              <a:rPr lang="he-IL" altLang="he-IL" sz="2400" b="1" dirty="0">
                <a:latin typeface="Calibri" panose="020F0502020204030204" pitchFamily="34" charset="0"/>
                <a:cs typeface="Calibri" panose="020F0502020204030204" pitchFamily="34" charset="0"/>
              </a:rPr>
              <a:t>הפניה לטיפול: </a:t>
            </a:r>
          </a:p>
          <a:p>
            <a:pPr marL="0" indent="0">
              <a:lnSpc>
                <a:spcPct val="150000"/>
              </a:lnSpc>
            </a:pPr>
            <a:r>
              <a:rPr lang="he-IL" altLang="he-IL" sz="2400" dirty="0">
                <a:latin typeface="Calibri" panose="020F0502020204030204" pitchFamily="34" charset="0"/>
                <a:cs typeface="Calibri" panose="020F0502020204030204" pitchFamily="34" charset="0"/>
              </a:rPr>
              <a:t>תתקבל ע"י רופא בלבד.</a:t>
            </a:r>
          </a:p>
          <a:p>
            <a:pPr marL="0" indent="0">
              <a:lnSpc>
                <a:spcPct val="150000"/>
              </a:lnSpc>
            </a:pPr>
            <a:r>
              <a:rPr lang="he-IL" altLang="he-IL" sz="2400" dirty="0">
                <a:latin typeface="Calibri" panose="020F0502020204030204" pitchFamily="34" charset="0"/>
                <a:cs typeface="Calibri" panose="020F0502020204030204" pitchFamily="34" charset="0"/>
              </a:rPr>
              <a:t>תתועד ברשומה רפואית ותתקבל באמצעות המערכת הממוחשבת </a:t>
            </a:r>
          </a:p>
          <a:p>
            <a:pPr marL="0" indent="0">
              <a:lnSpc>
                <a:spcPct val="150000"/>
              </a:lnSpc>
            </a:pPr>
            <a:r>
              <a:rPr lang="he-IL" altLang="he-IL" sz="2400" dirty="0">
                <a:latin typeface="Calibri" panose="020F0502020204030204" pitchFamily="34" charset="0"/>
                <a:cs typeface="Calibri" panose="020F0502020204030204" pitchFamily="34" charset="0"/>
              </a:rPr>
              <a:t>תכלול: אבחנה וסיבת קריאה.</a:t>
            </a:r>
            <a:br>
              <a:rPr lang="en-US" altLang="he-IL" sz="2400" dirty="0">
                <a:latin typeface="Calibri" panose="020F0502020204030204" pitchFamily="34" charset="0"/>
                <a:cs typeface="Calibri" panose="020F0502020204030204" pitchFamily="34" charset="0"/>
              </a:rPr>
            </a:br>
            <a:endParaRPr lang="he-IL" altLang="he-IL" sz="2400" dirty="0">
              <a:latin typeface="Calibri" panose="020F0502020204030204" pitchFamily="34" charset="0"/>
              <a:cs typeface="Calibri" panose="020F0502020204030204" pitchFamily="34" charset="0"/>
            </a:endParaRPr>
          </a:p>
          <a:p>
            <a:pPr>
              <a:lnSpc>
                <a:spcPct val="150000"/>
              </a:lnSpc>
              <a:buFont typeface="Courier New" panose="02070309020205020404" pitchFamily="49" charset="0"/>
              <a:buChar char="o"/>
            </a:pPr>
            <a:r>
              <a:rPr lang="he-IL" altLang="he-IL" sz="2400" dirty="0">
                <a:latin typeface="Calibri" panose="020F0502020204030204" pitchFamily="34" charset="0"/>
                <a:cs typeface="Calibri" panose="020F0502020204030204" pitchFamily="34" charset="0"/>
              </a:rPr>
              <a:t>"פיזיותרפיה נשימתית/</a:t>
            </a:r>
            <a:r>
              <a:rPr lang="he-IL" altLang="he-IL" sz="2400" dirty="0" err="1">
                <a:latin typeface="Calibri" panose="020F0502020204030204" pitchFamily="34" charset="0"/>
                <a:cs typeface="Calibri" panose="020F0502020204030204" pitchFamily="34" charset="0"/>
              </a:rPr>
              <a:t>הולכתית</a:t>
            </a:r>
            <a:r>
              <a:rPr lang="he-IL" altLang="he-IL" sz="2400" dirty="0">
                <a:latin typeface="Calibri" panose="020F0502020204030204" pitchFamily="34" charset="0"/>
                <a:cs typeface="Calibri" panose="020F0502020204030204" pitchFamily="34" charset="0"/>
              </a:rPr>
              <a:t>/קימום" – אין צורך לקרוא בנפרד</a:t>
            </a:r>
          </a:p>
          <a:p>
            <a:pPr>
              <a:lnSpc>
                <a:spcPct val="150000"/>
              </a:lnSpc>
              <a:buFont typeface="Courier New" panose="02070309020205020404" pitchFamily="49" charset="0"/>
              <a:buChar char="o"/>
            </a:pPr>
            <a:r>
              <a:rPr lang="he-IL" altLang="he-IL" sz="2400" dirty="0">
                <a:latin typeface="Calibri" panose="020F0502020204030204" pitchFamily="34" charset="0"/>
                <a:cs typeface="Calibri" panose="020F0502020204030204" pitchFamily="34" charset="0"/>
              </a:rPr>
              <a:t>תדירות הטיפול, הטכניקות שיתבצעו... יקבעו ע"י המטפל</a:t>
            </a:r>
          </a:p>
        </p:txBody>
      </p:sp>
    </p:spTree>
    <p:extLst>
      <p:ext uri="{BB962C8B-B14F-4D97-AF65-F5344CB8AC3E}">
        <p14:creationId xmlns:p14="http://schemas.microsoft.com/office/powerpoint/2010/main" val="3081685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breathing"/>
          <p:cNvSpPr>
            <a:spLocks noChangeAspect="1" noChangeArrowheads="1"/>
          </p:cNvSpPr>
          <p:nvPr/>
        </p:nvSpPr>
        <p:spPr bwMode="auto">
          <a:xfrm>
            <a:off x="10447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AutoShape 6" descr="Image result for breathing"/>
          <p:cNvSpPr>
            <a:spLocks noChangeAspect="1" noChangeArrowheads="1"/>
          </p:cNvSpPr>
          <p:nvPr/>
        </p:nvSpPr>
        <p:spPr bwMode="auto">
          <a:xfrm>
            <a:off x="10599738"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 name="AutoShape 8" descr="Image result for breathing"/>
          <p:cNvSpPr>
            <a:spLocks noChangeAspect="1" noChangeArrowheads="1"/>
          </p:cNvSpPr>
          <p:nvPr/>
        </p:nvSpPr>
        <p:spPr bwMode="auto">
          <a:xfrm>
            <a:off x="12276138"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10" descr="Image result for breathing"/>
          <p:cNvSpPr>
            <a:spLocks noChangeAspect="1" noChangeArrowheads="1"/>
          </p:cNvSpPr>
          <p:nvPr/>
        </p:nvSpPr>
        <p:spPr bwMode="auto">
          <a:xfrm>
            <a:off x="12428538"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 name="AutoShape 12" descr="Image result for breathing"/>
          <p:cNvSpPr>
            <a:spLocks noChangeAspect="1" noChangeArrowheads="1"/>
          </p:cNvSpPr>
          <p:nvPr/>
        </p:nvSpPr>
        <p:spPr bwMode="auto">
          <a:xfrm>
            <a:off x="12580938"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AutoShape 14" descr="Image result for breathing"/>
          <p:cNvSpPr>
            <a:spLocks noChangeAspect="1" noChangeArrowheads="1"/>
          </p:cNvSpPr>
          <p:nvPr/>
        </p:nvSpPr>
        <p:spPr bwMode="auto">
          <a:xfrm>
            <a:off x="12733338"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3" name="תמונה 2">
            <a:extLst>
              <a:ext uri="{FF2B5EF4-FFF2-40B4-BE49-F238E27FC236}">
                <a16:creationId xmlns:a16="http://schemas.microsoft.com/office/drawing/2014/main" id="{3B45B982-8482-4B5A-8313-66533909D78F}"/>
              </a:ext>
            </a:extLst>
          </p:cNvPr>
          <p:cNvPicPr>
            <a:picLocks noChangeAspect="1"/>
          </p:cNvPicPr>
          <p:nvPr/>
        </p:nvPicPr>
        <p:blipFill>
          <a:blip r:embed="rId3"/>
          <a:stretch>
            <a:fillRect/>
          </a:stretch>
        </p:blipFill>
        <p:spPr>
          <a:xfrm>
            <a:off x="1055440" y="2023088"/>
            <a:ext cx="9048626" cy="3156497"/>
          </a:xfrm>
          <a:prstGeom prst="rect">
            <a:avLst/>
          </a:prstGeom>
        </p:spPr>
      </p:pic>
      <p:sp>
        <p:nvSpPr>
          <p:cNvPr id="11" name="מלבן 10">
            <a:extLst>
              <a:ext uri="{FF2B5EF4-FFF2-40B4-BE49-F238E27FC236}">
                <a16:creationId xmlns:a16="http://schemas.microsoft.com/office/drawing/2014/main" id="{D237F84F-F7FA-4612-BB4E-A59BF17C6B75}"/>
              </a:ext>
            </a:extLst>
          </p:cNvPr>
          <p:cNvSpPr/>
          <p:nvPr/>
        </p:nvSpPr>
        <p:spPr>
          <a:xfrm>
            <a:off x="3070091" y="950623"/>
            <a:ext cx="5019323" cy="923330"/>
          </a:xfrm>
          <a:prstGeom prst="rect">
            <a:avLst/>
          </a:prstGeom>
          <a:noFill/>
        </p:spPr>
        <p:txBody>
          <a:bodyPr wrap="none" lIns="91440" tIns="45720" rIns="91440" bIns="45720">
            <a:spAutoFit/>
          </a:bodyPr>
          <a:lstStyle/>
          <a:p>
            <a:pPr algn="ctr"/>
            <a:r>
              <a:rPr lang="he-IL"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פשוט… תנשמו....</a:t>
            </a:r>
            <a:endParaRPr lang="he-I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2" name="תמונה 11">
            <a:extLst>
              <a:ext uri="{FF2B5EF4-FFF2-40B4-BE49-F238E27FC236}">
                <a16:creationId xmlns:a16="http://schemas.microsoft.com/office/drawing/2014/main" id="{77C5FC3B-8046-4A20-8EE2-9472395BAD6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762" b="73016" l="18404" r="37948">
                        <a14:foregroundMark x1="27036" y1="16402" x2="27036" y2="16402"/>
                        <a14:foregroundMark x1="32736" y1="6349" x2="32736" y2="6349"/>
                        <a14:foregroundMark x1="37948" y1="44444" x2="37948" y2="44444"/>
                        <a14:foregroundMark x1="18404" y1="34392" x2="18404" y2="34392"/>
                        <a14:foregroundMark x1="21173" y1="72487" x2="21173" y2="72487"/>
                        <a14:foregroundMark x1="28502" y1="73016" x2="28502" y2="73016"/>
                      </a14:backgroundRemoval>
                    </a14:imgEffect>
                  </a14:imgLayer>
                </a14:imgProps>
              </a:ext>
            </a:extLst>
          </a:blip>
          <a:srcRect l="16886" r="60043" b="20461"/>
          <a:stretch/>
        </p:blipFill>
        <p:spPr>
          <a:xfrm>
            <a:off x="464307" y="5444854"/>
            <a:ext cx="860084" cy="1216999"/>
          </a:xfrm>
          <a:prstGeom prst="rect">
            <a:avLst/>
          </a:prstGeom>
        </p:spPr>
      </p:pic>
      <p:sp>
        <p:nvSpPr>
          <p:cNvPr id="13" name="כותרת 1">
            <a:extLst>
              <a:ext uri="{FF2B5EF4-FFF2-40B4-BE49-F238E27FC236}">
                <a16:creationId xmlns:a16="http://schemas.microsoft.com/office/drawing/2014/main" id="{FA6F1F7D-5E78-4FCA-99D2-47B699FECC63}"/>
              </a:ext>
            </a:extLst>
          </p:cNvPr>
          <p:cNvSpPr txBox="1">
            <a:spLocks/>
          </p:cNvSpPr>
          <p:nvPr/>
        </p:nvSpPr>
        <p:spPr>
          <a:xfrm>
            <a:off x="2717677" y="5553956"/>
            <a:ext cx="2751525" cy="1140727"/>
          </a:xfrm>
          <a:prstGeom prst="rect">
            <a:avLst/>
          </a:prstGeom>
        </p:spPr>
        <p:txBody>
          <a:bodyPr vert="horz" lIns="68580" tIns="34290" rIns="68580" bIns="3429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000" dirty="0">
                <a:solidFill>
                  <a:srgbClr val="00B0F0"/>
                </a:solidFill>
                <a:ea typeface="Tahoma" panose="020B0604030504040204" pitchFamily="34" charset="0"/>
                <a:cs typeface="Tahoma" panose="020B0604030504040204" pitchFamily="34" charset="0"/>
              </a:rPr>
              <a:t>מערך הפיזיותרפיה</a:t>
            </a:r>
            <a:endParaRPr lang="en-US" sz="2000" dirty="0">
              <a:solidFill>
                <a:srgbClr val="00B0F0"/>
              </a:solidFill>
              <a:ea typeface="Tahoma" panose="020B0604030504040204" pitchFamily="34" charset="0"/>
              <a:cs typeface="Tahoma" panose="020B0604030504040204" pitchFamily="34" charset="0"/>
            </a:endParaRPr>
          </a:p>
        </p:txBody>
      </p:sp>
      <p:sp>
        <p:nvSpPr>
          <p:cNvPr id="14" name="כותרת 1">
            <a:extLst>
              <a:ext uri="{FF2B5EF4-FFF2-40B4-BE49-F238E27FC236}">
                <a16:creationId xmlns:a16="http://schemas.microsoft.com/office/drawing/2014/main" id="{9D9DE3A8-2A68-4D53-8A84-6B8A6BBD4740}"/>
              </a:ext>
            </a:extLst>
          </p:cNvPr>
          <p:cNvSpPr txBox="1">
            <a:spLocks/>
          </p:cNvSpPr>
          <p:nvPr/>
        </p:nvSpPr>
        <p:spPr>
          <a:xfrm>
            <a:off x="778131" y="5915026"/>
            <a:ext cx="2523019" cy="779657"/>
          </a:xfrm>
          <a:prstGeom prst="rect">
            <a:avLst/>
          </a:prstGeom>
        </p:spPr>
        <p:txBody>
          <a:bodyPr vert="horz" lIns="68580" tIns="34290" rIns="68580" bIns="3429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000" dirty="0">
                <a:solidFill>
                  <a:schemeClr val="bg1">
                    <a:lumMod val="50000"/>
                  </a:schemeClr>
                </a:solidFill>
                <a:ea typeface="Tahoma" panose="020B0604030504040204" pitchFamily="34" charset="0"/>
                <a:cs typeface="Tahoma" panose="020B0604030504040204" pitchFamily="34" charset="0"/>
              </a:rPr>
              <a:t>מרכז רפואי מאיר</a:t>
            </a:r>
            <a:endParaRPr lang="en-US" sz="2000" dirty="0">
              <a:solidFill>
                <a:schemeClr val="bg1">
                  <a:lumMod val="50000"/>
                </a:scheme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52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692696"/>
            <a:ext cx="10972800" cy="1143000"/>
          </a:xfrm>
        </p:spPr>
        <p:txBody>
          <a:bodyPr>
            <a:normAutofit/>
          </a:bodyPr>
          <a:lstStyle/>
          <a:p>
            <a:r>
              <a:rPr lang="he-IL" sz="3600" b="1" dirty="0">
                <a:solidFill>
                  <a:srgbClr val="002060"/>
                </a:solidFill>
                <a:latin typeface="Calibri" panose="020F0502020204030204" pitchFamily="34" charset="0"/>
                <a:cs typeface="Calibri" panose="020F0502020204030204" pitchFamily="34" charset="0"/>
              </a:rPr>
              <a:t>פיזיותרפיה נשימתית – מה זה?</a:t>
            </a:r>
          </a:p>
        </p:txBody>
      </p:sp>
      <p:sp>
        <p:nvSpPr>
          <p:cNvPr id="3" name="מציין מיקום תוכן 2"/>
          <p:cNvSpPr>
            <a:spLocks noGrp="1"/>
          </p:cNvSpPr>
          <p:nvPr>
            <p:ph idx="1"/>
          </p:nvPr>
        </p:nvSpPr>
        <p:spPr>
          <a:xfrm>
            <a:off x="-96688" y="1916832"/>
            <a:ext cx="10972800" cy="4525963"/>
          </a:xfrm>
        </p:spPr>
        <p:txBody>
          <a:bodyPr>
            <a:normAutofit/>
          </a:bodyPr>
          <a:lstStyle/>
          <a:p>
            <a:r>
              <a:rPr lang="he-IL" sz="2400" dirty="0">
                <a:latin typeface="Calibri" panose="020F0502020204030204" pitchFamily="34" charset="0"/>
                <a:cs typeface="Calibri" panose="020F0502020204030204" pitchFamily="34" charset="0"/>
              </a:rPr>
              <a:t>פיזיותרפיה נשימתית היא מושג רחב שמתאר מספר טכניקות לשיפור יעילות הנשימה. </a:t>
            </a:r>
          </a:p>
          <a:p>
            <a:r>
              <a:rPr lang="he-IL" sz="2400" dirty="0">
                <a:latin typeface="Calibri" panose="020F0502020204030204" pitchFamily="34" charset="0"/>
                <a:cs typeface="Calibri" panose="020F0502020204030204" pitchFamily="34" charset="0"/>
              </a:rPr>
              <a:t>פיזיותרפיה נשימתית כוללת ע"פ הצורך – הדרכה, תרגול אקטיבי </a:t>
            </a:r>
            <a:br>
              <a:rPr lang="en-US" sz="2400" dirty="0">
                <a:latin typeface="Calibri" panose="020F0502020204030204" pitchFamily="34" charset="0"/>
                <a:cs typeface="Calibri" panose="020F0502020204030204" pitchFamily="34" charset="0"/>
              </a:rPr>
            </a:br>
            <a:r>
              <a:rPr lang="he-IL" sz="2400" dirty="0">
                <a:latin typeface="Calibri" panose="020F0502020204030204" pitchFamily="34" charset="0"/>
                <a:cs typeface="Calibri" panose="020F0502020204030204" pitchFamily="34" charset="0"/>
              </a:rPr>
              <a:t>(מבוצע ע"י המטופל בהנחיית הפיזיותרפיסט) וטיפול פאסיבי. </a:t>
            </a:r>
          </a:p>
        </p:txBody>
      </p:sp>
      <p:pic>
        <p:nvPicPr>
          <p:cNvPr id="7" name="תמונה 6">
            <a:extLst>
              <a:ext uri="{FF2B5EF4-FFF2-40B4-BE49-F238E27FC236}">
                <a16:creationId xmlns:a16="http://schemas.microsoft.com/office/drawing/2014/main" id="{C72B405B-2EEB-4FDD-A2E6-C4A14DD94A13}"/>
              </a:ext>
            </a:extLst>
          </p:cNvPr>
          <p:cNvPicPr>
            <a:picLocks noChangeAspect="1"/>
          </p:cNvPicPr>
          <p:nvPr/>
        </p:nvPicPr>
        <p:blipFill>
          <a:blip r:embed="rId2"/>
          <a:stretch>
            <a:fillRect/>
          </a:stretch>
        </p:blipFill>
        <p:spPr>
          <a:xfrm>
            <a:off x="1315888" y="3426566"/>
            <a:ext cx="3894603" cy="2961564"/>
          </a:xfrm>
          <a:prstGeom prst="rect">
            <a:avLst/>
          </a:prstGeom>
        </p:spPr>
      </p:pic>
    </p:spTree>
    <p:extLst>
      <p:ext uri="{BB962C8B-B14F-4D97-AF65-F5344CB8AC3E}">
        <p14:creationId xmlns:p14="http://schemas.microsoft.com/office/powerpoint/2010/main" val="332363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a:solidFill>
                  <a:srgbClr val="002060"/>
                </a:solidFill>
                <a:latin typeface="Calibri" panose="020F0502020204030204" pitchFamily="34" charset="0"/>
                <a:cs typeface="Calibri" panose="020F0502020204030204" pitchFamily="34" charset="0"/>
              </a:rPr>
              <a:t>פיזיותרפיה נשימתית – למה זה טוב?</a:t>
            </a:r>
          </a:p>
        </p:txBody>
      </p:sp>
      <p:sp>
        <p:nvSpPr>
          <p:cNvPr id="9" name="מציין מיקום תוכן 2"/>
          <p:cNvSpPr>
            <a:spLocks noGrp="1"/>
          </p:cNvSpPr>
          <p:nvPr>
            <p:ph idx="1"/>
          </p:nvPr>
        </p:nvSpPr>
        <p:spPr>
          <a:xfrm>
            <a:off x="1950504" y="1268761"/>
            <a:ext cx="8229600" cy="4525963"/>
          </a:xfrm>
        </p:spPr>
        <p:txBody>
          <a:bodyPr>
            <a:noAutofit/>
          </a:bodyPr>
          <a:lstStyle/>
          <a:p>
            <a:pPr marL="0" indent="0" algn="ctr">
              <a:buNone/>
            </a:pPr>
            <a:r>
              <a:rPr lang="he-IL" sz="2400" b="1" dirty="0">
                <a:latin typeface="Calibri" panose="020F0502020204030204" pitchFamily="34" charset="0"/>
                <a:cs typeface="Calibri" panose="020F0502020204030204" pitchFamily="34" charset="0"/>
              </a:rPr>
              <a:t>בעיות נפוצות בחולה הנשימתי:</a:t>
            </a:r>
            <a:endParaRPr lang="he-IL" sz="2400" dirty="0">
              <a:latin typeface="Calibri" panose="020F0502020204030204" pitchFamily="34" charset="0"/>
              <a:cs typeface="Calibri" panose="020F0502020204030204" pitchFamily="34" charset="0"/>
            </a:endParaRPr>
          </a:p>
          <a:p>
            <a:r>
              <a:rPr lang="he-IL" sz="2400" dirty="0">
                <a:latin typeface="Calibri" panose="020F0502020204030204" pitchFamily="34" charset="0"/>
                <a:cs typeface="Calibri" panose="020F0502020204030204" pitchFamily="34" charset="0"/>
              </a:rPr>
              <a:t>ירידה ביכולת חמצון</a:t>
            </a:r>
          </a:p>
          <a:p>
            <a:r>
              <a:rPr lang="he-IL" sz="2400" dirty="0">
                <a:latin typeface="Calibri" panose="020F0502020204030204" pitchFamily="34" charset="0"/>
                <a:cs typeface="Calibri" panose="020F0502020204030204" pitchFamily="34" charset="0"/>
              </a:rPr>
              <a:t>ירידה ביכולת אוורור</a:t>
            </a:r>
          </a:p>
          <a:p>
            <a:r>
              <a:rPr lang="he-IL" sz="2400" dirty="0">
                <a:latin typeface="Calibri" panose="020F0502020204030204" pitchFamily="34" charset="0"/>
                <a:cs typeface="Calibri" panose="020F0502020204030204" pitchFamily="34" charset="0"/>
              </a:rPr>
              <a:t>עודף הפרשות ו/או ליקוי במנגנון הפינוי</a:t>
            </a:r>
          </a:p>
          <a:p>
            <a:r>
              <a:rPr lang="he-IL" sz="2400" dirty="0">
                <a:latin typeface="Calibri" panose="020F0502020204030204" pitchFamily="34" charset="0"/>
                <a:cs typeface="Calibri" panose="020F0502020204030204" pitchFamily="34" charset="0"/>
              </a:rPr>
              <a:t>קוצר נשימה / עליה בעבודת הנשימה</a:t>
            </a:r>
          </a:p>
          <a:p>
            <a:r>
              <a:rPr lang="he-IL" sz="2400" dirty="0">
                <a:latin typeface="Calibri" panose="020F0502020204030204" pitchFamily="34" charset="0"/>
                <a:cs typeface="Calibri" panose="020F0502020204030204" pitchFamily="34" charset="0"/>
              </a:rPr>
              <a:t>ירידה בנפחי ריאה</a:t>
            </a:r>
          </a:p>
          <a:p>
            <a:r>
              <a:rPr lang="he-IL" sz="2400" dirty="0">
                <a:latin typeface="Calibri" panose="020F0502020204030204" pitchFamily="34" charset="0"/>
                <a:cs typeface="Calibri" panose="020F0502020204030204" pitchFamily="34" charset="0"/>
              </a:rPr>
              <a:t>ירידה תפקודית כללית</a:t>
            </a:r>
          </a:p>
          <a:p>
            <a:r>
              <a:rPr lang="he-IL" sz="2400" dirty="0">
                <a:latin typeface="Calibri" panose="020F0502020204030204" pitchFamily="34" charset="0"/>
                <a:cs typeface="Calibri" panose="020F0502020204030204" pitchFamily="34" charset="0"/>
              </a:rPr>
              <a:t>ירידה בסבולת לב-ריאה</a:t>
            </a:r>
          </a:p>
          <a:p>
            <a:r>
              <a:rPr lang="he-IL" sz="2400" dirty="0">
                <a:latin typeface="Calibri" panose="020F0502020204030204" pitchFamily="34" charset="0"/>
                <a:cs typeface="Calibri" panose="020F0502020204030204" pitchFamily="34" charset="0"/>
              </a:rPr>
              <a:t>כאב</a:t>
            </a:r>
          </a:p>
          <a:p>
            <a:r>
              <a:rPr lang="he-IL" sz="2400" dirty="0">
                <a:latin typeface="Calibri" panose="020F0502020204030204" pitchFamily="34" charset="0"/>
                <a:cs typeface="Calibri" panose="020F0502020204030204" pitchFamily="34" charset="0"/>
              </a:rPr>
              <a:t>חוסר ידע/חוסר נטילת אחריות על המצב הבריאותי</a:t>
            </a:r>
          </a:p>
        </p:txBody>
      </p:sp>
    </p:spTree>
    <p:extLst>
      <p:ext uri="{BB962C8B-B14F-4D97-AF65-F5344CB8AC3E}">
        <p14:creationId xmlns:p14="http://schemas.microsoft.com/office/powerpoint/2010/main" val="128427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solidFill>
                  <a:srgbClr val="002060"/>
                </a:solidFill>
                <a:latin typeface="Calibri" panose="020F0502020204030204" pitchFamily="34" charset="0"/>
                <a:cs typeface="Calibri" panose="020F0502020204030204" pitchFamily="34" charset="0"/>
              </a:rPr>
              <a:t>פיזיותרפיה נשימתית – למי זה טוב?</a:t>
            </a:r>
          </a:p>
        </p:txBody>
      </p:sp>
      <p:sp>
        <p:nvSpPr>
          <p:cNvPr id="5" name="Content Placeholder 2"/>
          <p:cNvSpPr>
            <a:spLocks noGrp="1"/>
          </p:cNvSpPr>
          <p:nvPr>
            <p:ph idx="1"/>
          </p:nvPr>
        </p:nvSpPr>
        <p:spPr>
          <a:xfrm>
            <a:off x="5375920" y="1427849"/>
            <a:ext cx="4104456" cy="5313519"/>
          </a:xfrm>
          <a:prstGeom prst="rect">
            <a:avLst/>
          </a:prstGeom>
        </p:spPr>
        <p:txBody>
          <a:bodyPr vert="horz" lIns="91440" tIns="45720" rIns="91440" bIns="45720" rtlCol="0">
            <a:noAutofit/>
          </a:bodyPr>
          <a:lstStyle/>
          <a:p>
            <a:pPr marL="0" indent="0">
              <a:lnSpc>
                <a:spcPct val="120000"/>
              </a:lnSpc>
              <a:spcBef>
                <a:spcPts val="1000"/>
              </a:spcBef>
              <a:buClr>
                <a:schemeClr val="tx1"/>
              </a:buClr>
              <a:buNone/>
            </a:pPr>
            <a:r>
              <a:rPr lang="he-IL" sz="2400" cap="all" dirty="0">
                <a:latin typeface="Calibri" panose="020F0502020204030204" pitchFamily="34" charset="0"/>
                <a:cs typeface="Calibri" panose="020F0502020204030204" pitchFamily="34" charset="0"/>
              </a:rPr>
              <a:t>מחלות כרוניות:</a:t>
            </a:r>
            <a:endParaRPr lang="en-US" sz="2400" cap="all" dirty="0">
              <a:latin typeface="Calibri" panose="020F0502020204030204" pitchFamily="34" charset="0"/>
              <a:cs typeface="Calibri" panose="020F0502020204030204" pitchFamily="34" charset="0"/>
            </a:endParaRPr>
          </a:p>
          <a:p>
            <a:pPr marL="228600" indent="-228600">
              <a:lnSpc>
                <a:spcPct val="120000"/>
              </a:lnSpc>
              <a:spcBef>
                <a:spcPts val="1000"/>
              </a:spcBef>
              <a:buClr>
                <a:schemeClr val="tx1"/>
              </a:buClr>
            </a:pPr>
            <a:r>
              <a:rPr lang="en-US" sz="2400" cap="all" dirty="0">
                <a:latin typeface="Calibri" panose="020F0502020204030204" pitchFamily="34" charset="0"/>
                <a:cs typeface="Calibri" panose="020F0502020204030204" pitchFamily="34" charset="0"/>
              </a:rPr>
              <a:t>COPD</a:t>
            </a:r>
            <a:r>
              <a:rPr lang="he-IL" sz="2400" cap="all" dirty="0">
                <a:latin typeface="Calibri" panose="020F0502020204030204" pitchFamily="34" charset="0"/>
                <a:cs typeface="Calibri" panose="020F0502020204030204" pitchFamily="34" charset="0"/>
              </a:rPr>
              <a:t> </a:t>
            </a:r>
          </a:p>
          <a:p>
            <a:pPr marL="228600" indent="-228600">
              <a:lnSpc>
                <a:spcPct val="120000"/>
              </a:lnSpc>
              <a:spcBef>
                <a:spcPts val="1000"/>
              </a:spcBef>
              <a:buClr>
                <a:schemeClr val="tx1"/>
              </a:buClr>
            </a:pPr>
            <a:r>
              <a:rPr lang="he-IL" sz="2400" cap="all" dirty="0">
                <a:latin typeface="Calibri" panose="020F0502020204030204" pitchFamily="34" charset="0"/>
                <a:cs typeface="Calibri" panose="020F0502020204030204" pitchFamily="34" charset="0"/>
              </a:rPr>
              <a:t>אסתמה</a:t>
            </a:r>
          </a:p>
          <a:p>
            <a:pPr marL="228600" indent="-228600">
              <a:lnSpc>
                <a:spcPct val="120000"/>
              </a:lnSpc>
              <a:spcBef>
                <a:spcPts val="1000"/>
              </a:spcBef>
              <a:buClr>
                <a:schemeClr val="tx1"/>
              </a:buClr>
            </a:pPr>
            <a:r>
              <a:rPr lang="he-IL" sz="2400" cap="all" dirty="0" err="1">
                <a:latin typeface="Calibri" panose="020F0502020204030204" pitchFamily="34" charset="0"/>
                <a:cs typeface="Calibri" panose="020F0502020204030204" pitchFamily="34" charset="0"/>
              </a:rPr>
              <a:t>ברונכיאקטזיס</a:t>
            </a:r>
            <a:endParaRPr lang="he-IL" sz="2400" cap="all" dirty="0">
              <a:latin typeface="Calibri" panose="020F0502020204030204" pitchFamily="34" charset="0"/>
              <a:cs typeface="Calibri" panose="020F0502020204030204" pitchFamily="34" charset="0"/>
            </a:endParaRPr>
          </a:p>
          <a:p>
            <a:pPr marL="228600" indent="-228600">
              <a:lnSpc>
                <a:spcPct val="120000"/>
              </a:lnSpc>
              <a:spcBef>
                <a:spcPts val="1000"/>
              </a:spcBef>
              <a:buClr>
                <a:schemeClr val="tx1"/>
              </a:buClr>
            </a:pPr>
            <a:r>
              <a:rPr lang="he-IL" sz="2400" dirty="0">
                <a:latin typeface="Calibri" panose="020F0502020204030204" pitchFamily="34" charset="0"/>
                <a:cs typeface="Calibri" panose="020F0502020204030204" pitchFamily="34" charset="0"/>
              </a:rPr>
              <a:t>מחלת ריאה </a:t>
            </a:r>
            <a:r>
              <a:rPr lang="he-IL" sz="2400" dirty="0" err="1">
                <a:latin typeface="Calibri" panose="020F0502020204030204" pitchFamily="34" charset="0"/>
                <a:cs typeface="Calibri" panose="020F0502020204030204" pitchFamily="34" charset="0"/>
              </a:rPr>
              <a:t>אינטרסטיציאלית</a:t>
            </a:r>
            <a:endParaRPr lang="he-IL" sz="2400" dirty="0">
              <a:latin typeface="Calibri" panose="020F0502020204030204" pitchFamily="34" charset="0"/>
              <a:cs typeface="Calibri" panose="020F0502020204030204" pitchFamily="34" charset="0"/>
            </a:endParaRPr>
          </a:p>
          <a:p>
            <a:pPr marL="228600" indent="-228600">
              <a:lnSpc>
                <a:spcPct val="120000"/>
              </a:lnSpc>
              <a:spcBef>
                <a:spcPts val="1000"/>
              </a:spcBef>
              <a:buClr>
                <a:schemeClr val="tx1"/>
              </a:buClr>
            </a:pPr>
            <a:r>
              <a:rPr lang="en-US" sz="2400" dirty="0">
                <a:latin typeface="Calibri" panose="020F0502020204030204" pitchFamily="34" charset="0"/>
                <a:cs typeface="Calibri" panose="020F0502020204030204" pitchFamily="34" charset="0"/>
              </a:rPr>
              <a:t>Cystic Fibrosis</a:t>
            </a:r>
            <a:endParaRPr lang="he-IL" sz="2400" dirty="0">
              <a:latin typeface="Calibri" panose="020F0502020204030204" pitchFamily="34" charset="0"/>
              <a:cs typeface="Calibri" panose="020F0502020204030204" pitchFamily="34" charset="0"/>
            </a:endParaRPr>
          </a:p>
          <a:p>
            <a:pPr marL="228600" indent="-228600">
              <a:lnSpc>
                <a:spcPct val="120000"/>
              </a:lnSpc>
              <a:spcBef>
                <a:spcPts val="1000"/>
              </a:spcBef>
              <a:buClr>
                <a:schemeClr val="tx1"/>
              </a:buClr>
            </a:pPr>
            <a:r>
              <a:rPr lang="en-US" sz="2400" dirty="0"/>
              <a:t>Primary Ciliary Dyskinesia</a:t>
            </a:r>
            <a:endParaRPr lang="he-IL" sz="2400" dirty="0">
              <a:latin typeface="David" panose="020E0502060401010101" pitchFamily="34" charset="-79"/>
              <a:cs typeface="David" panose="020E0502060401010101" pitchFamily="34" charset="-79"/>
            </a:endParaRPr>
          </a:p>
          <a:p>
            <a:pPr marL="0" indent="0">
              <a:lnSpc>
                <a:spcPct val="120000"/>
              </a:lnSpc>
              <a:spcBef>
                <a:spcPts val="1000"/>
              </a:spcBef>
              <a:buClr>
                <a:schemeClr val="tx1"/>
              </a:buClr>
              <a:buNone/>
            </a:pPr>
            <a:endParaRPr lang="he-IL" sz="2400" cap="all" dirty="0">
              <a:latin typeface="David" panose="020E0502060401010101" pitchFamily="34" charset="-79"/>
              <a:cs typeface="David" panose="020E0502060401010101" pitchFamily="34" charset="-79"/>
            </a:endParaRPr>
          </a:p>
          <a:p>
            <a:pPr marL="228600" indent="-228600">
              <a:lnSpc>
                <a:spcPct val="120000"/>
              </a:lnSpc>
              <a:spcBef>
                <a:spcPts val="1000"/>
              </a:spcBef>
              <a:buClr>
                <a:schemeClr val="tx1"/>
              </a:buClr>
            </a:pPr>
            <a:endParaRPr lang="he-IL" sz="2400" cap="all" dirty="0">
              <a:latin typeface="David" panose="020E0502060401010101" pitchFamily="34" charset="-79"/>
              <a:cs typeface="David" panose="020E0502060401010101" pitchFamily="34" charset="-79"/>
            </a:endParaRPr>
          </a:p>
          <a:p>
            <a:pPr marL="228600" indent="-228600">
              <a:lnSpc>
                <a:spcPct val="120000"/>
              </a:lnSpc>
              <a:spcBef>
                <a:spcPts val="1000"/>
              </a:spcBef>
              <a:buClr>
                <a:schemeClr val="tx1"/>
              </a:buClr>
            </a:pPr>
            <a:endParaRPr lang="en-US" sz="2400" cap="all" dirty="0">
              <a:latin typeface="David" panose="020E0502060401010101" pitchFamily="34" charset="-79"/>
              <a:cs typeface="David" panose="020E0502060401010101" pitchFamily="34" charset="-79"/>
            </a:endParaRPr>
          </a:p>
        </p:txBody>
      </p:sp>
      <p:sp>
        <p:nvSpPr>
          <p:cNvPr id="6" name="Content Placeholder 2"/>
          <p:cNvSpPr txBox="1">
            <a:spLocks/>
          </p:cNvSpPr>
          <p:nvPr/>
        </p:nvSpPr>
        <p:spPr>
          <a:xfrm>
            <a:off x="1055440" y="1417638"/>
            <a:ext cx="4106671" cy="496369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r" rtl="1"/>
            <a:r>
              <a:rPr lang="he-IL" sz="2400" dirty="0">
                <a:latin typeface="Calibri" panose="020F0502020204030204" pitchFamily="34" charset="0"/>
                <a:cs typeface="Calibri" panose="020F0502020204030204" pitchFamily="34" charset="0"/>
              </a:rPr>
              <a:t>זיהומים </a:t>
            </a:r>
          </a:p>
          <a:p>
            <a:pPr lvl="1" algn="r" rtl="1"/>
            <a:r>
              <a:rPr lang="he-IL" dirty="0">
                <a:latin typeface="Calibri" panose="020F0502020204030204" pitchFamily="34" charset="0"/>
                <a:cs typeface="Calibri" panose="020F0502020204030204" pitchFamily="34" charset="0"/>
              </a:rPr>
              <a:t>זיהום דרכי אוויר</a:t>
            </a:r>
          </a:p>
          <a:p>
            <a:pPr lvl="1" algn="r" rtl="1"/>
            <a:r>
              <a:rPr lang="he-IL" dirty="0">
                <a:latin typeface="Calibri" panose="020F0502020204030204" pitchFamily="34" charset="0"/>
                <a:cs typeface="Calibri" panose="020F0502020204030204" pitchFamily="34" charset="0"/>
              </a:rPr>
              <a:t>דלקת ריאות</a:t>
            </a:r>
          </a:p>
          <a:p>
            <a:pPr lvl="1" algn="r" rtl="1"/>
            <a:r>
              <a:rPr lang="he-IL" dirty="0">
                <a:latin typeface="Calibri" panose="020F0502020204030204" pitchFamily="34" charset="0"/>
                <a:cs typeface="Calibri" panose="020F0502020204030204" pitchFamily="34" charset="0"/>
              </a:rPr>
              <a:t>שחפת</a:t>
            </a:r>
            <a:br>
              <a:rPr lang="en-US" dirty="0"/>
            </a:br>
            <a:endParaRPr lang="he-IL" sz="2400" dirty="0">
              <a:latin typeface="David" panose="020E0502060401010101" pitchFamily="34" charset="-79"/>
              <a:cs typeface="David" panose="020E0502060401010101" pitchFamily="34" charset="-79"/>
            </a:endParaRPr>
          </a:p>
          <a:p>
            <a:pPr algn="r" rtl="1"/>
            <a:r>
              <a:rPr lang="he-IL" sz="2400" dirty="0">
                <a:latin typeface="Calibri" panose="020F0502020204030204" pitchFamily="34" charset="0"/>
                <a:cs typeface="Calibri" panose="020F0502020204030204" pitchFamily="34" charset="0"/>
              </a:rPr>
              <a:t>הפרעות בפלאורה</a:t>
            </a:r>
          </a:p>
          <a:p>
            <a:pPr algn="r" rtl="1"/>
            <a:r>
              <a:rPr lang="he-IL" sz="2400" dirty="0">
                <a:latin typeface="Calibri" panose="020F0502020204030204" pitchFamily="34" charset="0"/>
                <a:cs typeface="Calibri" panose="020F0502020204030204" pitchFamily="34" charset="0"/>
              </a:rPr>
              <a:t>הפרעות נוירומוסקולריות</a:t>
            </a:r>
          </a:p>
          <a:p>
            <a:pPr algn="r" rtl="1"/>
            <a:r>
              <a:rPr lang="he-IL" sz="2400" dirty="0">
                <a:latin typeface="Calibri" panose="020F0502020204030204" pitchFamily="34" charset="0"/>
                <a:cs typeface="Calibri" panose="020F0502020204030204" pitchFamily="34" charset="0"/>
              </a:rPr>
              <a:t>סרטן הריאה</a:t>
            </a:r>
          </a:p>
          <a:p>
            <a:pPr algn="r" rtl="1"/>
            <a:r>
              <a:rPr lang="he-IL" sz="2400" dirty="0">
                <a:latin typeface="Calibri" panose="020F0502020204030204" pitchFamily="34" charset="0"/>
                <a:cs typeface="Calibri" panose="020F0502020204030204" pitchFamily="34" charset="0"/>
              </a:rPr>
              <a:t>מטופלים לאחר ניתוחי בטן/חזה</a:t>
            </a:r>
          </a:p>
        </p:txBody>
      </p:sp>
    </p:spTree>
    <p:extLst>
      <p:ext uri="{BB962C8B-B14F-4D97-AF65-F5344CB8AC3E}">
        <p14:creationId xmlns:p14="http://schemas.microsoft.com/office/powerpoint/2010/main" val="167826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a:solidFill>
                  <a:srgbClr val="002060"/>
                </a:solidFill>
                <a:latin typeface="Calibri" panose="020F0502020204030204" pitchFamily="34" charset="0"/>
                <a:cs typeface="Calibri" panose="020F0502020204030204" pitchFamily="34" charset="0"/>
              </a:rPr>
              <a:t>הוכחות?</a:t>
            </a:r>
          </a:p>
        </p:txBody>
      </p:sp>
      <p:pic>
        <p:nvPicPr>
          <p:cNvPr id="14" name="תמונה 13">
            <a:extLst>
              <a:ext uri="{FF2B5EF4-FFF2-40B4-BE49-F238E27FC236}">
                <a16:creationId xmlns:a16="http://schemas.microsoft.com/office/drawing/2014/main" id="{4A761DF0-8D75-4DDD-85AD-54DBCBDBA429}"/>
              </a:ext>
            </a:extLst>
          </p:cNvPr>
          <p:cNvPicPr>
            <a:picLocks noChangeAspect="1"/>
          </p:cNvPicPr>
          <p:nvPr/>
        </p:nvPicPr>
        <p:blipFill>
          <a:blip r:embed="rId3"/>
          <a:stretch>
            <a:fillRect/>
          </a:stretch>
        </p:blipFill>
        <p:spPr>
          <a:xfrm>
            <a:off x="396486" y="1196752"/>
            <a:ext cx="10140956" cy="1143001"/>
          </a:xfrm>
          <a:prstGeom prst="rect">
            <a:avLst/>
          </a:prstGeom>
        </p:spPr>
      </p:pic>
      <p:sp>
        <p:nvSpPr>
          <p:cNvPr id="10" name="מציין מיקום תוכן 2">
            <a:extLst>
              <a:ext uri="{FF2B5EF4-FFF2-40B4-BE49-F238E27FC236}">
                <a16:creationId xmlns:a16="http://schemas.microsoft.com/office/drawing/2014/main" id="{7729EDF7-9606-444E-9662-FD689574C7F7}"/>
              </a:ext>
            </a:extLst>
          </p:cNvPr>
          <p:cNvSpPr txBox="1">
            <a:spLocks/>
          </p:cNvSpPr>
          <p:nvPr/>
        </p:nvSpPr>
        <p:spPr>
          <a:xfrm>
            <a:off x="822714" y="1603569"/>
            <a:ext cx="10972800" cy="721905"/>
          </a:xfrm>
          <a:prstGeom prst="rect">
            <a:avLst/>
          </a:prstGeom>
        </p:spPr>
        <p:txBody>
          <a:bodyPr vert="horz" lIns="91440" tIns="45720" rIns="91440" bIns="45720" rtlCol="1">
            <a:normAutofit fontScale="92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1900" dirty="0">
                <a:latin typeface="Adobe Garamond Pro Bold" panose="02020702060506020403" pitchFamily="18" charset="0"/>
                <a:cs typeface="David" panose="020E0502060401010101" pitchFamily="34" charset="-79"/>
              </a:rPr>
              <a:t>“Multimodality respiratory physiotherapy appeared to reduce mortality in ICU patients”</a:t>
            </a:r>
            <a:br>
              <a:rPr lang="en-US" sz="2000" dirty="0">
                <a:latin typeface="+mj-lt"/>
                <a:cs typeface="David" panose="020E0502060401010101" pitchFamily="34" charset="-79"/>
              </a:rPr>
            </a:br>
            <a:endParaRPr lang="he-IL" dirty="0"/>
          </a:p>
        </p:txBody>
      </p:sp>
      <p:pic>
        <p:nvPicPr>
          <p:cNvPr id="15" name="תמונה 14">
            <a:extLst>
              <a:ext uri="{FF2B5EF4-FFF2-40B4-BE49-F238E27FC236}">
                <a16:creationId xmlns:a16="http://schemas.microsoft.com/office/drawing/2014/main" id="{FBDBAB72-2F8F-448C-8A02-00F68E10E28A}"/>
              </a:ext>
            </a:extLst>
          </p:cNvPr>
          <p:cNvPicPr>
            <a:picLocks noChangeAspect="1"/>
          </p:cNvPicPr>
          <p:nvPr/>
        </p:nvPicPr>
        <p:blipFill>
          <a:blip r:embed="rId3"/>
          <a:stretch>
            <a:fillRect/>
          </a:stretch>
        </p:blipFill>
        <p:spPr>
          <a:xfrm>
            <a:off x="396486" y="2378495"/>
            <a:ext cx="10596058" cy="1568246"/>
          </a:xfrm>
          <a:prstGeom prst="rect">
            <a:avLst/>
          </a:prstGeom>
        </p:spPr>
      </p:pic>
      <p:sp>
        <p:nvSpPr>
          <p:cNvPr id="3" name="מציין מיקום תוכן 2"/>
          <p:cNvSpPr>
            <a:spLocks noGrp="1"/>
          </p:cNvSpPr>
          <p:nvPr>
            <p:ph idx="1"/>
          </p:nvPr>
        </p:nvSpPr>
        <p:spPr>
          <a:xfrm>
            <a:off x="585123" y="2200003"/>
            <a:ext cx="10972800" cy="1679426"/>
          </a:xfrm>
        </p:spPr>
        <p:txBody>
          <a:bodyPr>
            <a:normAutofit/>
          </a:bodyPr>
          <a:lstStyle/>
          <a:p>
            <a:pPr marL="0" indent="0" algn="l" rtl="0">
              <a:buNone/>
            </a:pPr>
            <a:br>
              <a:rPr lang="en-US" sz="1800" dirty="0">
                <a:latin typeface="+mj-lt"/>
                <a:cs typeface="David" panose="020E0502060401010101" pitchFamily="34" charset="-79"/>
              </a:rPr>
            </a:br>
            <a:endParaRPr lang="en-US" sz="1800" dirty="0">
              <a:latin typeface="Adobe Garamond Pro Bold" panose="02020702060506020403" pitchFamily="18" charset="0"/>
              <a:cs typeface="David" panose="020E0502060401010101" pitchFamily="34" charset="-79"/>
            </a:endParaRPr>
          </a:p>
          <a:p>
            <a:pPr algn="l" rtl="0"/>
            <a:r>
              <a:rPr lang="en-US" sz="1800" dirty="0">
                <a:latin typeface="Adobe Garamond Pro Bold" panose="02020702060506020403" pitchFamily="18" charset="0"/>
              </a:rPr>
              <a:t>“In conclusion, physiotherapy may improve QoL, cardiopulmonary fitness and inspiratory pressure </a:t>
            </a:r>
            <a:br>
              <a:rPr lang="en-US" sz="1800" dirty="0">
                <a:latin typeface="Adobe Garamond Pro Bold" panose="02020702060506020403" pitchFamily="18" charset="0"/>
              </a:rPr>
            </a:br>
            <a:r>
              <a:rPr lang="en-US" sz="1800" dirty="0">
                <a:latin typeface="Adobe Garamond Pro Bold" panose="02020702060506020403" pitchFamily="18" charset="0"/>
              </a:rPr>
              <a:t>and reduce symptoms and medication use”</a:t>
            </a:r>
          </a:p>
        </p:txBody>
      </p:sp>
      <p:pic>
        <p:nvPicPr>
          <p:cNvPr id="16" name="תמונה 15">
            <a:extLst>
              <a:ext uri="{FF2B5EF4-FFF2-40B4-BE49-F238E27FC236}">
                <a16:creationId xmlns:a16="http://schemas.microsoft.com/office/drawing/2014/main" id="{304E6FEC-914E-48A2-BD5B-AFEAF0780B18}"/>
              </a:ext>
            </a:extLst>
          </p:cNvPr>
          <p:cNvPicPr>
            <a:picLocks noChangeAspect="1"/>
          </p:cNvPicPr>
          <p:nvPr/>
        </p:nvPicPr>
        <p:blipFill>
          <a:blip r:embed="rId3"/>
          <a:stretch>
            <a:fillRect/>
          </a:stretch>
        </p:blipFill>
        <p:spPr>
          <a:xfrm>
            <a:off x="455109" y="3872117"/>
            <a:ext cx="10596058" cy="1568246"/>
          </a:xfrm>
          <a:prstGeom prst="rect">
            <a:avLst/>
          </a:prstGeom>
        </p:spPr>
      </p:pic>
      <p:sp>
        <p:nvSpPr>
          <p:cNvPr id="12" name="מציין מיקום תוכן 2">
            <a:extLst>
              <a:ext uri="{FF2B5EF4-FFF2-40B4-BE49-F238E27FC236}">
                <a16:creationId xmlns:a16="http://schemas.microsoft.com/office/drawing/2014/main" id="{7579B122-7356-463A-8D7C-F5113B723B7C}"/>
              </a:ext>
            </a:extLst>
          </p:cNvPr>
          <p:cNvSpPr txBox="1">
            <a:spLocks/>
          </p:cNvSpPr>
          <p:nvPr/>
        </p:nvSpPr>
        <p:spPr>
          <a:xfrm>
            <a:off x="609600" y="3940859"/>
            <a:ext cx="10972800" cy="1512168"/>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endParaRPr lang="en-US" sz="1800" b="1" i="1" dirty="0">
              <a:latin typeface="Adobe Garamond Pro Bold" panose="02020702060506020403" pitchFamily="18" charset="0"/>
            </a:endParaRPr>
          </a:p>
          <a:p>
            <a:pPr algn="l" rtl="0"/>
            <a:r>
              <a:rPr lang="en-US" sz="1800" dirty="0">
                <a:latin typeface="Adobe Garamond Pro Bold" panose="02020702060506020403" pitchFamily="18" charset="0"/>
              </a:rPr>
              <a:t>“Pulmonary rehabilitation (PR) was found to be associated with short term benefits in exercise capacity, dyspnea and fatigue. Exercise training seems to improve quality of life and lower exacerbation rate”</a:t>
            </a:r>
          </a:p>
          <a:p>
            <a:pPr marL="0" indent="0" algn="l" rtl="0">
              <a:buNone/>
            </a:pPr>
            <a:endParaRPr lang="en-US" sz="2000" b="1" i="1" dirty="0">
              <a:latin typeface="+mj-lt"/>
            </a:endParaRPr>
          </a:p>
        </p:txBody>
      </p:sp>
      <p:pic>
        <p:nvPicPr>
          <p:cNvPr id="17" name="תמונה 16">
            <a:extLst>
              <a:ext uri="{FF2B5EF4-FFF2-40B4-BE49-F238E27FC236}">
                <a16:creationId xmlns:a16="http://schemas.microsoft.com/office/drawing/2014/main" id="{4BA14834-7978-4314-B453-855BCE5D5BBF}"/>
              </a:ext>
            </a:extLst>
          </p:cNvPr>
          <p:cNvPicPr>
            <a:picLocks noChangeAspect="1"/>
          </p:cNvPicPr>
          <p:nvPr/>
        </p:nvPicPr>
        <p:blipFill>
          <a:blip r:embed="rId3"/>
          <a:stretch>
            <a:fillRect/>
          </a:stretch>
        </p:blipFill>
        <p:spPr>
          <a:xfrm>
            <a:off x="421709" y="5440361"/>
            <a:ext cx="9274691" cy="868959"/>
          </a:xfrm>
          <a:prstGeom prst="rect">
            <a:avLst/>
          </a:prstGeom>
        </p:spPr>
      </p:pic>
      <p:sp>
        <p:nvSpPr>
          <p:cNvPr id="11" name="מציין מיקום תוכן 2">
            <a:extLst>
              <a:ext uri="{FF2B5EF4-FFF2-40B4-BE49-F238E27FC236}">
                <a16:creationId xmlns:a16="http://schemas.microsoft.com/office/drawing/2014/main" id="{27F4425C-3A4E-4BD9-84FF-5EEAEF02222A}"/>
              </a:ext>
            </a:extLst>
          </p:cNvPr>
          <p:cNvSpPr txBox="1">
            <a:spLocks/>
          </p:cNvSpPr>
          <p:nvPr/>
        </p:nvSpPr>
        <p:spPr>
          <a:xfrm>
            <a:off x="585123" y="5397269"/>
            <a:ext cx="10972800" cy="2969071"/>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None/>
            </a:pPr>
            <a:endParaRPr lang="en-US" sz="1800" b="1" i="1" dirty="0">
              <a:latin typeface="Adobe Garamond Pro Bold" panose="02020702060506020403" pitchFamily="18" charset="0"/>
            </a:endParaRPr>
          </a:p>
          <a:p>
            <a:pPr algn="l" rtl="0"/>
            <a:r>
              <a:rPr lang="en-US" sz="1800" dirty="0">
                <a:latin typeface="Adobe Garamond Pro Bold" panose="02020702060506020403" pitchFamily="18" charset="0"/>
              </a:rPr>
              <a:t>“Early mobility reduced LOS in adults hospitalized </a:t>
            </a:r>
            <a:r>
              <a:rPr lang="en-US" sz="1800" dirty="0" err="1">
                <a:latin typeface="Adobe Garamond Pro Bold" panose="02020702060506020403" pitchFamily="18" charset="0"/>
              </a:rPr>
              <a:t>withcommunity</a:t>
            </a:r>
            <a:r>
              <a:rPr lang="en-US" sz="1800" dirty="0">
                <a:latin typeface="Adobe Garamond Pro Bold" panose="02020702060506020403" pitchFamily="18" charset="0"/>
              </a:rPr>
              <a:t>-acquired pneumonia”</a:t>
            </a:r>
            <a:endParaRPr lang="en-US" sz="1800" b="1" i="1" dirty="0">
              <a:latin typeface="Adobe Garamond Pro Bold" panose="02020702060506020403" pitchFamily="18" charset="0"/>
            </a:endParaRPr>
          </a:p>
          <a:p>
            <a:pPr algn="l" rtl="0"/>
            <a:endParaRPr lang="he-IL" dirty="0"/>
          </a:p>
        </p:txBody>
      </p:sp>
    </p:spTree>
    <p:extLst>
      <p:ext uri="{BB962C8B-B14F-4D97-AF65-F5344CB8AC3E}">
        <p14:creationId xmlns:p14="http://schemas.microsoft.com/office/powerpoint/2010/main" val="339024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332" y="307968"/>
            <a:ext cx="7773338" cy="1596177"/>
          </a:xfrm>
        </p:spPr>
        <p:txBody>
          <a:bodyPr>
            <a:normAutofit/>
          </a:bodyPr>
          <a:lstStyle/>
          <a:p>
            <a:pPr rtl="1"/>
            <a:r>
              <a:rPr lang="he-IL" sz="48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הטיפול</a:t>
            </a:r>
            <a:endParaRPr lang="en-US" sz="48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Box 3"/>
          <p:cNvSpPr txBox="1"/>
          <p:nvPr/>
        </p:nvSpPr>
        <p:spPr>
          <a:xfrm>
            <a:off x="551384" y="5445224"/>
            <a:ext cx="8229600" cy="584775"/>
          </a:xfrm>
          <a:prstGeom prst="rect">
            <a:avLst/>
          </a:prstGeom>
          <a:noFill/>
        </p:spPr>
        <p:txBody>
          <a:bodyPr wrap="square" rtlCol="0">
            <a:spAutoFit/>
          </a:bodyPr>
          <a:lstStyle/>
          <a:p>
            <a:pPr algn="l"/>
            <a:r>
              <a:rPr lang="en-US" sz="1600" dirty="0">
                <a:latin typeface="David" panose="020E0502060401010101" pitchFamily="34" charset="-79"/>
                <a:cs typeface="David" panose="020E0502060401010101" pitchFamily="34" charset="-79"/>
              </a:rPr>
              <a:t>Alexandra Hough , Physiotherapy in Respiratory and Cardiac Care, an evidence-based approach. Third &amp; Fourth Edition. 2001, 2014.</a:t>
            </a:r>
          </a:p>
        </p:txBody>
      </p:sp>
      <p:sp>
        <p:nvSpPr>
          <p:cNvPr id="3" name="TextBox 2"/>
          <p:cNvSpPr txBox="1"/>
          <p:nvPr/>
        </p:nvSpPr>
        <p:spPr>
          <a:xfrm>
            <a:off x="1415480" y="1268760"/>
            <a:ext cx="9144000" cy="1692771"/>
          </a:xfrm>
          <a:prstGeom prst="rect">
            <a:avLst/>
          </a:prstGeom>
          <a:noFill/>
        </p:spPr>
        <p:txBody>
          <a:bodyPr wrap="square" rtlCol="0">
            <a:spAutoFit/>
          </a:bodyPr>
          <a:lstStyle/>
          <a:p>
            <a:pPr algn="ctr" rtl="1"/>
            <a:endParaRPr lang="he-IL" sz="2800" dirty="0">
              <a:latin typeface="David" panose="020E0502060401010101" pitchFamily="34" charset="-79"/>
              <a:cs typeface="David" panose="020E0502060401010101" pitchFamily="34" charset="-79"/>
            </a:endParaRPr>
          </a:p>
          <a:p>
            <a:pPr algn="ctr" rtl="1"/>
            <a:endParaRPr lang="he-IL" sz="2800" dirty="0">
              <a:latin typeface="David" panose="020E0502060401010101" pitchFamily="34" charset="-79"/>
              <a:cs typeface="David" panose="020E0502060401010101" pitchFamily="34" charset="-79"/>
            </a:endParaRPr>
          </a:p>
          <a:p>
            <a:pPr algn="ctr" rtl="1"/>
            <a:r>
              <a:rPr lang="he-IL" sz="2400" dirty="0">
                <a:latin typeface="Calibri" panose="020F0502020204030204" pitchFamily="34" charset="0"/>
                <a:cs typeface="Calibri" panose="020F0502020204030204" pitchFamily="34" charset="0"/>
              </a:rPr>
              <a:t>"אין זה יעיל להתערב בתהליך כה אישי כגון תהליך הנשימה, </a:t>
            </a:r>
            <a:br>
              <a:rPr lang="en-US" sz="2400" dirty="0">
                <a:latin typeface="Calibri" panose="020F0502020204030204" pitchFamily="34" charset="0"/>
                <a:cs typeface="Calibri" panose="020F0502020204030204" pitchFamily="34" charset="0"/>
              </a:rPr>
            </a:br>
            <a:r>
              <a:rPr lang="he-IL" sz="2400" dirty="0">
                <a:latin typeface="Calibri" panose="020F0502020204030204" pitchFamily="34" charset="0"/>
                <a:cs typeface="Calibri" panose="020F0502020204030204" pitchFamily="34" charset="0"/>
              </a:rPr>
              <a:t>מבלי להתייחס למטופל בשלמותו"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273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a:solidFill>
                  <a:srgbClr val="002060"/>
                </a:solidFill>
                <a:latin typeface="Calibri" panose="020F0502020204030204" pitchFamily="34" charset="0"/>
                <a:cs typeface="Calibri" panose="020F0502020204030204" pitchFamily="34" charset="0"/>
              </a:rPr>
              <a:t>הערכה נשימתית</a:t>
            </a:r>
          </a:p>
        </p:txBody>
      </p:sp>
      <p:sp>
        <p:nvSpPr>
          <p:cNvPr id="3" name="מציין מיקום תוכן 2"/>
          <p:cNvSpPr>
            <a:spLocks noGrp="1"/>
          </p:cNvSpPr>
          <p:nvPr>
            <p:ph idx="1"/>
          </p:nvPr>
        </p:nvSpPr>
        <p:spPr>
          <a:xfrm>
            <a:off x="592426" y="1672175"/>
            <a:ext cx="8784976" cy="2590964"/>
          </a:xfrm>
        </p:spPr>
        <p:txBody>
          <a:bodyPr>
            <a:normAutofit/>
          </a:bodyPr>
          <a:lstStyle/>
          <a:p>
            <a:pPr marL="0" indent="0">
              <a:buNone/>
            </a:pPr>
            <a:r>
              <a:rPr lang="he-IL" sz="2400" dirty="0">
                <a:latin typeface="Calibri" panose="020F0502020204030204" pitchFamily="34" charset="0"/>
                <a:cs typeface="Calibri" panose="020F0502020204030204" pitchFamily="34" charset="0"/>
              </a:rPr>
              <a:t>כוללת</a:t>
            </a:r>
            <a:r>
              <a:rPr lang="en-US" sz="2400" dirty="0">
                <a:latin typeface="Calibri" panose="020F0502020204030204" pitchFamily="34" charset="0"/>
                <a:cs typeface="Calibri" panose="020F0502020204030204" pitchFamily="34" charset="0"/>
              </a:rPr>
              <a:t>:</a:t>
            </a:r>
          </a:p>
          <a:p>
            <a:pPr marL="514350" indent="-514350">
              <a:buFont typeface="+mj-lt"/>
              <a:buAutoNum type="arabicPeriod"/>
            </a:pPr>
            <a:r>
              <a:rPr lang="he-IL" sz="2400" dirty="0">
                <a:latin typeface="Calibri" panose="020F0502020204030204" pitchFamily="34" charset="0"/>
                <a:cs typeface="Calibri" panose="020F0502020204030204" pitchFamily="34" charset="0"/>
              </a:rPr>
              <a:t>מעבר על רשומה רפואית</a:t>
            </a:r>
          </a:p>
          <a:p>
            <a:pPr marL="514350" indent="-514350">
              <a:buFont typeface="+mj-lt"/>
              <a:buAutoNum type="arabicPeriod"/>
            </a:pPr>
            <a:r>
              <a:rPr lang="he-IL" sz="2400" dirty="0">
                <a:latin typeface="Calibri" panose="020F0502020204030204" pitchFamily="34" charset="0"/>
                <a:cs typeface="Calibri" panose="020F0502020204030204" pitchFamily="34" charset="0"/>
              </a:rPr>
              <a:t>ראיון</a:t>
            </a:r>
          </a:p>
          <a:p>
            <a:pPr marL="514350" indent="-514350">
              <a:buFont typeface="+mj-lt"/>
              <a:buAutoNum type="arabicPeriod"/>
            </a:pPr>
            <a:r>
              <a:rPr lang="he-IL" sz="2400" dirty="0">
                <a:latin typeface="Calibri" panose="020F0502020204030204" pitchFamily="34" charset="0"/>
                <a:cs typeface="Calibri" panose="020F0502020204030204" pitchFamily="34" charset="0"/>
              </a:rPr>
              <a:t>בדיקה אובייקטיבית</a:t>
            </a:r>
          </a:p>
        </p:txBody>
      </p:sp>
    </p:spTree>
    <p:extLst>
      <p:ext uri="{BB962C8B-B14F-4D97-AF65-F5344CB8AC3E}">
        <p14:creationId xmlns:p14="http://schemas.microsoft.com/office/powerpoint/2010/main" val="109624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p:txBody>
          <a:bodyPr/>
          <a:lstStyle/>
          <a:p>
            <a:r>
              <a:rPr lang="he-IL" b="1" dirty="0">
                <a:solidFill>
                  <a:srgbClr val="002060"/>
                </a:solidFill>
                <a:latin typeface="Calibri" panose="020F0502020204030204" pitchFamily="34" charset="0"/>
                <a:cs typeface="Calibri" panose="020F0502020204030204" pitchFamily="34" charset="0"/>
              </a:rPr>
              <a:t>מטרות אפשריות:</a:t>
            </a:r>
          </a:p>
        </p:txBody>
      </p:sp>
      <p:sp>
        <p:nvSpPr>
          <p:cNvPr id="3" name="מציין מיקום תוכן 2"/>
          <p:cNvSpPr>
            <a:spLocks noGrp="1"/>
          </p:cNvSpPr>
          <p:nvPr>
            <p:ph idx="1"/>
          </p:nvPr>
        </p:nvSpPr>
        <p:spPr>
          <a:xfrm>
            <a:off x="1981200" y="1855366"/>
            <a:ext cx="8229600" cy="4525963"/>
          </a:xfrm>
        </p:spPr>
        <p:txBody>
          <a:bodyPr>
            <a:normAutofit/>
          </a:bodyPr>
          <a:lstStyle/>
          <a:p>
            <a:r>
              <a:rPr lang="he-IL" sz="2400" dirty="0">
                <a:latin typeface="Calibri" panose="020F0502020204030204" pitchFamily="34" charset="0"/>
                <a:cs typeface="Calibri" panose="020F0502020204030204" pitchFamily="34" charset="0"/>
              </a:rPr>
              <a:t>הורדת עבודת נשימה</a:t>
            </a:r>
          </a:p>
          <a:p>
            <a:r>
              <a:rPr lang="he-IL" sz="2400" dirty="0">
                <a:latin typeface="Calibri" panose="020F0502020204030204" pitchFamily="34" charset="0"/>
                <a:cs typeface="Calibri" panose="020F0502020204030204" pitchFamily="34" charset="0"/>
              </a:rPr>
              <a:t>שיפור האוורור (חילוף גזים) </a:t>
            </a:r>
          </a:p>
          <a:p>
            <a:r>
              <a:rPr lang="he-IL" sz="2400" dirty="0">
                <a:latin typeface="Calibri" panose="020F0502020204030204" pitchFamily="34" charset="0"/>
                <a:cs typeface="Calibri" panose="020F0502020204030204" pitchFamily="34" charset="0"/>
              </a:rPr>
              <a:t>שיפור היגיינה </a:t>
            </a:r>
            <a:r>
              <a:rPr lang="he-IL" sz="2400" dirty="0" err="1">
                <a:latin typeface="Calibri" panose="020F0502020204030204" pitchFamily="34" charset="0"/>
                <a:cs typeface="Calibri" panose="020F0502020204030204" pitchFamily="34" charset="0"/>
              </a:rPr>
              <a:t>ברונכיאלית</a:t>
            </a:r>
            <a:r>
              <a:rPr lang="he-IL" sz="2400" dirty="0">
                <a:latin typeface="Calibri" panose="020F0502020204030204" pitchFamily="34" charset="0"/>
                <a:cs typeface="Calibri" panose="020F0502020204030204" pitchFamily="34" charset="0"/>
              </a:rPr>
              <a:t> (פינוי הפרשות)</a:t>
            </a:r>
          </a:p>
          <a:p>
            <a:r>
              <a:rPr lang="he-IL" sz="2400" dirty="0">
                <a:latin typeface="Calibri" panose="020F0502020204030204" pitchFamily="34" charset="0"/>
                <a:cs typeface="Calibri" panose="020F0502020204030204" pitchFamily="34" charset="0"/>
              </a:rPr>
              <a:t>שיפור יחס אוורור </a:t>
            </a:r>
            <a:r>
              <a:rPr lang="he-IL" sz="2400" dirty="0" err="1">
                <a:latin typeface="Calibri" panose="020F0502020204030204" pitchFamily="34" charset="0"/>
                <a:cs typeface="Calibri" panose="020F0502020204030204" pitchFamily="34" charset="0"/>
              </a:rPr>
              <a:t>פרפוזיה</a:t>
            </a:r>
            <a:endParaRPr lang="he-IL" sz="2400" dirty="0">
              <a:latin typeface="Calibri" panose="020F0502020204030204" pitchFamily="34" charset="0"/>
              <a:cs typeface="Calibri" panose="020F0502020204030204" pitchFamily="34" charset="0"/>
            </a:endParaRPr>
          </a:p>
          <a:p>
            <a:r>
              <a:rPr lang="he-IL" sz="2400" dirty="0">
                <a:latin typeface="Calibri" panose="020F0502020204030204" pitchFamily="34" charset="0"/>
                <a:cs typeface="Calibri" panose="020F0502020204030204" pitchFamily="34" charset="0"/>
              </a:rPr>
              <a:t>שיפור סבולת לב-ריאה</a:t>
            </a:r>
          </a:p>
          <a:p>
            <a:r>
              <a:rPr lang="he-IL" sz="2400" dirty="0">
                <a:latin typeface="Calibri" panose="020F0502020204030204" pitchFamily="34" charset="0"/>
                <a:cs typeface="Calibri" panose="020F0502020204030204" pitchFamily="34" charset="0"/>
              </a:rPr>
              <a:t>הורדת כאב</a:t>
            </a:r>
          </a:p>
          <a:p>
            <a:pPr marL="0" indent="0">
              <a:buNone/>
            </a:pPr>
            <a:endParaRPr lang="he-IL" dirty="0"/>
          </a:p>
        </p:txBody>
      </p:sp>
    </p:spTree>
    <p:extLst>
      <p:ext uri="{BB962C8B-B14F-4D97-AF65-F5344CB8AC3E}">
        <p14:creationId xmlns:p14="http://schemas.microsoft.com/office/powerpoint/2010/main" val="3081538275"/>
      </p:ext>
    </p:extLst>
  </p:cSld>
  <p:clrMapOvr>
    <a:masterClrMapping/>
  </p:clrMapOvr>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8369</TotalTime>
  <Words>3504</Words>
  <Application>Microsoft Office PowerPoint</Application>
  <PresentationFormat>מסך רחב</PresentationFormat>
  <Paragraphs>366</Paragraphs>
  <Slides>27</Slides>
  <Notes>23</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27</vt:i4>
      </vt:variant>
    </vt:vector>
  </HeadingPairs>
  <TitlesOfParts>
    <vt:vector size="34" baseType="lpstr">
      <vt:lpstr>Adobe Garamond Pro Bold</vt:lpstr>
      <vt:lpstr>Arial</vt:lpstr>
      <vt:lpstr>Calibri</vt:lpstr>
      <vt:lpstr>Courier New</vt:lpstr>
      <vt:lpstr>David</vt:lpstr>
      <vt:lpstr>Wingdings</vt:lpstr>
      <vt:lpstr>ערכת נושא של Office</vt:lpstr>
      <vt:lpstr>שבוע הפיזיותרפיה בישראל 2021 מצגת בנושא: פיזיותרפיה נשימתית</vt:lpstr>
      <vt:lpstr>פיזיותרפיה נשימתית - מה הלו"ז?</vt:lpstr>
      <vt:lpstr>פיזיותרפיה נשימתית – מה זה?</vt:lpstr>
      <vt:lpstr>פיזיותרפיה נשימתית – למה זה טוב?</vt:lpstr>
      <vt:lpstr>פיזיותרפיה נשימתית – למי זה טוב?</vt:lpstr>
      <vt:lpstr>הוכחות?</vt:lpstr>
      <vt:lpstr>הטיפול</vt:lpstr>
      <vt:lpstr>הערכה נשימתית</vt:lpstr>
      <vt:lpstr>מטרות אפשריות:</vt:lpstr>
      <vt:lpstr>הטיפול</vt:lpstr>
      <vt:lpstr>תנוחה</vt:lpstr>
      <vt:lpstr>תנועתיות בית חזה</vt:lpstr>
      <vt:lpstr>הפעלה</vt:lpstr>
      <vt:lpstr>תרגילי נשימה</vt:lpstr>
      <vt:lpstr>טכניקות מנואליות</vt:lpstr>
      <vt:lpstr>אביזרי עזר</vt:lpstr>
      <vt:lpstr>מצגת של PowerPoint‏</vt:lpstr>
      <vt:lpstr>הדרכה</vt:lpstr>
      <vt:lpstr>קצת על קרונה</vt:lpstr>
      <vt:lpstr>מצגת של PowerPoint‏</vt:lpstr>
      <vt:lpstr>מצגת של PowerPoint‏</vt:lpstr>
      <vt:lpstr>מצגת של PowerPoint‏</vt:lpstr>
      <vt:lpstr>אינדיקציות לטיפול -  מתי להזמין פיזיותרפיה נשימתית</vt:lpstr>
      <vt:lpstr>קונטרה אינדיקציות לטיפול – </vt:lpstr>
      <vt:lpstr>מצבים שהם אינם אינדיקציה אוטומטית לטיפול-</vt:lpstr>
      <vt:lpstr>נהלים ובקשות: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הטיפול הנשימתי בחולה החד</dc:title>
  <dc:creator>neta</dc:creator>
  <cp:lastModifiedBy>inbar gilon</cp:lastModifiedBy>
  <cp:revision>126</cp:revision>
  <dcterms:created xsi:type="dcterms:W3CDTF">2021-08-29T11:31:47Z</dcterms:created>
  <dcterms:modified xsi:type="dcterms:W3CDTF">2021-10-11T10:14:47Z</dcterms:modified>
</cp:coreProperties>
</file>